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3" r:id="rId1"/>
  </p:sldMasterIdLst>
  <p:notesMasterIdLst>
    <p:notesMasterId r:id="rId89"/>
  </p:notesMasterIdLst>
  <p:sldIdLst>
    <p:sldId id="330" r:id="rId2"/>
    <p:sldId id="331" r:id="rId3"/>
    <p:sldId id="335" r:id="rId4"/>
    <p:sldId id="333" r:id="rId5"/>
    <p:sldId id="334" r:id="rId6"/>
    <p:sldId id="337" r:id="rId7"/>
    <p:sldId id="336" r:id="rId8"/>
    <p:sldId id="338" r:id="rId9"/>
    <p:sldId id="339" r:id="rId10"/>
    <p:sldId id="340" r:id="rId11"/>
    <p:sldId id="341" r:id="rId12"/>
    <p:sldId id="342" r:id="rId13"/>
    <p:sldId id="343" r:id="rId14"/>
    <p:sldId id="344" r:id="rId15"/>
    <p:sldId id="345" r:id="rId16"/>
    <p:sldId id="346" r:id="rId17"/>
    <p:sldId id="347" r:id="rId18"/>
    <p:sldId id="348" r:id="rId19"/>
    <p:sldId id="350" r:id="rId20"/>
    <p:sldId id="349" r:id="rId21"/>
    <p:sldId id="351" r:id="rId22"/>
    <p:sldId id="352" r:id="rId23"/>
    <p:sldId id="353" r:id="rId24"/>
    <p:sldId id="354" r:id="rId25"/>
    <p:sldId id="356" r:id="rId26"/>
    <p:sldId id="355"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70" r:id="rId40"/>
    <p:sldId id="371" r:id="rId41"/>
    <p:sldId id="373" r:id="rId42"/>
    <p:sldId id="375" r:id="rId43"/>
    <p:sldId id="376" r:id="rId44"/>
    <p:sldId id="377" r:id="rId45"/>
    <p:sldId id="379" r:id="rId46"/>
    <p:sldId id="378" r:id="rId47"/>
    <p:sldId id="380" r:id="rId48"/>
    <p:sldId id="381" r:id="rId49"/>
    <p:sldId id="382" r:id="rId50"/>
    <p:sldId id="418" r:id="rId51"/>
    <p:sldId id="414" r:id="rId52"/>
    <p:sldId id="415" r:id="rId53"/>
    <p:sldId id="412" r:id="rId54"/>
    <p:sldId id="413" r:id="rId55"/>
    <p:sldId id="392" r:id="rId56"/>
    <p:sldId id="391" r:id="rId57"/>
    <p:sldId id="390" r:id="rId58"/>
    <p:sldId id="393" r:id="rId59"/>
    <p:sldId id="383" r:id="rId60"/>
    <p:sldId id="384" r:id="rId61"/>
    <p:sldId id="385" r:id="rId62"/>
    <p:sldId id="409" r:id="rId63"/>
    <p:sldId id="387" r:id="rId64"/>
    <p:sldId id="388" r:id="rId65"/>
    <p:sldId id="389" r:id="rId66"/>
    <p:sldId id="421" r:id="rId67"/>
    <p:sldId id="422" r:id="rId68"/>
    <p:sldId id="394" r:id="rId69"/>
    <p:sldId id="395" r:id="rId70"/>
    <p:sldId id="396" r:id="rId71"/>
    <p:sldId id="397" r:id="rId72"/>
    <p:sldId id="398" r:id="rId73"/>
    <p:sldId id="399" r:id="rId74"/>
    <p:sldId id="400" r:id="rId75"/>
    <p:sldId id="401" r:id="rId76"/>
    <p:sldId id="403" r:id="rId77"/>
    <p:sldId id="410" r:id="rId78"/>
    <p:sldId id="404" r:id="rId79"/>
    <p:sldId id="405" r:id="rId80"/>
    <p:sldId id="411" r:id="rId81"/>
    <p:sldId id="407" r:id="rId82"/>
    <p:sldId id="416" r:id="rId83"/>
    <p:sldId id="419" r:id="rId84"/>
    <p:sldId id="417" r:id="rId85"/>
    <p:sldId id="420" r:id="rId86"/>
    <p:sldId id="423" r:id="rId87"/>
    <p:sldId id="372" r:id="rId88"/>
  </p:sldIdLst>
  <p:sldSz cx="13433425" cy="7556500"/>
  <p:notesSz cx="10693400" cy="7556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71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4460E7-3D6F-B7C6-DB9A-A1249544C87F}" name="Virag Varga" initials="VV" userId="4c94e4efaa30b9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9412" autoAdjust="0"/>
  </p:normalViewPr>
  <p:slideViewPr>
    <p:cSldViewPr>
      <p:cViewPr varScale="1">
        <p:scale>
          <a:sx n="67" d="100"/>
          <a:sy n="67" d="100"/>
        </p:scale>
        <p:origin x="979" y="58"/>
      </p:cViewPr>
      <p:guideLst>
        <p:guide orient="horz" pos="2880"/>
        <p:guide pos="2713"/>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7A01D49C-E969-4D8F-BCA5-919D6391C881}" type="datetimeFigureOut">
              <a:rPr lang="en-US" smtClean="0"/>
              <a:t>09-Feb-23</a:t>
            </a:fld>
            <a:endParaRPr lang="en-US"/>
          </a:p>
        </p:txBody>
      </p:sp>
      <p:sp>
        <p:nvSpPr>
          <p:cNvPr id="4" name="Slide Image Placeholder 3"/>
          <p:cNvSpPr>
            <a:spLocks noGrp="1" noRot="1" noChangeAspect="1"/>
          </p:cNvSpPr>
          <p:nvPr>
            <p:ph type="sldImg" idx="2"/>
          </p:nvPr>
        </p:nvSpPr>
        <p:spPr>
          <a:xfrm>
            <a:off x="3079750" y="944563"/>
            <a:ext cx="4533900"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5FDFB517-D21C-45BE-AA8D-7B42B8733367}" type="slidenum">
              <a:rPr lang="en-US" smtClean="0"/>
              <a:t>‹#›</a:t>
            </a:fld>
            <a:endParaRPr lang="en-US"/>
          </a:p>
        </p:txBody>
      </p:sp>
    </p:spTree>
    <p:extLst>
      <p:ext uri="{BB962C8B-B14F-4D97-AF65-F5344CB8AC3E}">
        <p14:creationId xmlns:p14="http://schemas.microsoft.com/office/powerpoint/2010/main" val="2760273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Emphasize how important sequence data is, now that we have it!!!</a:t>
            </a:r>
          </a:p>
          <a:p>
            <a:pPr marL="171450" indent="-171450">
              <a:buFont typeface="Arial" panose="020B0604020202020204" pitchFamily="34" charset="0"/>
              <a:buChar char="•"/>
            </a:pPr>
            <a:r>
              <a:rPr lang="en-US" dirty="0"/>
              <a:t>Human Genome Project 1990-2003</a:t>
            </a:r>
          </a:p>
        </p:txBody>
      </p:sp>
      <p:sp>
        <p:nvSpPr>
          <p:cNvPr id="4" name="Slide Number Placeholder 3"/>
          <p:cNvSpPr>
            <a:spLocks noGrp="1"/>
          </p:cNvSpPr>
          <p:nvPr>
            <p:ph type="sldNum" sz="quarter" idx="5"/>
          </p:nvPr>
        </p:nvSpPr>
        <p:spPr/>
        <p:txBody>
          <a:bodyPr/>
          <a:lstStyle/>
          <a:p>
            <a:fld id="{5FDFB517-D21C-45BE-AA8D-7B42B8733367}" type="slidenum">
              <a:rPr lang="en-US" smtClean="0"/>
              <a:t>2</a:t>
            </a:fld>
            <a:endParaRPr lang="en-US"/>
          </a:p>
        </p:txBody>
      </p:sp>
    </p:spTree>
    <p:extLst>
      <p:ext uri="{BB962C8B-B14F-4D97-AF65-F5344CB8AC3E}">
        <p14:creationId xmlns:p14="http://schemas.microsoft.com/office/powerpoint/2010/main" val="3435924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makes a good outgroup?</a:t>
            </a:r>
          </a:p>
          <a:p>
            <a:pPr marL="628650" lvl="1" indent="-171450">
              <a:buFont typeface="Arial" panose="020B0604020202020204" pitchFamily="34" charset="0"/>
              <a:buChar char="•"/>
            </a:pPr>
            <a:r>
              <a:rPr lang="en-US" dirty="0"/>
              <a:t>Generally want a species that is related enough to show some phylogenetic similarities…</a:t>
            </a:r>
          </a:p>
          <a:p>
            <a:pPr marL="628650" lvl="1" indent="-171450">
              <a:buFont typeface="Arial" panose="020B0604020202020204" pitchFamily="34" charset="0"/>
              <a:buChar char="•"/>
            </a:pPr>
            <a:r>
              <a:rPr lang="en-US" dirty="0"/>
              <a:t>But not so closely related that it will confuse the signal</a:t>
            </a:r>
          </a:p>
          <a:p>
            <a:pPr marL="171450" lvl="0" indent="-171450">
              <a:buFont typeface="Arial" panose="020B0604020202020204" pitchFamily="34" charset="0"/>
              <a:buChar char="•"/>
            </a:pPr>
            <a:r>
              <a:rPr lang="en-US" dirty="0"/>
              <a:t>So basically, it’s a Goldilocks situation – you don’t want too distant of a relative, or too close of one</a:t>
            </a:r>
          </a:p>
          <a:p>
            <a:pPr marL="628650" lvl="1" indent="-171450">
              <a:buFont typeface="Arial" panose="020B0604020202020204" pitchFamily="34" charset="0"/>
              <a:buChar char="•"/>
            </a:pPr>
            <a:r>
              <a:rPr lang="en-US" dirty="0"/>
              <a:t>This unfortunately means that for any analysis you do, you’ll need to evaluate the species you’re analyzing, and make the decision with your research group for what species to use as an outgroup</a:t>
            </a:r>
          </a:p>
          <a:p>
            <a:pPr marL="171450" lvl="0" indent="-171450">
              <a:buFont typeface="Arial" panose="020B0604020202020204" pitchFamily="34" charset="0"/>
              <a:buChar char="•"/>
            </a:pPr>
            <a:r>
              <a:rPr lang="en-US" dirty="0"/>
              <a:t>Among our 4 species, T. </a:t>
            </a:r>
            <a:r>
              <a:rPr lang="en-US" dirty="0" err="1"/>
              <a:t>cruzi</a:t>
            </a:r>
            <a:r>
              <a:rPr lang="en-US" dirty="0"/>
              <a:t> could probably serve as an outgroup for the other 3, since it’s in an entirely different supergroup. </a:t>
            </a:r>
          </a:p>
          <a:p>
            <a:pPr marL="171450" lvl="0" indent="-171450">
              <a:buFont typeface="Arial" panose="020B0604020202020204" pitchFamily="34" charset="0"/>
              <a:buChar char="•"/>
            </a:pPr>
            <a:r>
              <a:rPr lang="en-US" dirty="0"/>
              <a:t>However, if we want all 4 on 1 tree, and an outgroup to them, it needs to be a more distant species</a:t>
            </a:r>
          </a:p>
        </p:txBody>
      </p:sp>
      <p:sp>
        <p:nvSpPr>
          <p:cNvPr id="4" name="Slide Number Placeholder 3"/>
          <p:cNvSpPr>
            <a:spLocks noGrp="1"/>
          </p:cNvSpPr>
          <p:nvPr>
            <p:ph type="sldNum" sz="quarter" idx="5"/>
          </p:nvPr>
        </p:nvSpPr>
        <p:spPr/>
        <p:txBody>
          <a:bodyPr/>
          <a:lstStyle/>
          <a:p>
            <a:fld id="{5FDFB517-D21C-45BE-AA8D-7B42B8733367}" type="slidenum">
              <a:rPr lang="en-US" smtClean="0"/>
              <a:t>28</a:t>
            </a:fld>
            <a:endParaRPr lang="en-US"/>
          </a:p>
        </p:txBody>
      </p:sp>
    </p:spTree>
    <p:extLst>
      <p:ext uri="{BB962C8B-B14F-4D97-AF65-F5344CB8AC3E}">
        <p14:creationId xmlns:p14="http://schemas.microsoft.com/office/powerpoint/2010/main" val="360616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FB517-D21C-45BE-AA8D-7B42B8733367}" type="slidenum">
              <a:rPr lang="en-US" smtClean="0"/>
              <a:t>30</a:t>
            </a:fld>
            <a:endParaRPr lang="en-US"/>
          </a:p>
        </p:txBody>
      </p:sp>
    </p:spTree>
    <p:extLst>
      <p:ext uri="{BB962C8B-B14F-4D97-AF65-F5344CB8AC3E}">
        <p14:creationId xmlns:p14="http://schemas.microsoft.com/office/powerpoint/2010/main" val="1889560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Mention </a:t>
            </a:r>
            <a:r>
              <a:rPr lang="en-US" i="1" dirty="0"/>
              <a:t>how</a:t>
            </a:r>
            <a:r>
              <a:rPr lang="en-US" i="0" dirty="0"/>
              <a:t> this happens: gene duplication</a:t>
            </a:r>
            <a:endParaRPr lang="en-US" dirty="0"/>
          </a:p>
        </p:txBody>
      </p:sp>
      <p:sp>
        <p:nvSpPr>
          <p:cNvPr id="4" name="Slide Number Placeholder 3"/>
          <p:cNvSpPr>
            <a:spLocks noGrp="1"/>
          </p:cNvSpPr>
          <p:nvPr>
            <p:ph type="sldNum" sz="quarter" idx="5"/>
          </p:nvPr>
        </p:nvSpPr>
        <p:spPr/>
        <p:txBody>
          <a:bodyPr/>
          <a:lstStyle/>
          <a:p>
            <a:fld id="{5FDFB517-D21C-45BE-AA8D-7B42B8733367}" type="slidenum">
              <a:rPr lang="en-US" smtClean="0"/>
              <a:t>38</a:t>
            </a:fld>
            <a:endParaRPr lang="en-US"/>
          </a:p>
        </p:txBody>
      </p:sp>
    </p:spTree>
    <p:extLst>
      <p:ext uri="{BB962C8B-B14F-4D97-AF65-F5344CB8AC3E}">
        <p14:creationId xmlns:p14="http://schemas.microsoft.com/office/powerpoint/2010/main" val="24033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Mention </a:t>
            </a:r>
            <a:r>
              <a:rPr lang="en-US" i="1" dirty="0"/>
              <a:t>how</a:t>
            </a:r>
            <a:r>
              <a:rPr lang="en-US" i="0" dirty="0"/>
              <a:t> this happens: gene duplication</a:t>
            </a:r>
            <a:endParaRPr lang="en-US" dirty="0"/>
          </a:p>
        </p:txBody>
      </p:sp>
      <p:sp>
        <p:nvSpPr>
          <p:cNvPr id="4" name="Slide Number Placeholder 3"/>
          <p:cNvSpPr>
            <a:spLocks noGrp="1"/>
          </p:cNvSpPr>
          <p:nvPr>
            <p:ph type="sldNum" sz="quarter" idx="5"/>
          </p:nvPr>
        </p:nvSpPr>
        <p:spPr/>
        <p:txBody>
          <a:bodyPr/>
          <a:lstStyle/>
          <a:p>
            <a:fld id="{5FDFB517-D21C-45BE-AA8D-7B42B8733367}" type="slidenum">
              <a:rPr lang="en-US" smtClean="0"/>
              <a:t>40</a:t>
            </a:fld>
            <a:endParaRPr lang="en-US"/>
          </a:p>
        </p:txBody>
      </p:sp>
    </p:spTree>
    <p:extLst>
      <p:ext uri="{BB962C8B-B14F-4D97-AF65-F5344CB8AC3E}">
        <p14:creationId xmlns:p14="http://schemas.microsoft.com/office/powerpoint/2010/main" val="106814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Ref: https://link.springer.com/protocol/10.1007/978-1-4939-9074-0_5</a:t>
            </a:r>
          </a:p>
        </p:txBody>
      </p:sp>
      <p:sp>
        <p:nvSpPr>
          <p:cNvPr id="4" name="Slide Number Placeholder 3"/>
          <p:cNvSpPr>
            <a:spLocks noGrp="1"/>
          </p:cNvSpPr>
          <p:nvPr>
            <p:ph type="sldNum" sz="quarter" idx="5"/>
          </p:nvPr>
        </p:nvSpPr>
        <p:spPr/>
        <p:txBody>
          <a:bodyPr/>
          <a:lstStyle/>
          <a:p>
            <a:fld id="{5FDFB517-D21C-45BE-AA8D-7B42B8733367}" type="slidenum">
              <a:rPr lang="en-US" smtClean="0"/>
              <a:t>41</a:t>
            </a:fld>
            <a:endParaRPr lang="en-US"/>
          </a:p>
        </p:txBody>
      </p:sp>
    </p:spTree>
    <p:extLst>
      <p:ext uri="{BB962C8B-B14F-4D97-AF65-F5344CB8AC3E}">
        <p14:creationId xmlns:p14="http://schemas.microsoft.com/office/powerpoint/2010/main" val="244153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Ref: https://link.springer.com/protocol/10.1007/978-1-4939-9074-0_5</a:t>
            </a:r>
          </a:p>
        </p:txBody>
      </p:sp>
      <p:sp>
        <p:nvSpPr>
          <p:cNvPr id="4" name="Slide Number Placeholder 3"/>
          <p:cNvSpPr>
            <a:spLocks noGrp="1"/>
          </p:cNvSpPr>
          <p:nvPr>
            <p:ph type="sldNum" sz="quarter" idx="5"/>
          </p:nvPr>
        </p:nvSpPr>
        <p:spPr/>
        <p:txBody>
          <a:bodyPr/>
          <a:lstStyle/>
          <a:p>
            <a:fld id="{5FDFB517-D21C-45BE-AA8D-7B42B8733367}" type="slidenum">
              <a:rPr lang="en-US" smtClean="0"/>
              <a:t>42</a:t>
            </a:fld>
            <a:endParaRPr lang="en-US"/>
          </a:p>
        </p:txBody>
      </p:sp>
    </p:spTree>
    <p:extLst>
      <p:ext uri="{BB962C8B-B14F-4D97-AF65-F5344CB8AC3E}">
        <p14:creationId xmlns:p14="http://schemas.microsoft.com/office/powerpoint/2010/main" val="2939692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Ref: https://link.springer.com/protocol/10.1007/978-1-4939-9074-0_5</a:t>
            </a:r>
          </a:p>
        </p:txBody>
      </p:sp>
      <p:sp>
        <p:nvSpPr>
          <p:cNvPr id="4" name="Slide Number Placeholder 3"/>
          <p:cNvSpPr>
            <a:spLocks noGrp="1"/>
          </p:cNvSpPr>
          <p:nvPr>
            <p:ph type="sldNum" sz="quarter" idx="5"/>
          </p:nvPr>
        </p:nvSpPr>
        <p:spPr/>
        <p:txBody>
          <a:bodyPr/>
          <a:lstStyle/>
          <a:p>
            <a:fld id="{5FDFB517-D21C-45BE-AA8D-7B42B8733367}" type="slidenum">
              <a:rPr lang="en-US" smtClean="0"/>
              <a:t>44</a:t>
            </a:fld>
            <a:endParaRPr lang="en-US"/>
          </a:p>
        </p:txBody>
      </p:sp>
    </p:spTree>
    <p:extLst>
      <p:ext uri="{BB962C8B-B14F-4D97-AF65-F5344CB8AC3E}">
        <p14:creationId xmlns:p14="http://schemas.microsoft.com/office/powerpoint/2010/main" val="3363436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Incomplete lineage sorting, also termed </a:t>
            </a:r>
            <a:r>
              <a:rPr lang="en-US" dirty="0" err="1"/>
              <a:t>hemiplasy</a:t>
            </a:r>
            <a:r>
              <a:rPr lang="en-US" dirty="0"/>
              <a:t>, deep coalescence, retention of ancestral polymorphism, or trans-species polymorphism, describes a phenomenon in population genetics when ancestral gene copies fail to coalesce (looking backwards in time) into a common ancestral copy until deeper than previous speciation events. </a:t>
            </a:r>
          </a:p>
        </p:txBody>
      </p:sp>
      <p:sp>
        <p:nvSpPr>
          <p:cNvPr id="4" name="Slide Number Placeholder 3"/>
          <p:cNvSpPr>
            <a:spLocks noGrp="1"/>
          </p:cNvSpPr>
          <p:nvPr>
            <p:ph type="sldNum" sz="quarter" idx="5"/>
          </p:nvPr>
        </p:nvSpPr>
        <p:spPr/>
        <p:txBody>
          <a:bodyPr/>
          <a:lstStyle/>
          <a:p>
            <a:fld id="{5FDFB517-D21C-45BE-AA8D-7B42B8733367}" type="slidenum">
              <a:rPr lang="en-US" smtClean="0"/>
              <a:t>49</a:t>
            </a:fld>
            <a:endParaRPr lang="en-US"/>
          </a:p>
        </p:txBody>
      </p:sp>
    </p:spTree>
    <p:extLst>
      <p:ext uri="{BB962C8B-B14F-4D97-AF65-F5344CB8AC3E}">
        <p14:creationId xmlns:p14="http://schemas.microsoft.com/office/powerpoint/2010/main" val="53629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“Angels &amp; Gods are Pure”</a:t>
            </a:r>
          </a:p>
        </p:txBody>
      </p:sp>
      <p:sp>
        <p:nvSpPr>
          <p:cNvPr id="4" name="Slide Number Placeholder 3"/>
          <p:cNvSpPr>
            <a:spLocks noGrp="1"/>
          </p:cNvSpPr>
          <p:nvPr>
            <p:ph type="sldNum" sz="quarter" idx="5"/>
          </p:nvPr>
        </p:nvSpPr>
        <p:spPr/>
        <p:txBody>
          <a:bodyPr/>
          <a:lstStyle/>
          <a:p>
            <a:fld id="{5FDFB517-D21C-45BE-AA8D-7B42B8733367}" type="slidenum">
              <a:rPr lang="en-US" smtClean="0"/>
              <a:t>53</a:t>
            </a:fld>
            <a:endParaRPr lang="en-US"/>
          </a:p>
        </p:txBody>
      </p:sp>
    </p:spTree>
    <p:extLst>
      <p:ext uri="{BB962C8B-B14F-4D97-AF65-F5344CB8AC3E}">
        <p14:creationId xmlns:p14="http://schemas.microsoft.com/office/powerpoint/2010/main" val="199440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a:t>
            </a:r>
            <a:r>
              <a:rPr lang="en-US" dirty="0" err="1"/>
              <a:t>Servier</a:t>
            </a:r>
            <a:r>
              <a:rPr lang="en-US" dirty="0"/>
              <a:t> Medical Art</a:t>
            </a:r>
          </a:p>
        </p:txBody>
      </p:sp>
      <p:sp>
        <p:nvSpPr>
          <p:cNvPr id="4" name="Slide Number Placeholder 3"/>
          <p:cNvSpPr>
            <a:spLocks noGrp="1"/>
          </p:cNvSpPr>
          <p:nvPr>
            <p:ph type="sldNum" sz="quarter" idx="5"/>
          </p:nvPr>
        </p:nvSpPr>
        <p:spPr/>
        <p:txBody>
          <a:bodyPr/>
          <a:lstStyle/>
          <a:p>
            <a:fld id="{5FDFB517-D21C-45BE-AA8D-7B42B8733367}" type="slidenum">
              <a:rPr lang="en-US" smtClean="0"/>
              <a:t>54</a:t>
            </a:fld>
            <a:endParaRPr lang="en-US"/>
          </a:p>
        </p:txBody>
      </p:sp>
    </p:spTree>
    <p:extLst>
      <p:ext uri="{BB962C8B-B14F-4D97-AF65-F5344CB8AC3E}">
        <p14:creationId xmlns:p14="http://schemas.microsoft.com/office/powerpoint/2010/main" val="318912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introduction for all organisms: protists (single-celled eukaryotes)</a:t>
            </a:r>
          </a:p>
          <a:p>
            <a:pPr marL="628650" lvl="1" indent="-171450">
              <a:buFont typeface="Arial" panose="020B0604020202020204" pitchFamily="34" charset="0"/>
              <a:buChar char="•"/>
            </a:pPr>
            <a:r>
              <a:rPr lang="en-US" dirty="0"/>
              <a:t>A. </a:t>
            </a:r>
            <a:r>
              <a:rPr lang="en-US" dirty="0" err="1"/>
              <a:t>flamelloides</a:t>
            </a:r>
            <a:r>
              <a:rPr lang="en-US" dirty="0"/>
              <a:t>: doesn’t cause disease, waters &amp; soils, Stairs et al. 2021, anaerobe that can survive with oxygen</a:t>
            </a:r>
          </a:p>
          <a:p>
            <a:pPr marL="628650" lvl="1" indent="-171450">
              <a:buFont typeface="Arial" panose="020B0604020202020204" pitchFamily="34" charset="0"/>
              <a:buChar char="•"/>
            </a:pPr>
            <a:r>
              <a:rPr lang="en-US" dirty="0"/>
              <a:t>G. intestinalis: causes disease in humans &amp; animals, fecal-oral route (lack of clean water), anaerobe that can survive with oxygen</a:t>
            </a:r>
          </a:p>
          <a:p>
            <a:pPr marL="628650" lvl="1" indent="-171450">
              <a:buFont typeface="Arial" panose="020B0604020202020204" pitchFamily="34" charset="0"/>
              <a:buChar char="•"/>
            </a:pPr>
            <a:r>
              <a:rPr lang="en-US" dirty="0"/>
              <a:t>T. vaginalis: most common protozoan STI, exclusively in humans, anaerobe that can survive with oxygen</a:t>
            </a:r>
          </a:p>
          <a:p>
            <a:pPr marL="628650" lvl="1" indent="-171450">
              <a:buFont typeface="Arial" panose="020B0604020202020204" pitchFamily="34" charset="0"/>
              <a:buChar char="•"/>
            </a:pPr>
            <a:r>
              <a:rPr lang="en-US" dirty="0"/>
              <a:t>T. </a:t>
            </a:r>
            <a:r>
              <a:rPr lang="en-US" dirty="0" err="1"/>
              <a:t>cruzi</a:t>
            </a:r>
            <a:r>
              <a:rPr lang="en-US" dirty="0"/>
              <a:t>: causative agent of Chagas disease (roughly 14.000 deaths/year: https://www3.paho.org/hq/index.php?option=com_content&amp;view=article&amp;id=13566:chagas-in-americas&amp;Itemid=0&amp;lang=en#gsc.tab=0), animals &amp; humans, vector-borne, needs oxygen</a:t>
            </a:r>
          </a:p>
        </p:txBody>
      </p:sp>
      <p:sp>
        <p:nvSpPr>
          <p:cNvPr id="4" name="Slide Number Placeholder 3"/>
          <p:cNvSpPr>
            <a:spLocks noGrp="1"/>
          </p:cNvSpPr>
          <p:nvPr>
            <p:ph type="sldNum" sz="quarter" idx="5"/>
          </p:nvPr>
        </p:nvSpPr>
        <p:spPr/>
        <p:txBody>
          <a:bodyPr/>
          <a:lstStyle/>
          <a:p>
            <a:fld id="{5FDFB517-D21C-45BE-AA8D-7B42B8733367}" type="slidenum">
              <a:rPr lang="en-US" smtClean="0"/>
              <a:t>3</a:t>
            </a:fld>
            <a:endParaRPr lang="en-US"/>
          </a:p>
        </p:txBody>
      </p:sp>
    </p:spTree>
    <p:extLst>
      <p:ext uri="{BB962C8B-B14F-4D97-AF65-F5344CB8AC3E}">
        <p14:creationId xmlns:p14="http://schemas.microsoft.com/office/powerpoint/2010/main" val="26967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Darwin’s sketch of the tree of life (1837)</a:t>
            </a:r>
          </a:p>
        </p:txBody>
      </p:sp>
      <p:sp>
        <p:nvSpPr>
          <p:cNvPr id="4" name="Slide Number Placeholder 3"/>
          <p:cNvSpPr>
            <a:spLocks noGrp="1"/>
          </p:cNvSpPr>
          <p:nvPr>
            <p:ph type="sldNum" sz="quarter" idx="5"/>
          </p:nvPr>
        </p:nvSpPr>
        <p:spPr/>
        <p:txBody>
          <a:bodyPr/>
          <a:lstStyle/>
          <a:p>
            <a:fld id="{5FDFB517-D21C-45BE-AA8D-7B42B8733367}" type="slidenum">
              <a:rPr lang="en-US" smtClean="0"/>
              <a:t>56</a:t>
            </a:fld>
            <a:endParaRPr lang="en-US"/>
          </a:p>
        </p:txBody>
      </p:sp>
    </p:spTree>
    <p:extLst>
      <p:ext uri="{BB962C8B-B14F-4D97-AF65-F5344CB8AC3E}">
        <p14:creationId xmlns:p14="http://schemas.microsoft.com/office/powerpoint/2010/main" val="275828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Source: https://www.ncbi.nlm.nih.gov/pmc/articles/PMC2657800/</a:t>
            </a:r>
          </a:p>
          <a:p>
            <a:pPr marL="628650" lvl="1" indent="-171450">
              <a:buFont typeface="Arial" panose="020B0604020202020204" pitchFamily="34" charset="0"/>
              <a:buChar char="•"/>
            </a:pPr>
            <a:r>
              <a:rPr lang="en-US" dirty="0"/>
              <a:t>Citation: </a:t>
            </a:r>
            <a:r>
              <a:rPr lang="en-US" b="0" i="0" dirty="0">
                <a:solidFill>
                  <a:srgbClr val="212121"/>
                </a:solidFill>
                <a:effectLst/>
                <a:latin typeface="Roboto" panose="02000000000000000000" pitchFamily="2" charset="0"/>
              </a:rPr>
              <a:t>Ornelas-García CP, Domínguez-Domínguez O, </a:t>
            </a:r>
            <a:r>
              <a:rPr lang="en-US" b="0" i="0" dirty="0" err="1">
                <a:solidFill>
                  <a:srgbClr val="212121"/>
                </a:solidFill>
                <a:effectLst/>
                <a:latin typeface="Roboto" panose="02000000000000000000" pitchFamily="2" charset="0"/>
              </a:rPr>
              <a:t>Doadrio</a:t>
            </a:r>
            <a:r>
              <a:rPr lang="en-US" b="0" i="0" dirty="0">
                <a:solidFill>
                  <a:srgbClr val="212121"/>
                </a:solidFill>
                <a:effectLst/>
                <a:latin typeface="Roboto" panose="02000000000000000000" pitchFamily="2" charset="0"/>
              </a:rPr>
              <a:t> I. Evolutionary history of the fish genus Astyanax Baird &amp; Girard (1854) (Actinopterygii, </a:t>
            </a:r>
            <a:r>
              <a:rPr lang="en-US" b="0" i="0" dirty="0" err="1">
                <a:solidFill>
                  <a:srgbClr val="212121"/>
                </a:solidFill>
                <a:effectLst/>
                <a:latin typeface="Roboto" panose="02000000000000000000" pitchFamily="2" charset="0"/>
              </a:rPr>
              <a:t>Characidae</a:t>
            </a:r>
            <a:r>
              <a:rPr lang="en-US" b="0" i="0" dirty="0">
                <a:solidFill>
                  <a:srgbClr val="212121"/>
                </a:solidFill>
                <a:effectLst/>
                <a:latin typeface="Roboto" panose="02000000000000000000" pitchFamily="2" charset="0"/>
              </a:rPr>
              <a:t>) in Mesoamerica reveals multiple morphological </a:t>
            </a:r>
            <a:r>
              <a:rPr lang="en-US" b="0" i="0" dirty="0" err="1">
                <a:solidFill>
                  <a:srgbClr val="212121"/>
                </a:solidFill>
                <a:effectLst/>
                <a:latin typeface="Roboto" panose="02000000000000000000" pitchFamily="2" charset="0"/>
              </a:rPr>
              <a:t>homoplasies</a:t>
            </a:r>
            <a:r>
              <a:rPr lang="en-US" b="0" i="0" dirty="0">
                <a:solidFill>
                  <a:srgbClr val="212121"/>
                </a:solidFill>
                <a:effectLst/>
                <a:latin typeface="Roboto" panose="02000000000000000000" pitchFamily="2" charset="0"/>
              </a:rPr>
              <a:t>. BMC </a:t>
            </a:r>
            <a:r>
              <a:rPr lang="en-US" b="0" i="0" dirty="0" err="1">
                <a:solidFill>
                  <a:srgbClr val="212121"/>
                </a:solidFill>
                <a:effectLst/>
                <a:latin typeface="Roboto" panose="02000000000000000000" pitchFamily="2" charset="0"/>
              </a:rPr>
              <a:t>Evol</a:t>
            </a:r>
            <a:r>
              <a:rPr lang="en-US" b="0" i="0" dirty="0">
                <a:solidFill>
                  <a:srgbClr val="212121"/>
                </a:solidFill>
                <a:effectLst/>
                <a:latin typeface="Roboto" panose="02000000000000000000" pitchFamily="2" charset="0"/>
              </a:rPr>
              <a:t> Biol. 2008 Dec 22;8:340. </a:t>
            </a:r>
            <a:r>
              <a:rPr lang="en-US" b="0" i="0" dirty="0" err="1">
                <a:solidFill>
                  <a:srgbClr val="212121"/>
                </a:solidFill>
                <a:effectLst/>
                <a:latin typeface="Roboto" panose="02000000000000000000" pitchFamily="2" charset="0"/>
              </a:rPr>
              <a:t>doi</a:t>
            </a:r>
            <a:r>
              <a:rPr lang="en-US" b="0" i="0" dirty="0">
                <a:solidFill>
                  <a:srgbClr val="212121"/>
                </a:solidFill>
                <a:effectLst/>
                <a:latin typeface="Roboto" panose="02000000000000000000" pitchFamily="2" charset="0"/>
              </a:rPr>
              <a:t>: 10.1186/1471-2148-8-340. PMID: 19102731; PMCID: PMC2657800.</a:t>
            </a:r>
          </a:p>
          <a:p>
            <a:pPr marL="171450" lvl="0" indent="-171450">
              <a:buFont typeface="Arial" panose="020B0604020202020204" pitchFamily="34" charset="0"/>
              <a:buChar char="•"/>
            </a:pPr>
            <a:r>
              <a:rPr lang="en-US" b="0" i="0" dirty="0">
                <a:solidFill>
                  <a:srgbClr val="BDC1C6"/>
                </a:solidFill>
                <a:effectLst/>
                <a:latin typeface="arial" panose="020B0604020202020204" pitchFamily="34" charset="0"/>
              </a:rPr>
              <a:t>Parsimony-informative is a site in where at least there is two different character states for the sequence at that site. This site contains at least two types of nucleotides (or amino acids), and at least two of them occur with a minimum frequency which is required for the fewest evolutionary changes in the genome. (Source: </a:t>
            </a:r>
            <a:r>
              <a:rPr lang="en-US" b="0" i="0" dirty="0" err="1">
                <a:solidFill>
                  <a:srgbClr val="BDC1C6"/>
                </a:solidFill>
                <a:effectLst/>
                <a:latin typeface="arial" panose="020B0604020202020204" pitchFamily="34" charset="0"/>
              </a:rPr>
              <a:t>Saha</a:t>
            </a:r>
            <a:r>
              <a:rPr lang="en-US" b="0" i="0" dirty="0">
                <a:solidFill>
                  <a:srgbClr val="BDC1C6"/>
                </a:solidFill>
                <a:effectLst/>
                <a:latin typeface="arial" panose="020B0604020202020204" pitchFamily="34" charset="0"/>
              </a:rPr>
              <a:t> et al. 2020)</a:t>
            </a:r>
          </a:p>
        </p:txBody>
      </p:sp>
      <p:sp>
        <p:nvSpPr>
          <p:cNvPr id="4" name="Slide Number Placeholder 3"/>
          <p:cNvSpPr>
            <a:spLocks noGrp="1"/>
          </p:cNvSpPr>
          <p:nvPr>
            <p:ph type="sldNum" sz="quarter" idx="5"/>
          </p:nvPr>
        </p:nvSpPr>
        <p:spPr/>
        <p:txBody>
          <a:bodyPr/>
          <a:lstStyle/>
          <a:p>
            <a:fld id="{5FDFB517-D21C-45BE-AA8D-7B42B8733367}" type="slidenum">
              <a:rPr lang="en-US" smtClean="0"/>
              <a:t>61</a:t>
            </a:fld>
            <a:endParaRPr lang="en-US"/>
          </a:p>
        </p:txBody>
      </p:sp>
    </p:spTree>
    <p:extLst>
      <p:ext uri="{BB962C8B-B14F-4D97-AF65-F5344CB8AC3E}">
        <p14:creationId xmlns:p14="http://schemas.microsoft.com/office/powerpoint/2010/main" val="2642794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Source: https://www.ncbi.nlm.nih.gov/pmc/articles/PMC2657800/</a:t>
            </a:r>
          </a:p>
          <a:p>
            <a:pPr marL="628650" lvl="1" indent="-171450">
              <a:buFont typeface="Arial" panose="020B0604020202020204" pitchFamily="34" charset="0"/>
              <a:buChar char="•"/>
            </a:pPr>
            <a:r>
              <a:rPr lang="en-US" dirty="0"/>
              <a:t>Citation: </a:t>
            </a:r>
            <a:r>
              <a:rPr lang="en-US" b="0" i="0" dirty="0">
                <a:solidFill>
                  <a:srgbClr val="212121"/>
                </a:solidFill>
                <a:effectLst/>
                <a:latin typeface="Roboto" panose="02000000000000000000" pitchFamily="2" charset="0"/>
              </a:rPr>
              <a:t>Ornelas-García CP, Domínguez-Domínguez O, </a:t>
            </a:r>
            <a:r>
              <a:rPr lang="en-US" b="0" i="0" dirty="0" err="1">
                <a:solidFill>
                  <a:srgbClr val="212121"/>
                </a:solidFill>
                <a:effectLst/>
                <a:latin typeface="Roboto" panose="02000000000000000000" pitchFamily="2" charset="0"/>
              </a:rPr>
              <a:t>Doadrio</a:t>
            </a:r>
            <a:r>
              <a:rPr lang="en-US" b="0" i="0" dirty="0">
                <a:solidFill>
                  <a:srgbClr val="212121"/>
                </a:solidFill>
                <a:effectLst/>
                <a:latin typeface="Roboto" panose="02000000000000000000" pitchFamily="2" charset="0"/>
              </a:rPr>
              <a:t> I. Evolutionary history of the fish genus Astyanax Baird &amp; Girard (1854) (Actinopterygii, </a:t>
            </a:r>
            <a:r>
              <a:rPr lang="en-US" b="0" i="0" dirty="0" err="1">
                <a:solidFill>
                  <a:srgbClr val="212121"/>
                </a:solidFill>
                <a:effectLst/>
                <a:latin typeface="Roboto" panose="02000000000000000000" pitchFamily="2" charset="0"/>
              </a:rPr>
              <a:t>Characidae</a:t>
            </a:r>
            <a:r>
              <a:rPr lang="en-US" b="0" i="0" dirty="0">
                <a:solidFill>
                  <a:srgbClr val="212121"/>
                </a:solidFill>
                <a:effectLst/>
                <a:latin typeface="Roboto" panose="02000000000000000000" pitchFamily="2" charset="0"/>
              </a:rPr>
              <a:t>) in Mesoamerica reveals multiple morphological </a:t>
            </a:r>
            <a:r>
              <a:rPr lang="en-US" b="0" i="0" dirty="0" err="1">
                <a:solidFill>
                  <a:srgbClr val="212121"/>
                </a:solidFill>
                <a:effectLst/>
                <a:latin typeface="Roboto" panose="02000000000000000000" pitchFamily="2" charset="0"/>
              </a:rPr>
              <a:t>homoplasies</a:t>
            </a:r>
            <a:r>
              <a:rPr lang="en-US" b="0" i="0" dirty="0">
                <a:solidFill>
                  <a:srgbClr val="212121"/>
                </a:solidFill>
                <a:effectLst/>
                <a:latin typeface="Roboto" panose="02000000000000000000" pitchFamily="2" charset="0"/>
              </a:rPr>
              <a:t>. BMC </a:t>
            </a:r>
            <a:r>
              <a:rPr lang="en-US" b="0" i="0" dirty="0" err="1">
                <a:solidFill>
                  <a:srgbClr val="212121"/>
                </a:solidFill>
                <a:effectLst/>
                <a:latin typeface="Roboto" panose="02000000000000000000" pitchFamily="2" charset="0"/>
              </a:rPr>
              <a:t>Evol</a:t>
            </a:r>
            <a:r>
              <a:rPr lang="en-US" b="0" i="0" dirty="0">
                <a:solidFill>
                  <a:srgbClr val="212121"/>
                </a:solidFill>
                <a:effectLst/>
                <a:latin typeface="Roboto" panose="02000000000000000000" pitchFamily="2" charset="0"/>
              </a:rPr>
              <a:t> Biol. 2008 Dec 22;8:340. </a:t>
            </a:r>
            <a:r>
              <a:rPr lang="en-US" b="0" i="0" dirty="0" err="1">
                <a:solidFill>
                  <a:srgbClr val="212121"/>
                </a:solidFill>
                <a:effectLst/>
                <a:latin typeface="Roboto" panose="02000000000000000000" pitchFamily="2" charset="0"/>
              </a:rPr>
              <a:t>doi</a:t>
            </a:r>
            <a:r>
              <a:rPr lang="en-US" b="0" i="0" dirty="0">
                <a:solidFill>
                  <a:srgbClr val="212121"/>
                </a:solidFill>
                <a:effectLst/>
                <a:latin typeface="Roboto" panose="02000000000000000000" pitchFamily="2" charset="0"/>
              </a:rPr>
              <a:t>: 10.1186/1471-2148-8-340. PMID: 19102731; PMCID: PMC2657800.</a:t>
            </a:r>
            <a:endParaRPr lang="en-US" dirty="0"/>
          </a:p>
        </p:txBody>
      </p:sp>
      <p:sp>
        <p:nvSpPr>
          <p:cNvPr id="4" name="Slide Number Placeholder 3"/>
          <p:cNvSpPr>
            <a:spLocks noGrp="1"/>
          </p:cNvSpPr>
          <p:nvPr>
            <p:ph type="sldNum" sz="quarter" idx="5"/>
          </p:nvPr>
        </p:nvSpPr>
        <p:spPr/>
        <p:txBody>
          <a:bodyPr/>
          <a:lstStyle/>
          <a:p>
            <a:fld id="{5FDFB517-D21C-45BE-AA8D-7B42B8733367}" type="slidenum">
              <a:rPr lang="en-US" smtClean="0"/>
              <a:t>62</a:t>
            </a:fld>
            <a:endParaRPr lang="en-US"/>
          </a:p>
        </p:txBody>
      </p:sp>
    </p:spTree>
    <p:extLst>
      <p:ext uri="{BB962C8B-B14F-4D97-AF65-F5344CB8AC3E}">
        <p14:creationId xmlns:p14="http://schemas.microsoft.com/office/powerpoint/2010/main" val="278484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Source: https://www.ebi.ac.uk/Tools/msa/</a:t>
            </a:r>
          </a:p>
        </p:txBody>
      </p:sp>
      <p:sp>
        <p:nvSpPr>
          <p:cNvPr id="4" name="Slide Number Placeholder 3"/>
          <p:cNvSpPr>
            <a:spLocks noGrp="1"/>
          </p:cNvSpPr>
          <p:nvPr>
            <p:ph type="sldNum" sz="quarter" idx="5"/>
          </p:nvPr>
        </p:nvSpPr>
        <p:spPr/>
        <p:txBody>
          <a:bodyPr/>
          <a:lstStyle/>
          <a:p>
            <a:fld id="{5FDFB517-D21C-45BE-AA8D-7B42B8733367}" type="slidenum">
              <a:rPr lang="en-US" smtClean="0"/>
              <a:t>63</a:t>
            </a:fld>
            <a:endParaRPr lang="en-US"/>
          </a:p>
        </p:txBody>
      </p:sp>
    </p:spTree>
    <p:extLst>
      <p:ext uri="{BB962C8B-B14F-4D97-AF65-F5344CB8AC3E}">
        <p14:creationId xmlns:p14="http://schemas.microsoft.com/office/powerpoint/2010/main" val="239061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sketch out on the whiteboard how the tree would look, before confirming on the slide</a:t>
            </a:r>
          </a:p>
        </p:txBody>
      </p:sp>
      <p:sp>
        <p:nvSpPr>
          <p:cNvPr id="4" name="Slide Number Placeholder 3"/>
          <p:cNvSpPr>
            <a:spLocks noGrp="1"/>
          </p:cNvSpPr>
          <p:nvPr>
            <p:ph type="sldNum" sz="quarter" idx="5"/>
          </p:nvPr>
        </p:nvSpPr>
        <p:spPr/>
        <p:txBody>
          <a:bodyPr/>
          <a:lstStyle/>
          <a:p>
            <a:fld id="{5FDFB517-D21C-45BE-AA8D-7B42B8733367}" type="slidenum">
              <a:rPr lang="en-US" smtClean="0"/>
              <a:t>67</a:t>
            </a:fld>
            <a:endParaRPr lang="en-US"/>
          </a:p>
        </p:txBody>
      </p:sp>
    </p:spTree>
    <p:extLst>
      <p:ext uri="{BB962C8B-B14F-4D97-AF65-F5344CB8AC3E}">
        <p14:creationId xmlns:p14="http://schemas.microsoft.com/office/powerpoint/2010/main" val="241076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ML – maximizes likelihood of the alignment</a:t>
            </a:r>
          </a:p>
          <a:p>
            <a:pPr marL="171450" indent="-171450">
              <a:buFont typeface="Arial" panose="020B0604020202020204" pitchFamily="34" charset="0"/>
              <a:buChar char="•"/>
            </a:pPr>
            <a:r>
              <a:rPr lang="en-US" dirty="0"/>
              <a:t>Bayesian – combines the information in the prior and in the data likelihood to create the so-called posterior probability of trees, which is the probability that the tree is correct given the data, the prior and the likelihood model</a:t>
            </a:r>
          </a:p>
          <a:p>
            <a:pPr marL="628650" lvl="1" indent="-171450">
              <a:buFont typeface="Arial" panose="020B0604020202020204" pitchFamily="34" charset="0"/>
              <a:buChar char="•"/>
            </a:pPr>
            <a:r>
              <a:rPr lang="en-US" dirty="0"/>
              <a:t>Bayesian inference is a method of statistical inference in which Bayes' theorem is used to update the probability for a hypothesis as more evidence or information becomes available.</a:t>
            </a:r>
          </a:p>
        </p:txBody>
      </p:sp>
      <p:sp>
        <p:nvSpPr>
          <p:cNvPr id="4" name="Slide Number Placeholder 3"/>
          <p:cNvSpPr>
            <a:spLocks noGrp="1"/>
          </p:cNvSpPr>
          <p:nvPr>
            <p:ph type="sldNum" sz="quarter" idx="5"/>
          </p:nvPr>
        </p:nvSpPr>
        <p:spPr/>
        <p:txBody>
          <a:bodyPr/>
          <a:lstStyle/>
          <a:p>
            <a:fld id="{5FDFB517-D21C-45BE-AA8D-7B42B8733367}" type="slidenum">
              <a:rPr lang="en-US" smtClean="0"/>
              <a:t>75</a:t>
            </a:fld>
            <a:endParaRPr lang="en-US"/>
          </a:p>
        </p:txBody>
      </p:sp>
    </p:spTree>
    <p:extLst>
      <p:ext uri="{BB962C8B-B14F-4D97-AF65-F5344CB8AC3E}">
        <p14:creationId xmlns:p14="http://schemas.microsoft.com/office/powerpoint/2010/main" val="574113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HGT: Particularly relevant if the gene &amp; species trees </a:t>
            </a:r>
            <a:r>
              <a:rPr lang="en-US" i="1" dirty="0"/>
              <a:t>mostly</a:t>
            </a:r>
            <a:r>
              <a:rPr lang="en-US" i="0" dirty="0"/>
              <a:t> line up, but there’s a few genes that seem to have unique patterns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FDFB517-D21C-45BE-AA8D-7B42B8733367}" type="slidenum">
              <a:rPr lang="en-US" smtClean="0"/>
              <a:t>82</a:t>
            </a:fld>
            <a:endParaRPr lang="en-US"/>
          </a:p>
        </p:txBody>
      </p:sp>
    </p:spTree>
    <p:extLst>
      <p:ext uri="{BB962C8B-B14F-4D97-AF65-F5344CB8AC3E}">
        <p14:creationId xmlns:p14="http://schemas.microsoft.com/office/powerpoint/2010/main" val="152305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organisms are related in some way – the question is “only” </a:t>
            </a:r>
            <a:r>
              <a:rPr lang="en-US" i="1" dirty="0"/>
              <a:t>how</a:t>
            </a:r>
            <a:endParaRPr lang="en-US" dirty="0"/>
          </a:p>
          <a:p>
            <a:pPr marL="171450" indent="-171450">
              <a:buFont typeface="Arial" panose="020B0604020202020204" pitchFamily="34" charset="0"/>
              <a:buChar char="•"/>
            </a:pPr>
            <a:r>
              <a:rPr lang="en-US" dirty="0"/>
              <a:t>Call back to the different types of data we have available: start with the morphology</a:t>
            </a:r>
          </a:p>
        </p:txBody>
      </p:sp>
      <p:sp>
        <p:nvSpPr>
          <p:cNvPr id="4" name="Slide Number Placeholder 3"/>
          <p:cNvSpPr>
            <a:spLocks noGrp="1"/>
          </p:cNvSpPr>
          <p:nvPr>
            <p:ph type="sldNum" sz="quarter" idx="5"/>
          </p:nvPr>
        </p:nvSpPr>
        <p:spPr/>
        <p:txBody>
          <a:bodyPr/>
          <a:lstStyle/>
          <a:p>
            <a:fld id="{5FDFB517-D21C-45BE-AA8D-7B42B8733367}" type="slidenum">
              <a:rPr lang="en-US" smtClean="0"/>
              <a:t>4</a:t>
            </a:fld>
            <a:endParaRPr lang="en-US"/>
          </a:p>
        </p:txBody>
      </p:sp>
    </p:spTree>
    <p:extLst>
      <p:ext uri="{BB962C8B-B14F-4D97-AF65-F5344CB8AC3E}">
        <p14:creationId xmlns:p14="http://schemas.microsoft.com/office/powerpoint/2010/main" val="406664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Point out on the screen where these morphological characteristics are visible</a:t>
            </a:r>
          </a:p>
          <a:p>
            <a:pPr marL="171450" indent="-171450">
              <a:buFont typeface="Arial" panose="020B0604020202020204" pitchFamily="34" charset="0"/>
              <a:buChar char="•"/>
            </a:pPr>
            <a:r>
              <a:rPr lang="en-US" dirty="0"/>
              <a:t>Note that the roundness of trich is kind of misleading – protist morphology is weird that way, but </a:t>
            </a:r>
            <a:r>
              <a:rPr lang="en-US" dirty="0" err="1"/>
              <a:t>Tvag</a:t>
            </a:r>
            <a:r>
              <a:rPr lang="en-US" dirty="0"/>
              <a:t> can be a bit longer/more oval-shaped</a:t>
            </a:r>
          </a:p>
          <a:p>
            <a:pPr marL="171450" indent="-171450">
              <a:buFont typeface="Arial" panose="020B0604020202020204" pitchFamily="34" charset="0"/>
              <a:buChar char="•"/>
            </a:pPr>
            <a:r>
              <a:rPr lang="en-US" dirty="0"/>
              <a:t>All 4 seem to have a primary flagellum</a:t>
            </a:r>
          </a:p>
        </p:txBody>
      </p:sp>
      <p:sp>
        <p:nvSpPr>
          <p:cNvPr id="4" name="Slide Number Placeholder 3"/>
          <p:cNvSpPr>
            <a:spLocks noGrp="1"/>
          </p:cNvSpPr>
          <p:nvPr>
            <p:ph type="sldNum" sz="quarter" idx="5"/>
          </p:nvPr>
        </p:nvSpPr>
        <p:spPr/>
        <p:txBody>
          <a:bodyPr/>
          <a:lstStyle/>
          <a:p>
            <a:fld id="{5FDFB517-D21C-45BE-AA8D-7B42B8733367}" type="slidenum">
              <a:rPr lang="en-US" smtClean="0"/>
              <a:t>5</a:t>
            </a:fld>
            <a:endParaRPr lang="en-US"/>
          </a:p>
        </p:txBody>
      </p:sp>
    </p:spTree>
    <p:extLst>
      <p:ext uri="{BB962C8B-B14F-4D97-AF65-F5344CB8AC3E}">
        <p14:creationId xmlns:p14="http://schemas.microsoft.com/office/powerpoint/2010/main" val="1170827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more behavioral/lifestyle information to our tree – is it useful, though?</a:t>
            </a:r>
          </a:p>
        </p:txBody>
      </p:sp>
      <p:sp>
        <p:nvSpPr>
          <p:cNvPr id="4" name="Slide Number Placeholder 3"/>
          <p:cNvSpPr>
            <a:spLocks noGrp="1"/>
          </p:cNvSpPr>
          <p:nvPr>
            <p:ph type="sldNum" sz="quarter" idx="5"/>
          </p:nvPr>
        </p:nvSpPr>
        <p:spPr/>
        <p:txBody>
          <a:bodyPr/>
          <a:lstStyle/>
          <a:p>
            <a:fld id="{5FDFB517-D21C-45BE-AA8D-7B42B8733367}" type="slidenum">
              <a:rPr lang="en-US" smtClean="0"/>
              <a:t>7</a:t>
            </a:fld>
            <a:endParaRPr lang="en-US"/>
          </a:p>
        </p:txBody>
      </p:sp>
    </p:spTree>
    <p:extLst>
      <p:ext uri="{BB962C8B-B14F-4D97-AF65-F5344CB8AC3E}">
        <p14:creationId xmlns:p14="http://schemas.microsoft.com/office/powerpoint/2010/main" val="3192388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Trypanosomes are </a:t>
            </a:r>
            <a:r>
              <a:rPr lang="en-US" dirty="0" err="1"/>
              <a:t>kinetoplastids</a:t>
            </a:r>
            <a:r>
              <a:rPr lang="en-US" dirty="0"/>
              <a:t>, which are part of Euglenozoa, which is itself part of </a:t>
            </a:r>
            <a:r>
              <a:rPr lang="en-US" dirty="0" err="1"/>
              <a:t>Discoba</a:t>
            </a:r>
            <a:endParaRPr lang="en-US" dirty="0"/>
          </a:p>
          <a:p>
            <a:pPr marL="171450" indent="-171450">
              <a:buFont typeface="Arial" panose="020B0604020202020204" pitchFamily="34" charset="0"/>
              <a:buChar char="•"/>
            </a:pPr>
            <a:r>
              <a:rPr lang="en-US" dirty="0"/>
              <a:t>The other three are from Metamonada </a:t>
            </a:r>
          </a:p>
        </p:txBody>
      </p:sp>
      <p:sp>
        <p:nvSpPr>
          <p:cNvPr id="4" name="Slide Number Placeholder 3"/>
          <p:cNvSpPr>
            <a:spLocks noGrp="1"/>
          </p:cNvSpPr>
          <p:nvPr>
            <p:ph type="sldNum" sz="quarter" idx="5"/>
          </p:nvPr>
        </p:nvSpPr>
        <p:spPr/>
        <p:txBody>
          <a:bodyPr/>
          <a:lstStyle/>
          <a:p>
            <a:fld id="{5FDFB517-D21C-45BE-AA8D-7B42B8733367}" type="slidenum">
              <a:rPr lang="en-US" smtClean="0"/>
              <a:t>9</a:t>
            </a:fld>
            <a:endParaRPr lang="en-US"/>
          </a:p>
        </p:txBody>
      </p:sp>
    </p:spTree>
    <p:extLst>
      <p:ext uri="{BB962C8B-B14F-4D97-AF65-F5344CB8AC3E}">
        <p14:creationId xmlns:p14="http://schemas.microsoft.com/office/powerpoint/2010/main" val="37342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Discuss relatedness: Frog more closely related to a human than a fish – have more shared nodes in their ancestry</a:t>
            </a:r>
          </a:p>
          <a:p>
            <a:pPr marL="171450" indent="-171450">
              <a:buFont typeface="Arial" panose="020B0604020202020204" pitchFamily="34" charset="0"/>
              <a:buChar char="•"/>
            </a:pPr>
            <a:r>
              <a:rPr lang="en-US" dirty="0"/>
              <a:t>Earlier-branching species are </a:t>
            </a:r>
            <a:r>
              <a:rPr lang="en-US" i="1" dirty="0"/>
              <a:t>not</a:t>
            </a:r>
            <a:r>
              <a:rPr lang="en-US" i="0" dirty="0"/>
              <a:t> ancestors of later-branching ones</a:t>
            </a:r>
          </a:p>
          <a:p>
            <a:pPr marL="171450" indent="-171450">
              <a:buFont typeface="Arial" panose="020B0604020202020204" pitchFamily="34" charset="0"/>
              <a:buChar char="•"/>
            </a:pPr>
            <a:r>
              <a:rPr lang="en-US" i="0" dirty="0"/>
              <a:t>Evolutionary time cannot be inferred from a typical phylogenetic tree – there are specialized programs for this</a:t>
            </a:r>
          </a:p>
          <a:p>
            <a:pPr marL="171450" lvl="0" indent="-171450">
              <a:buFont typeface="Arial" panose="020B0604020202020204" pitchFamily="34" charset="0"/>
              <a:buChar char="•"/>
            </a:pPr>
            <a:r>
              <a:rPr lang="en-US" i="0" dirty="0"/>
              <a:t>All extant species are equally “evolved”</a:t>
            </a:r>
          </a:p>
          <a:p>
            <a:pPr marL="628650" lvl="1" indent="-171450">
              <a:buFont typeface="Arial" panose="020B0604020202020204" pitchFamily="34" charset="0"/>
              <a:buChar char="•"/>
            </a:pPr>
            <a:r>
              <a:rPr lang="en-US" i="0" dirty="0"/>
              <a:t>Species with more nodes in their history are not more evolved</a:t>
            </a:r>
          </a:p>
          <a:p>
            <a:pPr marL="628650" lvl="1" indent="-171450">
              <a:buFont typeface="Arial" panose="020B0604020202020204" pitchFamily="34" charset="0"/>
              <a:buChar char="•"/>
            </a:pPr>
            <a:r>
              <a:rPr lang="en-US" i="0" dirty="0"/>
              <a:t>Evolution didn’t “stop” at any given branch – the last common ancestor of humans and lizards likely looked nothing like either of these two organisms look today</a:t>
            </a:r>
            <a:endParaRPr lang="en-US" dirty="0"/>
          </a:p>
        </p:txBody>
      </p:sp>
      <p:sp>
        <p:nvSpPr>
          <p:cNvPr id="4" name="Slide Number Placeholder 3"/>
          <p:cNvSpPr>
            <a:spLocks noGrp="1"/>
          </p:cNvSpPr>
          <p:nvPr>
            <p:ph type="sldNum" sz="quarter" idx="5"/>
          </p:nvPr>
        </p:nvSpPr>
        <p:spPr/>
        <p:txBody>
          <a:bodyPr/>
          <a:lstStyle/>
          <a:p>
            <a:fld id="{5FDFB517-D21C-45BE-AA8D-7B42B8733367}" type="slidenum">
              <a:rPr lang="en-US" smtClean="0"/>
              <a:t>12</a:t>
            </a:fld>
            <a:endParaRPr lang="en-US"/>
          </a:p>
        </p:txBody>
      </p:sp>
    </p:spTree>
    <p:extLst>
      <p:ext uri="{BB962C8B-B14F-4D97-AF65-F5344CB8AC3E}">
        <p14:creationId xmlns:p14="http://schemas.microsoft.com/office/powerpoint/2010/main" val="309914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clade is a piece of a phylogeny that includes an ancestral lineage and all the descendants of that ancestor.</a:t>
            </a:r>
          </a:p>
        </p:txBody>
      </p:sp>
      <p:sp>
        <p:nvSpPr>
          <p:cNvPr id="4" name="Slide Number Placeholder 3"/>
          <p:cNvSpPr>
            <a:spLocks noGrp="1"/>
          </p:cNvSpPr>
          <p:nvPr>
            <p:ph type="sldNum" sz="quarter" idx="5"/>
          </p:nvPr>
        </p:nvSpPr>
        <p:spPr/>
        <p:txBody>
          <a:bodyPr/>
          <a:lstStyle/>
          <a:p>
            <a:fld id="{5FDFB517-D21C-45BE-AA8D-7B42B8733367}" type="slidenum">
              <a:rPr lang="en-US" smtClean="0"/>
              <a:t>20</a:t>
            </a:fld>
            <a:endParaRPr lang="en-US"/>
          </a:p>
        </p:txBody>
      </p:sp>
    </p:spTree>
    <p:extLst>
      <p:ext uri="{BB962C8B-B14F-4D97-AF65-F5344CB8AC3E}">
        <p14:creationId xmlns:p14="http://schemas.microsoft.com/office/powerpoint/2010/main" val="2853482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makes a good outgroup?</a:t>
            </a:r>
          </a:p>
          <a:p>
            <a:pPr marL="628650" lvl="1" indent="-171450">
              <a:buFont typeface="Arial" panose="020B0604020202020204" pitchFamily="34" charset="0"/>
              <a:buChar char="•"/>
            </a:pPr>
            <a:r>
              <a:rPr lang="en-US" dirty="0"/>
              <a:t>Generally want a species that is related enough to show some phylogenetic similarities…</a:t>
            </a:r>
          </a:p>
          <a:p>
            <a:pPr marL="628650" lvl="1" indent="-171450">
              <a:buFont typeface="Arial" panose="020B0604020202020204" pitchFamily="34" charset="0"/>
              <a:buChar char="•"/>
            </a:pPr>
            <a:r>
              <a:rPr lang="en-US" dirty="0"/>
              <a:t>But not so closely related that it will confuse the signal</a:t>
            </a:r>
          </a:p>
          <a:p>
            <a:pPr marL="171450" lvl="0" indent="-171450">
              <a:buFont typeface="Arial" panose="020B0604020202020204" pitchFamily="34" charset="0"/>
              <a:buChar char="•"/>
            </a:pPr>
            <a:r>
              <a:rPr lang="en-US" dirty="0"/>
              <a:t>So basically, it’s a Goldilocks situation – you don’t want too distant of a relative, or too close of one</a:t>
            </a:r>
          </a:p>
          <a:p>
            <a:pPr marL="628650" lvl="1" indent="-171450">
              <a:buFont typeface="Arial" panose="020B0604020202020204" pitchFamily="34" charset="0"/>
              <a:buChar char="•"/>
            </a:pPr>
            <a:r>
              <a:rPr lang="en-US" dirty="0"/>
              <a:t>This unfortunately means that for any analysis you do, you’ll need to evaluate the species you’re analyzing, and make the decision with your research group for what species to use as an outgroup</a:t>
            </a:r>
          </a:p>
          <a:p>
            <a:pPr marL="171450" lvl="0" indent="-171450">
              <a:buFont typeface="Arial" panose="020B0604020202020204" pitchFamily="34" charset="0"/>
              <a:buChar char="•"/>
            </a:pPr>
            <a:r>
              <a:rPr lang="en-US" dirty="0"/>
              <a:t>Among our 4 species, T. </a:t>
            </a:r>
            <a:r>
              <a:rPr lang="en-US" dirty="0" err="1"/>
              <a:t>cruzi</a:t>
            </a:r>
            <a:r>
              <a:rPr lang="en-US" dirty="0"/>
              <a:t> could probably serve as an outgroup for the other 3, since it’s in an entirely different supergroup. </a:t>
            </a:r>
          </a:p>
          <a:p>
            <a:pPr marL="171450" lvl="0" indent="-171450">
              <a:buFont typeface="Arial" panose="020B0604020202020204" pitchFamily="34" charset="0"/>
              <a:buChar char="•"/>
            </a:pPr>
            <a:r>
              <a:rPr lang="en-US" dirty="0"/>
              <a:t>However, if we want all 4 on 1 tree, and an outgroup to them, it needs to be a more distant species</a:t>
            </a:r>
          </a:p>
        </p:txBody>
      </p:sp>
      <p:sp>
        <p:nvSpPr>
          <p:cNvPr id="4" name="Slide Number Placeholder 3"/>
          <p:cNvSpPr>
            <a:spLocks noGrp="1"/>
          </p:cNvSpPr>
          <p:nvPr>
            <p:ph type="sldNum" sz="quarter" idx="5"/>
          </p:nvPr>
        </p:nvSpPr>
        <p:spPr/>
        <p:txBody>
          <a:bodyPr/>
          <a:lstStyle/>
          <a:p>
            <a:fld id="{5FDFB517-D21C-45BE-AA8D-7B42B8733367}" type="slidenum">
              <a:rPr lang="en-US" smtClean="0"/>
              <a:t>27</a:t>
            </a:fld>
            <a:endParaRPr lang="en-US"/>
          </a:p>
        </p:txBody>
      </p:sp>
    </p:spTree>
    <p:extLst>
      <p:ext uri="{BB962C8B-B14F-4D97-AF65-F5344CB8AC3E}">
        <p14:creationId xmlns:p14="http://schemas.microsoft.com/office/powerpoint/2010/main" val="329707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9329"/>
            <a:ext cx="13433425" cy="7565829"/>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660521" y="2649440"/>
            <a:ext cx="8557788" cy="1813981"/>
          </a:xfrm>
        </p:spPr>
        <p:txBody>
          <a:bodyPr anchor="b">
            <a:noAutofit/>
          </a:bodyPr>
          <a:lstStyle>
            <a:lvl1pPr algn="r">
              <a:defRPr sz="59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660521" y="4463418"/>
            <a:ext cx="8557788" cy="1208620"/>
          </a:xfrm>
        </p:spPr>
        <p:txBody>
          <a:bodyPr anchor="t"/>
          <a:lstStyle>
            <a:lvl1pPr marL="0" indent="0" algn="r">
              <a:buNone/>
              <a:defRPr>
                <a:solidFill>
                  <a:schemeClr val="tx1">
                    <a:lumMod val="50000"/>
                    <a:lumOff val="50000"/>
                  </a:schemeClr>
                </a:solidFill>
              </a:defRPr>
            </a:lvl1pPr>
            <a:lvl2pPr marL="503743" indent="0" algn="ctr">
              <a:buNone/>
              <a:defRPr>
                <a:solidFill>
                  <a:schemeClr val="tx1">
                    <a:tint val="75000"/>
                  </a:schemeClr>
                </a:solidFill>
              </a:defRPr>
            </a:lvl2pPr>
            <a:lvl3pPr marL="1007486" indent="0" algn="ctr">
              <a:buNone/>
              <a:defRPr>
                <a:solidFill>
                  <a:schemeClr val="tx1">
                    <a:tint val="75000"/>
                  </a:schemeClr>
                </a:solidFill>
              </a:defRPr>
            </a:lvl3pPr>
            <a:lvl4pPr marL="1511229" indent="0" algn="ctr">
              <a:buNone/>
              <a:defRPr>
                <a:solidFill>
                  <a:schemeClr val="tx1">
                    <a:tint val="75000"/>
                  </a:schemeClr>
                </a:solidFill>
              </a:defRPr>
            </a:lvl4pPr>
            <a:lvl5pPr marL="2014972" indent="0" algn="ctr">
              <a:buNone/>
              <a:defRPr>
                <a:solidFill>
                  <a:schemeClr val="tx1">
                    <a:tint val="75000"/>
                  </a:schemeClr>
                </a:solidFill>
              </a:defRPr>
            </a:lvl5pPr>
            <a:lvl6pPr marL="2518715" indent="0" algn="ctr">
              <a:buNone/>
              <a:defRPr>
                <a:solidFill>
                  <a:schemeClr val="tx1">
                    <a:tint val="75000"/>
                  </a:schemeClr>
                </a:solidFill>
              </a:defRPr>
            </a:lvl6pPr>
            <a:lvl7pPr marL="3022458" indent="0" algn="ctr">
              <a:buNone/>
              <a:defRPr>
                <a:solidFill>
                  <a:schemeClr val="tx1">
                    <a:tint val="75000"/>
                  </a:schemeClr>
                </a:solidFill>
              </a:defRPr>
            </a:lvl7pPr>
            <a:lvl8pPr marL="3526201" indent="0" algn="ctr">
              <a:buNone/>
              <a:defRPr>
                <a:solidFill>
                  <a:schemeClr val="tx1">
                    <a:tint val="75000"/>
                  </a:schemeClr>
                </a:solidFill>
              </a:defRPr>
            </a:lvl8pPr>
            <a:lvl9pPr marL="402994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9482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46303" y="671689"/>
            <a:ext cx="9472006" cy="3750263"/>
          </a:xfrm>
        </p:spPr>
        <p:txBody>
          <a:bodyPr anchor="ctr">
            <a:normAutofit/>
          </a:bodyPr>
          <a:lstStyle>
            <a:lvl1pPr algn="l">
              <a:defRPr sz="4848" b="0" cap="none"/>
            </a:lvl1pPr>
          </a:lstStyle>
          <a:p>
            <a:r>
              <a:rPr lang="en-US"/>
              <a:t>Click to edit Master title style</a:t>
            </a:r>
            <a:endParaRPr lang="en-US" dirty="0"/>
          </a:p>
        </p:txBody>
      </p:sp>
      <p:sp>
        <p:nvSpPr>
          <p:cNvPr id="3" name="Text Placeholder 2"/>
          <p:cNvSpPr>
            <a:spLocks noGrp="1"/>
          </p:cNvSpPr>
          <p:nvPr>
            <p:ph type="body" idx="1"/>
          </p:nvPr>
        </p:nvSpPr>
        <p:spPr>
          <a:xfrm>
            <a:off x="746303" y="4925719"/>
            <a:ext cx="9472006" cy="1730967"/>
          </a:xfrm>
        </p:spPr>
        <p:txBody>
          <a:bodyPr anchor="ctr">
            <a:normAutofit/>
          </a:bodyPr>
          <a:lstStyle>
            <a:lvl1pPr marL="0" indent="0" algn="l">
              <a:buNone/>
              <a:defRPr sz="1983">
                <a:solidFill>
                  <a:schemeClr val="tx1">
                    <a:lumMod val="75000"/>
                    <a:lumOff val="25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7189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6165" y="671689"/>
            <a:ext cx="8918302" cy="3330457"/>
          </a:xfrm>
        </p:spPr>
        <p:txBody>
          <a:bodyPr anchor="ctr">
            <a:normAutofit/>
          </a:bodyPr>
          <a:lstStyle>
            <a:lvl1pPr algn="l">
              <a:defRPr sz="484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505243" y="4002146"/>
            <a:ext cx="7960146" cy="419806"/>
          </a:xfrm>
        </p:spPr>
        <p:txBody>
          <a:bodyPr anchor="ctr">
            <a:noAutofit/>
          </a:bodyPr>
          <a:lstStyle>
            <a:lvl1pPr marL="0" indent="0">
              <a:buFontTx/>
              <a:buNone/>
              <a:defRPr sz="1763">
                <a:solidFill>
                  <a:schemeClr val="tx1">
                    <a:lumMod val="50000"/>
                    <a:lumOff val="50000"/>
                  </a:schemeClr>
                </a:solidFill>
              </a:defRPr>
            </a:lvl1pPr>
            <a:lvl2pPr marL="503743" indent="0">
              <a:buFontTx/>
              <a:buNone/>
              <a:defRPr/>
            </a:lvl2pPr>
            <a:lvl3pPr marL="1007486" indent="0">
              <a:buFontTx/>
              <a:buNone/>
              <a:defRPr/>
            </a:lvl3pPr>
            <a:lvl4pPr marL="1511229" indent="0">
              <a:buFontTx/>
              <a:buNone/>
              <a:defRPr/>
            </a:lvl4pPr>
            <a:lvl5pPr marL="2014972" indent="0">
              <a:buFontTx/>
              <a:buNone/>
              <a:defRPr/>
            </a:lvl5pPr>
          </a:lstStyle>
          <a:p>
            <a:pPr lvl="0"/>
            <a:r>
              <a:rPr lang="en-US"/>
              <a:t>Click to edit Master text styles</a:t>
            </a:r>
          </a:p>
        </p:txBody>
      </p:sp>
      <p:sp>
        <p:nvSpPr>
          <p:cNvPr id="3" name="Text Placeholder 2"/>
          <p:cNvSpPr>
            <a:spLocks noGrp="1"/>
          </p:cNvSpPr>
          <p:nvPr>
            <p:ph type="body" idx="1"/>
          </p:nvPr>
        </p:nvSpPr>
        <p:spPr>
          <a:xfrm>
            <a:off x="746303" y="4925719"/>
            <a:ext cx="9472006" cy="1730967"/>
          </a:xfrm>
        </p:spPr>
        <p:txBody>
          <a:bodyPr anchor="ctr">
            <a:normAutofit/>
          </a:bodyPr>
          <a:lstStyle>
            <a:lvl1pPr marL="0" indent="0" algn="l">
              <a:buNone/>
              <a:defRPr sz="1983">
                <a:solidFill>
                  <a:schemeClr val="tx1">
                    <a:lumMod val="75000"/>
                    <a:lumOff val="25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597045" y="870879"/>
            <a:ext cx="671671" cy="644337"/>
          </a:xfrm>
          <a:prstGeom prst="rect">
            <a:avLst/>
          </a:prstGeom>
        </p:spPr>
        <p:txBody>
          <a:bodyPr vert="horz" lIns="100751" tIns="50375" rIns="100751" bIns="50375" rtlCol="0" anchor="ctr">
            <a:noAutofit/>
          </a:bodyPr>
          <a:lstStyle/>
          <a:p>
            <a:pPr lvl="0"/>
            <a:r>
              <a:rPr lang="en-US" sz="881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798523" y="3180557"/>
            <a:ext cx="671671" cy="644337"/>
          </a:xfrm>
          <a:prstGeom prst="rect">
            <a:avLst/>
          </a:prstGeom>
        </p:spPr>
        <p:txBody>
          <a:bodyPr vert="horz" lIns="100751" tIns="50375" rIns="100751" bIns="50375" rtlCol="0" anchor="ctr">
            <a:noAutofit/>
          </a:bodyPr>
          <a:lstStyle/>
          <a:p>
            <a:pPr lvl="0"/>
            <a:r>
              <a:rPr lang="en-US" sz="881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5652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46303" y="2128765"/>
            <a:ext cx="9472006" cy="2859812"/>
          </a:xfrm>
        </p:spPr>
        <p:txBody>
          <a:bodyPr anchor="b">
            <a:normAutofit/>
          </a:bodyPr>
          <a:lstStyle>
            <a:lvl1pPr algn="l">
              <a:defRPr sz="4848" b="0" cap="none"/>
            </a:lvl1pPr>
          </a:lstStyle>
          <a:p>
            <a:r>
              <a:rPr lang="en-US"/>
              <a:t>Click to edit Master title style</a:t>
            </a:r>
            <a:endParaRPr lang="en-US" dirty="0"/>
          </a:p>
        </p:txBody>
      </p:sp>
      <p:sp>
        <p:nvSpPr>
          <p:cNvPr id="3" name="Text Placeholder 2"/>
          <p:cNvSpPr>
            <a:spLocks noGrp="1"/>
          </p:cNvSpPr>
          <p:nvPr>
            <p:ph type="body" idx="1"/>
          </p:nvPr>
        </p:nvSpPr>
        <p:spPr>
          <a:xfrm>
            <a:off x="746303" y="4988577"/>
            <a:ext cx="9472006" cy="1668109"/>
          </a:xfrm>
        </p:spPr>
        <p:txBody>
          <a:bodyPr anchor="t">
            <a:normAutofit/>
          </a:bodyPr>
          <a:lstStyle>
            <a:lvl1pPr marL="0" indent="0" algn="l">
              <a:buNone/>
              <a:defRPr sz="1983">
                <a:solidFill>
                  <a:schemeClr val="tx1">
                    <a:lumMod val="75000"/>
                    <a:lumOff val="25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090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6165" y="671689"/>
            <a:ext cx="8918302" cy="3330457"/>
          </a:xfrm>
        </p:spPr>
        <p:txBody>
          <a:bodyPr anchor="ctr">
            <a:normAutofit/>
          </a:bodyPr>
          <a:lstStyle>
            <a:lvl1pPr algn="l">
              <a:defRPr sz="484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46300" y="4421952"/>
            <a:ext cx="9472007" cy="566625"/>
          </a:xfrm>
        </p:spPr>
        <p:txBody>
          <a:bodyPr anchor="b">
            <a:noAutofit/>
          </a:bodyPr>
          <a:lstStyle>
            <a:lvl1pPr marL="0" indent="0">
              <a:buFontTx/>
              <a:buNone/>
              <a:defRPr sz="2644">
                <a:solidFill>
                  <a:schemeClr val="tx1">
                    <a:lumMod val="75000"/>
                    <a:lumOff val="25000"/>
                  </a:schemeClr>
                </a:solidFill>
              </a:defRPr>
            </a:lvl1pPr>
            <a:lvl2pPr marL="503743" indent="0">
              <a:buFontTx/>
              <a:buNone/>
              <a:defRPr/>
            </a:lvl2pPr>
            <a:lvl3pPr marL="1007486" indent="0">
              <a:buFontTx/>
              <a:buNone/>
              <a:defRPr/>
            </a:lvl3pPr>
            <a:lvl4pPr marL="1511229" indent="0">
              <a:buFontTx/>
              <a:buNone/>
              <a:defRPr/>
            </a:lvl4pPr>
            <a:lvl5pPr marL="2014972" indent="0">
              <a:buFontTx/>
              <a:buNone/>
              <a:defRPr/>
            </a:lvl5pPr>
          </a:lstStyle>
          <a:p>
            <a:pPr lvl="0"/>
            <a:r>
              <a:rPr lang="en-US"/>
              <a:t>Click to edit Master text styles</a:t>
            </a:r>
          </a:p>
        </p:txBody>
      </p:sp>
      <p:sp>
        <p:nvSpPr>
          <p:cNvPr id="3" name="Text Placeholder 2"/>
          <p:cNvSpPr>
            <a:spLocks noGrp="1"/>
          </p:cNvSpPr>
          <p:nvPr>
            <p:ph type="body" idx="1"/>
          </p:nvPr>
        </p:nvSpPr>
        <p:spPr>
          <a:xfrm>
            <a:off x="746303" y="4988577"/>
            <a:ext cx="9472006" cy="1668109"/>
          </a:xfrm>
        </p:spPr>
        <p:txBody>
          <a:bodyPr anchor="t">
            <a:normAutofit/>
          </a:bodyPr>
          <a:lstStyle>
            <a:lvl1pPr marL="0" indent="0" algn="l">
              <a:buNone/>
              <a:defRPr sz="1983">
                <a:solidFill>
                  <a:schemeClr val="tx1">
                    <a:lumMod val="50000"/>
                    <a:lumOff val="50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597045" y="870879"/>
            <a:ext cx="671671" cy="644337"/>
          </a:xfrm>
          <a:prstGeom prst="rect">
            <a:avLst/>
          </a:prstGeom>
        </p:spPr>
        <p:txBody>
          <a:bodyPr vert="horz" lIns="100751" tIns="50375" rIns="100751" bIns="50375" rtlCol="0" anchor="ctr">
            <a:noAutofit/>
          </a:bodyPr>
          <a:lstStyle/>
          <a:p>
            <a:pPr lvl="0"/>
            <a:r>
              <a:rPr lang="en-US" sz="881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798523" y="3180557"/>
            <a:ext cx="671671" cy="644337"/>
          </a:xfrm>
          <a:prstGeom prst="rect">
            <a:avLst/>
          </a:prstGeom>
        </p:spPr>
        <p:txBody>
          <a:bodyPr vert="horz" lIns="100751" tIns="50375" rIns="100751" bIns="50375" rtlCol="0" anchor="ctr">
            <a:noAutofit/>
          </a:bodyPr>
          <a:lstStyle/>
          <a:p>
            <a:pPr lvl="0"/>
            <a:r>
              <a:rPr lang="en-US" sz="881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3861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755630" y="671689"/>
            <a:ext cx="9462679" cy="3330457"/>
          </a:xfrm>
        </p:spPr>
        <p:txBody>
          <a:bodyPr anchor="ctr">
            <a:normAutofit/>
          </a:bodyPr>
          <a:lstStyle>
            <a:lvl1pPr algn="l">
              <a:defRPr sz="484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46300" y="4421952"/>
            <a:ext cx="9472007" cy="566625"/>
          </a:xfrm>
        </p:spPr>
        <p:txBody>
          <a:bodyPr anchor="b">
            <a:noAutofit/>
          </a:bodyPr>
          <a:lstStyle>
            <a:lvl1pPr marL="0" indent="0">
              <a:buFontTx/>
              <a:buNone/>
              <a:defRPr sz="2644">
                <a:solidFill>
                  <a:schemeClr val="accent1"/>
                </a:solidFill>
              </a:defRPr>
            </a:lvl1pPr>
            <a:lvl2pPr marL="503743" indent="0">
              <a:buFontTx/>
              <a:buNone/>
              <a:defRPr/>
            </a:lvl2pPr>
            <a:lvl3pPr marL="1007486" indent="0">
              <a:buFontTx/>
              <a:buNone/>
              <a:defRPr/>
            </a:lvl3pPr>
            <a:lvl4pPr marL="1511229" indent="0">
              <a:buFontTx/>
              <a:buNone/>
              <a:defRPr/>
            </a:lvl4pPr>
            <a:lvl5pPr marL="2014972" indent="0">
              <a:buFontTx/>
              <a:buNone/>
              <a:defRPr/>
            </a:lvl5pPr>
          </a:lstStyle>
          <a:p>
            <a:pPr lvl="0"/>
            <a:r>
              <a:rPr lang="en-US"/>
              <a:t>Click to edit Master text styles</a:t>
            </a:r>
          </a:p>
        </p:txBody>
      </p:sp>
      <p:sp>
        <p:nvSpPr>
          <p:cNvPr id="3" name="Text Placeholder 2"/>
          <p:cNvSpPr>
            <a:spLocks noGrp="1"/>
          </p:cNvSpPr>
          <p:nvPr>
            <p:ph type="body" idx="1"/>
          </p:nvPr>
        </p:nvSpPr>
        <p:spPr>
          <a:xfrm>
            <a:off x="746303" y="4988577"/>
            <a:ext cx="9472006" cy="1668109"/>
          </a:xfrm>
        </p:spPr>
        <p:txBody>
          <a:bodyPr anchor="t">
            <a:normAutofit/>
          </a:bodyPr>
          <a:lstStyle>
            <a:lvl1pPr marL="0" indent="0" algn="l">
              <a:buNone/>
              <a:defRPr sz="1983">
                <a:solidFill>
                  <a:schemeClr val="tx1">
                    <a:lumMod val="50000"/>
                    <a:lumOff val="50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16125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08805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8965" y="671688"/>
            <a:ext cx="1437596" cy="578632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746303" y="671689"/>
            <a:ext cx="7779035" cy="5786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2456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8860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6303" y="2975956"/>
            <a:ext cx="9472006" cy="2012622"/>
          </a:xfrm>
        </p:spPr>
        <p:txBody>
          <a:bodyPr anchor="b"/>
          <a:lstStyle>
            <a:lvl1pPr algn="l">
              <a:defRPr sz="4407" b="0" cap="none"/>
            </a:lvl1pPr>
          </a:lstStyle>
          <a:p>
            <a:r>
              <a:rPr lang="en-US"/>
              <a:t>Click to edit Master title style</a:t>
            </a:r>
            <a:endParaRPr lang="en-US" dirty="0"/>
          </a:p>
        </p:txBody>
      </p:sp>
      <p:sp>
        <p:nvSpPr>
          <p:cNvPr id="3" name="Text Placeholder 2"/>
          <p:cNvSpPr>
            <a:spLocks noGrp="1"/>
          </p:cNvSpPr>
          <p:nvPr>
            <p:ph type="body" idx="1"/>
          </p:nvPr>
        </p:nvSpPr>
        <p:spPr>
          <a:xfrm>
            <a:off x="746303" y="4988577"/>
            <a:ext cx="9472006" cy="948033"/>
          </a:xfrm>
        </p:spPr>
        <p:txBody>
          <a:bodyPr anchor="t"/>
          <a:lstStyle>
            <a:lvl1pPr marL="0" indent="0" algn="l">
              <a:buNone/>
              <a:defRPr sz="2204">
                <a:solidFill>
                  <a:schemeClr val="tx1">
                    <a:lumMod val="50000"/>
                    <a:lumOff val="50000"/>
                  </a:schemeClr>
                </a:solidFill>
              </a:defRPr>
            </a:lvl1pPr>
            <a:lvl2pPr marL="503743" indent="0">
              <a:buNone/>
              <a:defRPr sz="1983">
                <a:solidFill>
                  <a:schemeClr val="tx1">
                    <a:tint val="75000"/>
                  </a:schemeClr>
                </a:solidFill>
              </a:defRPr>
            </a:lvl2pPr>
            <a:lvl3pPr marL="1007486" indent="0">
              <a:buNone/>
              <a:defRPr sz="1763">
                <a:solidFill>
                  <a:schemeClr val="tx1">
                    <a:tint val="75000"/>
                  </a:schemeClr>
                </a:solidFill>
              </a:defRPr>
            </a:lvl3pPr>
            <a:lvl4pPr marL="1511229" indent="0">
              <a:buNone/>
              <a:defRPr sz="1543">
                <a:solidFill>
                  <a:schemeClr val="tx1">
                    <a:tint val="75000"/>
                  </a:schemeClr>
                </a:solidFill>
              </a:defRPr>
            </a:lvl4pPr>
            <a:lvl5pPr marL="2014972" indent="0">
              <a:buNone/>
              <a:defRPr sz="1543">
                <a:solidFill>
                  <a:schemeClr val="tx1">
                    <a:tint val="75000"/>
                  </a:schemeClr>
                </a:solidFill>
              </a:defRPr>
            </a:lvl5pPr>
            <a:lvl6pPr marL="2518715" indent="0">
              <a:buNone/>
              <a:defRPr sz="1543">
                <a:solidFill>
                  <a:schemeClr val="tx1">
                    <a:tint val="75000"/>
                  </a:schemeClr>
                </a:solidFill>
              </a:defRPr>
            </a:lvl6pPr>
            <a:lvl7pPr marL="3022458" indent="0">
              <a:buNone/>
              <a:defRPr sz="1543">
                <a:solidFill>
                  <a:schemeClr val="tx1">
                    <a:tint val="75000"/>
                  </a:schemeClr>
                </a:solidFill>
              </a:defRPr>
            </a:lvl7pPr>
            <a:lvl8pPr marL="3526201" indent="0">
              <a:buNone/>
              <a:defRPr sz="1543">
                <a:solidFill>
                  <a:schemeClr val="tx1">
                    <a:tint val="75000"/>
                  </a:schemeClr>
                </a:solidFill>
              </a:defRPr>
            </a:lvl8pPr>
            <a:lvl9pPr marL="4029944"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09-Feb-23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0696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46302" y="2380649"/>
            <a:ext cx="4610066" cy="42760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08245" y="2380650"/>
            <a:ext cx="4610065" cy="4276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09-Feb-23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493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44552" y="2381083"/>
            <a:ext cx="4611815" cy="634955"/>
          </a:xfrm>
        </p:spPr>
        <p:txBody>
          <a:bodyPr anchor="b">
            <a:noAutofit/>
          </a:bodyPr>
          <a:lstStyle>
            <a:lvl1pPr marL="0" indent="0">
              <a:buNone/>
              <a:defRPr sz="2644" b="0"/>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en-US"/>
              <a:t>Click to edit Master text styles</a:t>
            </a:r>
          </a:p>
        </p:txBody>
      </p:sp>
      <p:sp>
        <p:nvSpPr>
          <p:cNvPr id="4" name="Content Placeholder 3"/>
          <p:cNvSpPr>
            <a:spLocks noGrp="1"/>
          </p:cNvSpPr>
          <p:nvPr>
            <p:ph sz="half" idx="2"/>
          </p:nvPr>
        </p:nvSpPr>
        <p:spPr>
          <a:xfrm>
            <a:off x="744552" y="3016039"/>
            <a:ext cx="4611815" cy="36406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06497" y="2381083"/>
            <a:ext cx="4611810" cy="634955"/>
          </a:xfrm>
        </p:spPr>
        <p:txBody>
          <a:bodyPr anchor="b">
            <a:noAutofit/>
          </a:bodyPr>
          <a:lstStyle>
            <a:lvl1pPr marL="0" indent="0">
              <a:buNone/>
              <a:defRPr sz="2644" b="0"/>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606499" y="3016039"/>
            <a:ext cx="4611809" cy="36406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09-Feb-23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038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6302" y="671689"/>
            <a:ext cx="9472006" cy="145532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09-Feb-23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8236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09-Feb-23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025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6302" y="1651240"/>
            <a:ext cx="4247007" cy="1408680"/>
          </a:xfrm>
        </p:spPr>
        <p:txBody>
          <a:bodyPr anchor="b">
            <a:normAutofit/>
          </a:bodyPr>
          <a:lstStyle>
            <a:lvl1pPr>
              <a:defRPr sz="2204"/>
            </a:lvl1pPr>
          </a:lstStyle>
          <a:p>
            <a:r>
              <a:rPr lang="en-US"/>
              <a:t>Click to edit Master title style</a:t>
            </a:r>
            <a:endParaRPr lang="en-US" dirty="0"/>
          </a:p>
        </p:txBody>
      </p:sp>
      <p:sp>
        <p:nvSpPr>
          <p:cNvPr id="3" name="Content Placeholder 2"/>
          <p:cNvSpPr>
            <a:spLocks noGrp="1"/>
          </p:cNvSpPr>
          <p:nvPr>
            <p:ph idx="1"/>
          </p:nvPr>
        </p:nvSpPr>
        <p:spPr>
          <a:xfrm>
            <a:off x="5245186" y="567370"/>
            <a:ext cx="4973123" cy="608931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46302" y="3059919"/>
            <a:ext cx="4247007" cy="2847680"/>
          </a:xfrm>
        </p:spPr>
        <p:txBody>
          <a:bodyPr>
            <a:normAutofit/>
          </a:bodyPr>
          <a:lstStyle>
            <a:lvl1pPr marL="0" indent="0">
              <a:buNone/>
              <a:defRPr sz="1543"/>
            </a:lvl1pPr>
            <a:lvl2pPr marL="503592" indent="0">
              <a:buNone/>
              <a:defRPr sz="1543"/>
            </a:lvl2pPr>
            <a:lvl3pPr marL="1007184" indent="0">
              <a:buNone/>
              <a:defRPr sz="1322"/>
            </a:lvl3pPr>
            <a:lvl4pPr marL="1510776" indent="0">
              <a:buNone/>
              <a:defRPr sz="1102"/>
            </a:lvl4pPr>
            <a:lvl5pPr marL="2014367" indent="0">
              <a:buNone/>
              <a:defRPr sz="1102"/>
            </a:lvl5pPr>
            <a:lvl6pPr marL="2517959" indent="0">
              <a:buNone/>
              <a:defRPr sz="1102"/>
            </a:lvl6pPr>
            <a:lvl7pPr marL="3021551" indent="0">
              <a:buNone/>
              <a:defRPr sz="1102"/>
            </a:lvl7pPr>
            <a:lvl8pPr marL="3525143" indent="0">
              <a:buNone/>
              <a:defRPr sz="1102"/>
            </a:lvl8pPr>
            <a:lvl9pPr marL="4028735"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09-Feb-23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2024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6303" y="5289550"/>
            <a:ext cx="9472005" cy="624461"/>
          </a:xfrm>
        </p:spPr>
        <p:txBody>
          <a:bodyPr anchor="b">
            <a:normAutofit/>
          </a:bodyPr>
          <a:lstStyle>
            <a:lvl1pPr algn="l">
              <a:defRPr sz="2644"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6302" y="671689"/>
            <a:ext cx="9472006" cy="4237412"/>
          </a:xfrm>
        </p:spPr>
        <p:txBody>
          <a:bodyPr anchor="t">
            <a:normAutofit/>
          </a:bodyPr>
          <a:lstStyle>
            <a:lvl1pPr marL="0" indent="0" algn="ctr">
              <a:buNone/>
              <a:defRPr sz="1763"/>
            </a:lvl1pPr>
            <a:lvl2pPr marL="503743" indent="0">
              <a:buNone/>
              <a:defRPr sz="1763"/>
            </a:lvl2pPr>
            <a:lvl3pPr marL="1007486" indent="0">
              <a:buNone/>
              <a:defRPr sz="1763"/>
            </a:lvl3pPr>
            <a:lvl4pPr marL="1511229" indent="0">
              <a:buNone/>
              <a:defRPr sz="1763"/>
            </a:lvl4pPr>
            <a:lvl5pPr marL="2014972" indent="0">
              <a:buNone/>
              <a:defRPr sz="1763"/>
            </a:lvl5pPr>
            <a:lvl6pPr marL="2518715" indent="0">
              <a:buNone/>
              <a:defRPr sz="1763"/>
            </a:lvl6pPr>
            <a:lvl7pPr marL="3022458" indent="0">
              <a:buNone/>
              <a:defRPr sz="1763"/>
            </a:lvl7pPr>
            <a:lvl8pPr marL="3526201" indent="0">
              <a:buNone/>
              <a:defRPr sz="1763"/>
            </a:lvl8pPr>
            <a:lvl9pPr marL="4029944" indent="0">
              <a:buNone/>
              <a:defRPr sz="1763"/>
            </a:lvl9pPr>
          </a:lstStyle>
          <a:p>
            <a:r>
              <a:rPr lang="en-US"/>
              <a:t>Click icon to add picture</a:t>
            </a:r>
            <a:endParaRPr lang="en-US" dirty="0"/>
          </a:p>
        </p:txBody>
      </p:sp>
      <p:sp>
        <p:nvSpPr>
          <p:cNvPr id="4" name="Text Placeholder 3"/>
          <p:cNvSpPr>
            <a:spLocks noGrp="1"/>
          </p:cNvSpPr>
          <p:nvPr>
            <p:ph type="body" sz="half" idx="2"/>
          </p:nvPr>
        </p:nvSpPr>
        <p:spPr>
          <a:xfrm>
            <a:off x="746303" y="5914011"/>
            <a:ext cx="9472005" cy="742675"/>
          </a:xfrm>
        </p:spPr>
        <p:txBody>
          <a:bodyPr>
            <a:normAutofit/>
          </a:bodyPr>
          <a:lstStyle>
            <a:lvl1pPr marL="0" indent="0">
              <a:buNone/>
              <a:defRPr sz="1322"/>
            </a:lvl1pPr>
            <a:lvl2pPr marL="503743" indent="0">
              <a:buNone/>
              <a:defRPr sz="1322"/>
            </a:lvl2pPr>
            <a:lvl3pPr marL="1007486" indent="0">
              <a:buNone/>
              <a:defRPr sz="1102"/>
            </a:lvl3pPr>
            <a:lvl4pPr marL="1511229" indent="0">
              <a:buNone/>
              <a:defRPr sz="992"/>
            </a:lvl4pPr>
            <a:lvl5pPr marL="2014972" indent="0">
              <a:buNone/>
              <a:defRPr sz="992"/>
            </a:lvl5pPr>
            <a:lvl6pPr marL="2518715" indent="0">
              <a:buNone/>
              <a:defRPr sz="992"/>
            </a:lvl6pPr>
            <a:lvl7pPr marL="3022458" indent="0">
              <a:buNone/>
              <a:defRPr sz="992"/>
            </a:lvl7pPr>
            <a:lvl8pPr marL="3526201" indent="0">
              <a:buNone/>
              <a:defRPr sz="992"/>
            </a:lvl8pPr>
            <a:lvl9pPr marL="4029944" indent="0">
              <a:buNone/>
              <a:defRPr sz="992"/>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09-Feb-23</a:t>
            </a:fld>
            <a:endParaRPr lang="en-US"/>
          </a:p>
        </p:txBody>
      </p:sp>
    </p:spTree>
    <p:extLst>
      <p:ext uri="{BB962C8B-B14F-4D97-AF65-F5344CB8AC3E}">
        <p14:creationId xmlns:p14="http://schemas.microsoft.com/office/powerpoint/2010/main" val="2341270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9329"/>
            <a:ext cx="13433425" cy="7565829"/>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46302" y="671689"/>
            <a:ext cx="9472006" cy="14553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46302" y="2380650"/>
            <a:ext cx="9472006" cy="42760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38781" y="6656686"/>
            <a:ext cx="1004795" cy="402314"/>
          </a:xfrm>
          <a:prstGeom prst="rect">
            <a:avLst/>
          </a:prstGeom>
        </p:spPr>
        <p:txBody>
          <a:bodyPr vert="horz" lIns="91440" tIns="45720" rIns="91440" bIns="45720" rtlCol="0" anchor="ctr"/>
          <a:lstStyle>
            <a:lvl1pPr algn="r">
              <a:defRPr sz="992">
                <a:solidFill>
                  <a:schemeClr val="tx1">
                    <a:tint val="75000"/>
                  </a:schemeClr>
                </a:solidFill>
              </a:defRPr>
            </a:lvl1pPr>
          </a:lstStyle>
          <a:p>
            <a:fld id="{1D8BD707-D9CF-40AE-B4C6-C98DA3205C09}" type="datetimeFigureOut">
              <a:rPr lang="en-US" smtClean="0"/>
              <a:t>09-Feb-23</a:t>
            </a:fld>
            <a:endParaRPr lang="en-US"/>
          </a:p>
        </p:txBody>
      </p:sp>
      <p:sp>
        <p:nvSpPr>
          <p:cNvPr id="5" name="Footer Placeholder 4"/>
          <p:cNvSpPr>
            <a:spLocks noGrp="1"/>
          </p:cNvSpPr>
          <p:nvPr>
            <p:ph type="ftr" sz="quarter" idx="3"/>
          </p:nvPr>
        </p:nvSpPr>
        <p:spPr>
          <a:xfrm>
            <a:off x="746302" y="6656686"/>
            <a:ext cx="6938853" cy="402314"/>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5390" y="6656686"/>
            <a:ext cx="752919" cy="402314"/>
          </a:xfrm>
          <a:prstGeom prst="rect">
            <a:avLst/>
          </a:prstGeom>
        </p:spPr>
        <p:txBody>
          <a:bodyPr vert="horz" lIns="91440" tIns="45720" rIns="91440" bIns="45720" rtlCol="0" anchor="ctr"/>
          <a:lstStyle>
            <a:lvl1pPr algn="r">
              <a:defRPr sz="992">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90067510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txStyles>
    <p:titleStyle>
      <a:lvl1pPr algn="l" defTabSz="503743" rtl="0" eaLnBrk="1" latinLnBrk="0" hangingPunct="1">
        <a:spcBef>
          <a:spcPct val="0"/>
        </a:spcBef>
        <a:buNone/>
        <a:defRPr sz="3966"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807" indent="-377807" algn="l" defTabSz="503743" rtl="0" eaLnBrk="1" latinLnBrk="0" hangingPunct="1">
        <a:spcBef>
          <a:spcPts val="1102"/>
        </a:spcBef>
        <a:spcAft>
          <a:spcPts val="0"/>
        </a:spcAft>
        <a:buClr>
          <a:schemeClr val="accent1"/>
        </a:buClr>
        <a:buSzPct val="80000"/>
        <a:buFont typeface="Wingdings 3" charset="2"/>
        <a:buChar char=""/>
        <a:defRPr sz="1983" kern="1200">
          <a:solidFill>
            <a:schemeClr val="tx1">
              <a:lumMod val="75000"/>
              <a:lumOff val="25000"/>
            </a:schemeClr>
          </a:solidFill>
          <a:latin typeface="+mn-lt"/>
          <a:ea typeface="+mn-ea"/>
          <a:cs typeface="+mn-cs"/>
        </a:defRPr>
      </a:lvl1pPr>
      <a:lvl2pPr marL="818582" indent="-314839" algn="l" defTabSz="503743" rtl="0" eaLnBrk="1" latinLnBrk="0" hangingPunct="1">
        <a:spcBef>
          <a:spcPts val="1102"/>
        </a:spcBef>
        <a:spcAft>
          <a:spcPts val="0"/>
        </a:spcAft>
        <a:buClr>
          <a:schemeClr val="accent1"/>
        </a:buClr>
        <a:buSzPct val="80000"/>
        <a:buFont typeface="Wingdings 3" charset="2"/>
        <a:buChar char=""/>
        <a:defRPr sz="1763" kern="1200">
          <a:solidFill>
            <a:schemeClr val="tx1">
              <a:lumMod val="75000"/>
              <a:lumOff val="25000"/>
            </a:schemeClr>
          </a:solidFill>
          <a:latin typeface="+mn-lt"/>
          <a:ea typeface="+mn-ea"/>
          <a:cs typeface="+mn-cs"/>
        </a:defRPr>
      </a:lvl2pPr>
      <a:lvl3pPr marL="1259357" indent="-251871" algn="l" defTabSz="503743"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100"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4pPr>
      <a:lvl5pPr marL="2266843"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5pPr>
      <a:lvl6pPr marL="2770586"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6pPr>
      <a:lvl7pPr marL="3274329"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7pPr>
      <a:lvl8pPr marL="3778072"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8pPr>
      <a:lvl9pPr marL="4281815" indent="-251871" algn="l" defTabSz="503743" rtl="0" eaLnBrk="1" latinLnBrk="0" hangingPunct="1">
        <a:spcBef>
          <a:spcPts val="1102"/>
        </a:spcBef>
        <a:spcAft>
          <a:spcPts val="0"/>
        </a:spcAft>
        <a:buClr>
          <a:schemeClr val="accent1"/>
        </a:buClr>
        <a:buSzPct val="80000"/>
        <a:buFont typeface="Wingdings 3" charset="2"/>
        <a:buChar char=""/>
        <a:defRPr sz="1322" kern="1200">
          <a:solidFill>
            <a:schemeClr val="tx1">
              <a:lumMod val="75000"/>
              <a:lumOff val="25000"/>
            </a:schemeClr>
          </a:solidFill>
          <a:latin typeface="+mn-lt"/>
          <a:ea typeface="+mn-ea"/>
          <a:cs typeface="+mn-cs"/>
        </a:defRPr>
      </a:lvl9pPr>
    </p:bodyStyle>
    <p:otherStyle>
      <a:defPPr>
        <a:defRPr lang="en-US"/>
      </a:defPPr>
      <a:lvl1pPr marL="0" algn="l" defTabSz="503743" rtl="0" eaLnBrk="1" latinLnBrk="0" hangingPunct="1">
        <a:defRPr sz="1983" kern="1200">
          <a:solidFill>
            <a:schemeClr val="tx1"/>
          </a:solidFill>
          <a:latin typeface="+mn-lt"/>
          <a:ea typeface="+mn-ea"/>
          <a:cs typeface="+mn-cs"/>
        </a:defRPr>
      </a:lvl1pPr>
      <a:lvl2pPr marL="503743" algn="l" defTabSz="503743" rtl="0" eaLnBrk="1" latinLnBrk="0" hangingPunct="1">
        <a:defRPr sz="1983" kern="1200">
          <a:solidFill>
            <a:schemeClr val="tx1"/>
          </a:solidFill>
          <a:latin typeface="+mn-lt"/>
          <a:ea typeface="+mn-ea"/>
          <a:cs typeface="+mn-cs"/>
        </a:defRPr>
      </a:lvl2pPr>
      <a:lvl3pPr marL="1007486" algn="l" defTabSz="503743" rtl="0" eaLnBrk="1" latinLnBrk="0" hangingPunct="1">
        <a:defRPr sz="1983" kern="1200">
          <a:solidFill>
            <a:schemeClr val="tx1"/>
          </a:solidFill>
          <a:latin typeface="+mn-lt"/>
          <a:ea typeface="+mn-ea"/>
          <a:cs typeface="+mn-cs"/>
        </a:defRPr>
      </a:lvl3pPr>
      <a:lvl4pPr marL="1511229" algn="l" defTabSz="503743" rtl="0" eaLnBrk="1" latinLnBrk="0" hangingPunct="1">
        <a:defRPr sz="1983" kern="1200">
          <a:solidFill>
            <a:schemeClr val="tx1"/>
          </a:solidFill>
          <a:latin typeface="+mn-lt"/>
          <a:ea typeface="+mn-ea"/>
          <a:cs typeface="+mn-cs"/>
        </a:defRPr>
      </a:lvl4pPr>
      <a:lvl5pPr marL="2014972" algn="l" defTabSz="503743" rtl="0" eaLnBrk="1" latinLnBrk="0" hangingPunct="1">
        <a:defRPr sz="1983" kern="1200">
          <a:solidFill>
            <a:schemeClr val="tx1"/>
          </a:solidFill>
          <a:latin typeface="+mn-lt"/>
          <a:ea typeface="+mn-ea"/>
          <a:cs typeface="+mn-cs"/>
        </a:defRPr>
      </a:lvl5pPr>
      <a:lvl6pPr marL="2518715" algn="l" defTabSz="503743" rtl="0" eaLnBrk="1" latinLnBrk="0" hangingPunct="1">
        <a:defRPr sz="1983" kern="1200">
          <a:solidFill>
            <a:schemeClr val="tx1"/>
          </a:solidFill>
          <a:latin typeface="+mn-lt"/>
          <a:ea typeface="+mn-ea"/>
          <a:cs typeface="+mn-cs"/>
        </a:defRPr>
      </a:lvl6pPr>
      <a:lvl7pPr marL="3022458" algn="l" defTabSz="503743" rtl="0" eaLnBrk="1" latinLnBrk="0" hangingPunct="1">
        <a:defRPr sz="1983" kern="1200">
          <a:solidFill>
            <a:schemeClr val="tx1"/>
          </a:solidFill>
          <a:latin typeface="+mn-lt"/>
          <a:ea typeface="+mn-ea"/>
          <a:cs typeface="+mn-cs"/>
        </a:defRPr>
      </a:lvl7pPr>
      <a:lvl8pPr marL="3526201" algn="l" defTabSz="503743" rtl="0" eaLnBrk="1" latinLnBrk="0" hangingPunct="1">
        <a:defRPr sz="1983" kern="1200">
          <a:solidFill>
            <a:schemeClr val="tx1"/>
          </a:solidFill>
          <a:latin typeface="+mn-lt"/>
          <a:ea typeface="+mn-ea"/>
          <a:cs typeface="+mn-cs"/>
        </a:defRPr>
      </a:lvl8pPr>
      <a:lvl9pPr marL="4029944" algn="l" defTabSz="503743"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ts.topel@marine.gu.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50.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svg"/></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6.jpe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80.png"/><Relationship Id="rId3" Type="http://schemas.openxmlformats.org/officeDocument/2006/relationships/image" Target="../media/image83.png"/><Relationship Id="rId21" Type="http://schemas.openxmlformats.org/officeDocument/2006/relationships/image" Target="../media/image95.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79.png"/><Relationship Id="rId2" Type="http://schemas.openxmlformats.org/officeDocument/2006/relationships/image" Target="../media/image82.png"/><Relationship Id="rId16" Type="http://schemas.openxmlformats.org/officeDocument/2006/relationships/image" Target="../media/image78.png"/><Relationship Id="rId20"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77.png"/><Relationship Id="rId10" Type="http://schemas.openxmlformats.org/officeDocument/2006/relationships/image" Target="../media/image90.png"/><Relationship Id="rId19" Type="http://schemas.openxmlformats.org/officeDocument/2006/relationships/image" Target="../media/image8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76.png"/><Relationship Id="rId22"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7.png"/><Relationship Id="rId21" Type="http://schemas.openxmlformats.org/officeDocument/2006/relationships/image" Target="../media/image91.png"/><Relationship Id="rId7" Type="http://schemas.openxmlformats.org/officeDocument/2006/relationships/image" Target="../media/image81.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6.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99.png"/><Relationship Id="rId24" Type="http://schemas.openxmlformats.org/officeDocument/2006/relationships/image" Target="../media/image103.png"/><Relationship Id="rId5" Type="http://schemas.openxmlformats.org/officeDocument/2006/relationships/image" Target="../media/image79.png"/><Relationship Id="rId15" Type="http://schemas.openxmlformats.org/officeDocument/2006/relationships/image" Target="../media/image85.png"/><Relationship Id="rId23" Type="http://schemas.openxmlformats.org/officeDocument/2006/relationships/image" Target="../media/image102.png"/><Relationship Id="rId10" Type="http://schemas.openxmlformats.org/officeDocument/2006/relationships/image" Target="../media/image98.png"/><Relationship Id="rId19" Type="http://schemas.openxmlformats.org/officeDocument/2006/relationships/image" Target="../media/image89.png"/><Relationship Id="rId4" Type="http://schemas.openxmlformats.org/officeDocument/2006/relationships/image" Target="../media/image78.png"/><Relationship Id="rId9" Type="http://schemas.openxmlformats.org/officeDocument/2006/relationships/image" Target="../media/image97.png"/><Relationship Id="rId14" Type="http://schemas.openxmlformats.org/officeDocument/2006/relationships/image" Target="../media/image100.png"/><Relationship Id="rId22"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6.png"/><Relationship Id="rId21" Type="http://schemas.openxmlformats.org/officeDocument/2006/relationships/image" Target="../media/image102.png"/><Relationship Id="rId7" Type="http://schemas.openxmlformats.org/officeDocument/2006/relationships/image" Target="../media/image80.png"/><Relationship Id="rId12" Type="http://schemas.openxmlformats.org/officeDocument/2006/relationships/image" Target="../media/image100.png"/><Relationship Id="rId17" Type="http://schemas.openxmlformats.org/officeDocument/2006/relationships/image" Target="../media/image89.png"/><Relationship Id="rId2" Type="http://schemas.openxmlformats.org/officeDocument/2006/relationships/notesSlide" Target="../notesSlides/notesSlide17.xml"/><Relationship Id="rId16" Type="http://schemas.openxmlformats.org/officeDocument/2006/relationships/image" Target="../media/image88.png"/><Relationship Id="rId20"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94.png"/><Relationship Id="rId14" Type="http://schemas.openxmlformats.org/officeDocument/2006/relationships/image" Target="../media/image86.png"/><Relationship Id="rId22"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6.jpe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ebi.ac.uk/Tools/msa/"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15.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6.jpe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8146D0-218B-4200-DD77-B471039DC9F6}"/>
              </a:ext>
            </a:extLst>
          </p:cNvPr>
          <p:cNvSpPr>
            <a:spLocks noGrp="1"/>
          </p:cNvSpPr>
          <p:nvPr>
            <p:ph type="ctrTitle"/>
          </p:nvPr>
        </p:nvSpPr>
        <p:spPr>
          <a:xfrm>
            <a:off x="1660521" y="977471"/>
            <a:ext cx="8557788" cy="1813981"/>
          </a:xfrm>
        </p:spPr>
        <p:txBody>
          <a:bodyPr/>
          <a:lstStyle/>
          <a:p>
            <a:r>
              <a:rPr lang="en-US" dirty="0" err="1"/>
              <a:t>Phylogenomics</a:t>
            </a:r>
            <a:r>
              <a:rPr lang="en-US" dirty="0"/>
              <a:t> &amp; Phylogenetic Inference</a:t>
            </a:r>
          </a:p>
        </p:txBody>
      </p:sp>
      <p:sp>
        <p:nvSpPr>
          <p:cNvPr id="5" name="Subtitle 4">
            <a:extLst>
              <a:ext uri="{FF2B5EF4-FFF2-40B4-BE49-F238E27FC236}">
                <a16:creationId xmlns:a16="http://schemas.microsoft.com/office/drawing/2014/main" id="{4182E998-BCEC-3604-9724-9A6FB98FA85D}"/>
              </a:ext>
            </a:extLst>
          </p:cNvPr>
          <p:cNvSpPr>
            <a:spLocks noGrp="1"/>
          </p:cNvSpPr>
          <p:nvPr>
            <p:ph type="subTitle" idx="1"/>
          </p:nvPr>
        </p:nvSpPr>
        <p:spPr>
          <a:xfrm>
            <a:off x="1660521" y="3006647"/>
            <a:ext cx="8557788" cy="1208620"/>
          </a:xfrm>
        </p:spPr>
        <p:txBody>
          <a:bodyPr/>
          <a:lstStyle/>
          <a:p>
            <a:r>
              <a:rPr lang="en-US" dirty="0"/>
              <a:t>Trees &amp; “tree thinking”</a:t>
            </a:r>
          </a:p>
        </p:txBody>
      </p:sp>
      <p:sp>
        <p:nvSpPr>
          <p:cNvPr id="6" name="object 3">
            <a:extLst>
              <a:ext uri="{FF2B5EF4-FFF2-40B4-BE49-F238E27FC236}">
                <a16:creationId xmlns:a16="http://schemas.microsoft.com/office/drawing/2014/main" id="{74E2B239-E07F-9F4B-6FFA-A6178D88AAD7}"/>
              </a:ext>
            </a:extLst>
          </p:cNvPr>
          <p:cNvSpPr txBox="1"/>
          <p:nvPr/>
        </p:nvSpPr>
        <p:spPr>
          <a:xfrm>
            <a:off x="7002993" y="6118696"/>
            <a:ext cx="3333679" cy="920666"/>
          </a:xfrm>
          <a:prstGeom prst="rect">
            <a:avLst/>
          </a:prstGeom>
        </p:spPr>
        <p:txBody>
          <a:bodyPr vert="horz" wrap="square" lIns="0" tIns="11967" rIns="0" bIns="0" rtlCol="0">
            <a:spAutoFit/>
          </a:bodyPr>
          <a:lstStyle/>
          <a:p>
            <a:pPr algn="ctr">
              <a:spcBef>
                <a:spcPts val="94"/>
              </a:spcBef>
            </a:pPr>
            <a:r>
              <a:rPr lang="en-US" sz="1131" dirty="0">
                <a:solidFill>
                  <a:srgbClr val="898989"/>
                </a:solidFill>
                <a:latin typeface="Calibri"/>
                <a:cs typeface="Calibri"/>
              </a:rPr>
              <a:t>Based on a lecture by: </a:t>
            </a:r>
          </a:p>
          <a:p>
            <a:pPr algn="ctr">
              <a:spcBef>
                <a:spcPts val="94"/>
              </a:spcBef>
            </a:pPr>
            <a:r>
              <a:rPr sz="1131" dirty="0">
                <a:solidFill>
                  <a:srgbClr val="898989"/>
                </a:solidFill>
                <a:latin typeface="Calibri"/>
                <a:cs typeface="Calibri"/>
              </a:rPr>
              <a:t>Mats</a:t>
            </a:r>
            <a:r>
              <a:rPr sz="1131" spc="-5" dirty="0">
                <a:solidFill>
                  <a:srgbClr val="898989"/>
                </a:solidFill>
                <a:latin typeface="Calibri"/>
                <a:cs typeface="Calibri"/>
              </a:rPr>
              <a:t> </a:t>
            </a:r>
            <a:r>
              <a:rPr sz="1131" spc="-19" dirty="0">
                <a:solidFill>
                  <a:srgbClr val="898989"/>
                </a:solidFill>
                <a:latin typeface="Calibri"/>
                <a:cs typeface="Calibri"/>
              </a:rPr>
              <a:t>Töpel</a:t>
            </a:r>
            <a:endParaRPr sz="1131" dirty="0">
              <a:latin typeface="Calibri"/>
              <a:cs typeface="Calibri"/>
            </a:endParaRPr>
          </a:p>
          <a:p>
            <a:pPr marL="11967" marR="4787" algn="ctr">
              <a:spcBef>
                <a:spcPts val="212"/>
              </a:spcBef>
            </a:pPr>
            <a:r>
              <a:rPr sz="1131" dirty="0">
                <a:solidFill>
                  <a:srgbClr val="898989"/>
                </a:solidFill>
                <a:latin typeface="Calibri"/>
                <a:cs typeface="Calibri"/>
              </a:rPr>
              <a:t>Department</a:t>
            </a:r>
            <a:r>
              <a:rPr sz="1131" spc="-57" dirty="0">
                <a:solidFill>
                  <a:srgbClr val="898989"/>
                </a:solidFill>
                <a:latin typeface="Calibri"/>
                <a:cs typeface="Calibri"/>
              </a:rPr>
              <a:t> </a:t>
            </a:r>
            <a:r>
              <a:rPr sz="1131" dirty="0">
                <a:solidFill>
                  <a:srgbClr val="898989"/>
                </a:solidFill>
                <a:latin typeface="Calibri"/>
                <a:cs typeface="Calibri"/>
              </a:rPr>
              <a:t>of</a:t>
            </a:r>
            <a:r>
              <a:rPr sz="1131" spc="-57" dirty="0">
                <a:solidFill>
                  <a:srgbClr val="898989"/>
                </a:solidFill>
                <a:latin typeface="Calibri"/>
                <a:cs typeface="Calibri"/>
              </a:rPr>
              <a:t> </a:t>
            </a:r>
            <a:r>
              <a:rPr sz="1131" dirty="0">
                <a:solidFill>
                  <a:srgbClr val="898989"/>
                </a:solidFill>
                <a:latin typeface="Calibri"/>
                <a:cs typeface="Calibri"/>
              </a:rPr>
              <a:t>Marine</a:t>
            </a:r>
            <a:r>
              <a:rPr sz="1131" spc="-57" dirty="0">
                <a:solidFill>
                  <a:srgbClr val="898989"/>
                </a:solidFill>
                <a:latin typeface="Calibri"/>
                <a:cs typeface="Calibri"/>
              </a:rPr>
              <a:t> </a:t>
            </a:r>
            <a:r>
              <a:rPr sz="1131" spc="-9" dirty="0">
                <a:solidFill>
                  <a:srgbClr val="898989"/>
                </a:solidFill>
                <a:latin typeface="Calibri"/>
                <a:cs typeface="Calibri"/>
              </a:rPr>
              <a:t>Sciences University</a:t>
            </a:r>
            <a:r>
              <a:rPr sz="1131" spc="-24" dirty="0">
                <a:solidFill>
                  <a:srgbClr val="898989"/>
                </a:solidFill>
                <a:latin typeface="Calibri"/>
                <a:cs typeface="Calibri"/>
              </a:rPr>
              <a:t> </a:t>
            </a:r>
            <a:r>
              <a:rPr sz="1131" dirty="0">
                <a:solidFill>
                  <a:srgbClr val="898989"/>
                </a:solidFill>
                <a:latin typeface="Calibri"/>
                <a:cs typeface="Calibri"/>
              </a:rPr>
              <a:t>of</a:t>
            </a:r>
            <a:r>
              <a:rPr sz="1131" spc="-19" dirty="0">
                <a:solidFill>
                  <a:srgbClr val="898989"/>
                </a:solidFill>
                <a:latin typeface="Calibri"/>
                <a:cs typeface="Calibri"/>
              </a:rPr>
              <a:t> </a:t>
            </a:r>
            <a:r>
              <a:rPr sz="1131" spc="-9" dirty="0">
                <a:solidFill>
                  <a:srgbClr val="898989"/>
                </a:solidFill>
                <a:latin typeface="Calibri"/>
                <a:cs typeface="Calibri"/>
              </a:rPr>
              <a:t>Gothenburg</a:t>
            </a:r>
            <a:endParaRPr sz="1131" dirty="0">
              <a:latin typeface="Calibri"/>
              <a:cs typeface="Calibri"/>
            </a:endParaRPr>
          </a:p>
          <a:p>
            <a:pPr marL="262680" marR="256697" indent="598" algn="ctr"/>
            <a:r>
              <a:rPr sz="1131" dirty="0">
                <a:solidFill>
                  <a:srgbClr val="898989"/>
                </a:solidFill>
                <a:latin typeface="Calibri"/>
                <a:cs typeface="Calibri"/>
              </a:rPr>
              <a:t>eDNA</a:t>
            </a:r>
            <a:r>
              <a:rPr sz="1131" spc="-52" dirty="0">
                <a:solidFill>
                  <a:srgbClr val="898989"/>
                </a:solidFill>
                <a:latin typeface="Calibri"/>
                <a:cs typeface="Calibri"/>
              </a:rPr>
              <a:t> </a:t>
            </a:r>
            <a:r>
              <a:rPr sz="1131" dirty="0">
                <a:solidFill>
                  <a:srgbClr val="898989"/>
                </a:solidFill>
                <a:latin typeface="Calibri"/>
                <a:cs typeface="Calibri"/>
              </a:rPr>
              <a:t>solutions</a:t>
            </a:r>
            <a:r>
              <a:rPr sz="1131" spc="-47" dirty="0">
                <a:solidFill>
                  <a:srgbClr val="898989"/>
                </a:solidFill>
                <a:latin typeface="Calibri"/>
                <a:cs typeface="Calibri"/>
              </a:rPr>
              <a:t> </a:t>
            </a:r>
            <a:r>
              <a:rPr sz="1131" spc="-24" dirty="0">
                <a:solidFill>
                  <a:srgbClr val="898989"/>
                </a:solidFill>
                <a:latin typeface="Calibri"/>
                <a:cs typeface="Calibri"/>
              </a:rPr>
              <a:t>AB </a:t>
            </a:r>
            <a:endParaRPr lang="en-US" sz="1131" spc="-24" dirty="0">
              <a:solidFill>
                <a:srgbClr val="898989"/>
              </a:solidFill>
              <a:latin typeface="Calibri"/>
              <a:cs typeface="Calibri"/>
            </a:endParaRPr>
          </a:p>
          <a:p>
            <a:pPr marL="262680" marR="256697" indent="598" algn="ctr"/>
            <a:r>
              <a:rPr sz="1131" u="sng" spc="-19" dirty="0">
                <a:solidFill>
                  <a:srgbClr val="0000FF"/>
                </a:solidFill>
                <a:uFill>
                  <a:solidFill>
                    <a:srgbClr val="0000FF"/>
                  </a:solidFill>
                </a:uFill>
                <a:latin typeface="Calibri"/>
                <a:cs typeface="Calibri"/>
                <a:hlinkClick r:id="rId2"/>
              </a:rPr>
              <a:t>mats.topel@marine.gu.se</a:t>
            </a:r>
            <a:endParaRPr sz="1131" dirty="0">
              <a:latin typeface="Calibri"/>
              <a:cs typeface="Calibri"/>
            </a:endParaRPr>
          </a:p>
        </p:txBody>
      </p:sp>
      <p:sp>
        <p:nvSpPr>
          <p:cNvPr id="7" name="object 3">
            <a:extLst>
              <a:ext uri="{FF2B5EF4-FFF2-40B4-BE49-F238E27FC236}">
                <a16:creationId xmlns:a16="http://schemas.microsoft.com/office/drawing/2014/main" id="{A396103D-8B22-C071-8279-AFDFED1F3296}"/>
              </a:ext>
            </a:extLst>
          </p:cNvPr>
          <p:cNvSpPr txBox="1"/>
          <p:nvPr/>
        </p:nvSpPr>
        <p:spPr>
          <a:xfrm>
            <a:off x="7121357" y="4215267"/>
            <a:ext cx="3096952" cy="1171568"/>
          </a:xfrm>
          <a:prstGeom prst="rect">
            <a:avLst/>
          </a:prstGeom>
        </p:spPr>
        <p:txBody>
          <a:bodyPr vert="horz" wrap="square" lIns="0" tIns="11967" rIns="0" bIns="0" rtlCol="0">
            <a:spAutoFit/>
          </a:bodyPr>
          <a:lstStyle/>
          <a:p>
            <a:pPr algn="ctr">
              <a:spcBef>
                <a:spcPts val="94"/>
              </a:spcBef>
            </a:pPr>
            <a:r>
              <a:rPr lang="en-US" sz="2356" dirty="0">
                <a:solidFill>
                  <a:srgbClr val="898989"/>
                </a:solidFill>
                <a:latin typeface="Calibri"/>
                <a:cs typeface="Calibri"/>
              </a:rPr>
              <a:t>Vi Varga</a:t>
            </a:r>
            <a:endParaRPr sz="2356" dirty="0">
              <a:latin typeface="Calibri"/>
              <a:cs typeface="Calibri"/>
            </a:endParaRPr>
          </a:p>
          <a:p>
            <a:pPr marL="11967" marR="4787" algn="ctr">
              <a:lnSpc>
                <a:spcPts val="1969"/>
              </a:lnSpc>
              <a:spcBef>
                <a:spcPts val="212"/>
              </a:spcBef>
            </a:pPr>
            <a:r>
              <a:rPr sz="1696" dirty="0">
                <a:solidFill>
                  <a:srgbClr val="898989"/>
                </a:solidFill>
                <a:latin typeface="Calibri"/>
                <a:cs typeface="Calibri"/>
              </a:rPr>
              <a:t>Department</a:t>
            </a:r>
            <a:r>
              <a:rPr sz="1696" spc="-57" dirty="0">
                <a:solidFill>
                  <a:srgbClr val="898989"/>
                </a:solidFill>
                <a:latin typeface="Calibri"/>
                <a:cs typeface="Calibri"/>
              </a:rPr>
              <a:t> </a:t>
            </a:r>
            <a:r>
              <a:rPr sz="1696" dirty="0">
                <a:solidFill>
                  <a:srgbClr val="898989"/>
                </a:solidFill>
                <a:latin typeface="Calibri"/>
                <a:cs typeface="Calibri"/>
              </a:rPr>
              <a:t>of</a:t>
            </a:r>
            <a:r>
              <a:rPr sz="1696" spc="-57" dirty="0">
                <a:solidFill>
                  <a:srgbClr val="898989"/>
                </a:solidFill>
                <a:latin typeface="Calibri"/>
                <a:cs typeface="Calibri"/>
              </a:rPr>
              <a:t> </a:t>
            </a:r>
            <a:r>
              <a:rPr lang="en-US" sz="1696" dirty="0">
                <a:solidFill>
                  <a:srgbClr val="898989"/>
                </a:solidFill>
                <a:latin typeface="Calibri"/>
                <a:cs typeface="Calibri"/>
              </a:rPr>
              <a:t>Life</a:t>
            </a:r>
            <a:r>
              <a:rPr sz="1696" spc="-57" dirty="0">
                <a:solidFill>
                  <a:srgbClr val="898989"/>
                </a:solidFill>
                <a:latin typeface="Calibri"/>
                <a:cs typeface="Calibri"/>
              </a:rPr>
              <a:t> </a:t>
            </a:r>
            <a:r>
              <a:rPr sz="1696" spc="-9" dirty="0">
                <a:solidFill>
                  <a:srgbClr val="898989"/>
                </a:solidFill>
                <a:latin typeface="Calibri"/>
                <a:cs typeface="Calibri"/>
              </a:rPr>
              <a:t>Sciences </a:t>
            </a:r>
            <a:r>
              <a:rPr lang="en-US" sz="1696" spc="-9" dirty="0">
                <a:solidFill>
                  <a:srgbClr val="898989"/>
                </a:solidFill>
                <a:latin typeface="Calibri"/>
                <a:cs typeface="Calibri"/>
              </a:rPr>
              <a:t>Chalmers University of Technology</a:t>
            </a:r>
            <a:endParaRPr sz="1696" dirty="0">
              <a:latin typeface="Calibri"/>
              <a:cs typeface="Calibri"/>
            </a:endParaRPr>
          </a:p>
          <a:p>
            <a:pPr marL="262680" marR="256697" indent="598" algn="ctr">
              <a:lnSpc>
                <a:spcPct val="99400"/>
              </a:lnSpc>
            </a:pPr>
            <a:r>
              <a:rPr lang="en-US" sz="1696" u="sng" spc="-19" dirty="0">
                <a:solidFill>
                  <a:srgbClr val="0000FF"/>
                </a:solidFill>
                <a:uFill>
                  <a:solidFill>
                    <a:srgbClr val="0000FF"/>
                  </a:solidFill>
                </a:uFill>
                <a:latin typeface="Calibri"/>
                <a:cs typeface="Calibri"/>
              </a:rPr>
              <a:t>virag.varga@chalmers.se</a:t>
            </a:r>
            <a:endParaRPr sz="1696" dirty="0">
              <a:latin typeface="Calibri"/>
              <a:cs typeface="Calibri"/>
            </a:endParaRPr>
          </a:p>
        </p:txBody>
      </p:sp>
      <p:pic>
        <p:nvPicPr>
          <p:cNvPr id="9" name="Picture 8" descr="Tree of life - Wikimedia Commons">
            <a:extLst>
              <a:ext uri="{FF2B5EF4-FFF2-40B4-BE49-F238E27FC236}">
                <a16:creationId xmlns:a16="http://schemas.microsoft.com/office/drawing/2014/main" id="{EB64E23E-B3D4-1D2D-FE3F-CF1F41C4D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84" y="3395046"/>
            <a:ext cx="6172200" cy="3543872"/>
          </a:xfrm>
          <a:prstGeom prst="rect">
            <a:avLst/>
          </a:prstGeom>
        </p:spPr>
      </p:pic>
      <p:sp>
        <p:nvSpPr>
          <p:cNvPr id="10" name="TextBox 9">
            <a:extLst>
              <a:ext uri="{FF2B5EF4-FFF2-40B4-BE49-F238E27FC236}">
                <a16:creationId xmlns:a16="http://schemas.microsoft.com/office/drawing/2014/main" id="{5F1489F1-64E4-C526-AAA9-08C16CDC4986}"/>
              </a:ext>
            </a:extLst>
          </p:cNvPr>
          <p:cNvSpPr txBox="1"/>
          <p:nvPr/>
        </p:nvSpPr>
        <p:spPr>
          <a:xfrm>
            <a:off x="2742535" y="6881041"/>
            <a:ext cx="1767897" cy="446276"/>
          </a:xfrm>
          <a:prstGeom prst="rect">
            <a:avLst/>
          </a:prstGeom>
          <a:noFill/>
        </p:spPr>
        <p:txBody>
          <a:bodyPr wrap="square" rtlCol="0">
            <a:spAutoFit/>
          </a:bodyPr>
          <a:lstStyle/>
          <a:p>
            <a:pPr algn="ctr"/>
            <a:r>
              <a:rPr lang="en-US" sz="1300" dirty="0"/>
              <a:t>Tree of Life</a:t>
            </a:r>
          </a:p>
          <a:p>
            <a:pPr algn="ctr"/>
            <a:r>
              <a:rPr lang="en-US" sz="1000" dirty="0"/>
              <a:t>(Wikimedia Commons)</a:t>
            </a:r>
          </a:p>
        </p:txBody>
      </p:sp>
    </p:spTree>
    <p:extLst>
      <p:ext uri="{BB962C8B-B14F-4D97-AF65-F5344CB8AC3E}">
        <p14:creationId xmlns:p14="http://schemas.microsoft.com/office/powerpoint/2010/main" val="191440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76AD-43DD-00FB-0813-DB7F01266B8B}"/>
              </a:ext>
            </a:extLst>
          </p:cNvPr>
          <p:cNvSpPr>
            <a:spLocks noGrp="1"/>
          </p:cNvSpPr>
          <p:nvPr>
            <p:ph type="title"/>
          </p:nvPr>
        </p:nvSpPr>
        <p:spPr>
          <a:xfrm>
            <a:off x="6710591" y="671688"/>
            <a:ext cx="3507715" cy="1455326"/>
          </a:xfrm>
        </p:spPr>
        <p:txBody>
          <a:bodyPr anchor="ctr">
            <a:normAutofit/>
          </a:bodyPr>
          <a:lstStyle/>
          <a:p>
            <a:pPr>
              <a:lnSpc>
                <a:spcPct val="90000"/>
              </a:lnSpc>
            </a:pPr>
            <a:r>
              <a:rPr lang="en-US" sz="3100"/>
              <a:t>But remember: Trees are flexible!</a:t>
            </a:r>
          </a:p>
        </p:txBody>
      </p:sp>
      <p:sp>
        <p:nvSpPr>
          <p:cNvPr id="3" name="Content Placeholder 2">
            <a:extLst>
              <a:ext uri="{FF2B5EF4-FFF2-40B4-BE49-F238E27FC236}">
                <a16:creationId xmlns:a16="http://schemas.microsoft.com/office/drawing/2014/main" id="{69731CC0-47B0-436D-4C54-D66836F4DFC6}"/>
              </a:ext>
            </a:extLst>
          </p:cNvPr>
          <p:cNvSpPr>
            <a:spLocks noGrp="1"/>
          </p:cNvSpPr>
          <p:nvPr>
            <p:ph idx="1"/>
          </p:nvPr>
        </p:nvSpPr>
        <p:spPr>
          <a:xfrm>
            <a:off x="6714960" y="2380648"/>
            <a:ext cx="3500039" cy="4276037"/>
          </a:xfrm>
        </p:spPr>
        <p:txBody>
          <a:bodyPr>
            <a:normAutofit/>
          </a:bodyPr>
          <a:lstStyle/>
          <a:p>
            <a:r>
              <a:rPr lang="en-US" dirty="0"/>
              <a:t>You can think of trees like mobiles: the various branches can rotate around each other freely, because the relative distances of species are actually determined by the placement of the nodes. </a:t>
            </a:r>
          </a:p>
        </p:txBody>
      </p:sp>
      <p:pic>
        <p:nvPicPr>
          <p:cNvPr id="5" name="Picture 4">
            <a:extLst>
              <a:ext uri="{FF2B5EF4-FFF2-40B4-BE49-F238E27FC236}">
                <a16:creationId xmlns:a16="http://schemas.microsoft.com/office/drawing/2014/main" id="{668B0846-3F33-C533-DC3E-E287B1D8E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53" y="1979739"/>
            <a:ext cx="5578522" cy="3584200"/>
          </a:xfrm>
          <a:prstGeom prst="rect">
            <a:avLst/>
          </a:prstGeom>
        </p:spPr>
      </p:pic>
      <p:sp>
        <p:nvSpPr>
          <p:cNvPr id="6" name="TextBox 5">
            <a:extLst>
              <a:ext uri="{FF2B5EF4-FFF2-40B4-BE49-F238E27FC236}">
                <a16:creationId xmlns:a16="http://schemas.microsoft.com/office/drawing/2014/main" id="{9C5F7F15-7B45-8988-B2A8-6415EB4C1C4F}"/>
              </a:ext>
            </a:extLst>
          </p:cNvPr>
          <p:cNvSpPr txBox="1"/>
          <p:nvPr/>
        </p:nvSpPr>
        <p:spPr>
          <a:xfrm>
            <a:off x="881253" y="5619462"/>
            <a:ext cx="5578522" cy="292388"/>
          </a:xfrm>
          <a:prstGeom prst="rect">
            <a:avLst/>
          </a:prstGeom>
          <a:noFill/>
        </p:spPr>
        <p:txBody>
          <a:bodyPr wrap="square" rtlCol="0">
            <a:spAutoFit/>
          </a:bodyPr>
          <a:lstStyle/>
          <a:p>
            <a:r>
              <a:rPr lang="en-US" sz="1300" dirty="0"/>
              <a:t>Alexander Calder – Twenty leaves and an apple (1946)</a:t>
            </a:r>
          </a:p>
        </p:txBody>
      </p:sp>
    </p:spTree>
    <p:extLst>
      <p:ext uri="{BB962C8B-B14F-4D97-AF65-F5344CB8AC3E}">
        <p14:creationId xmlns:p14="http://schemas.microsoft.com/office/powerpoint/2010/main" val="287833468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E5FF-9FE5-FFFB-E47A-8D8CFFC311D7}"/>
              </a:ext>
            </a:extLst>
          </p:cNvPr>
          <p:cNvSpPr>
            <a:spLocks noGrp="1"/>
          </p:cNvSpPr>
          <p:nvPr>
            <p:ph type="title"/>
          </p:nvPr>
        </p:nvSpPr>
        <p:spPr/>
        <p:txBody>
          <a:bodyPr/>
          <a:lstStyle/>
          <a:p>
            <a:r>
              <a:rPr lang="en-US" dirty="0"/>
              <a:t>So all of these trees depict the exact same relationships: </a:t>
            </a:r>
          </a:p>
        </p:txBody>
      </p:sp>
      <p:pic>
        <p:nvPicPr>
          <p:cNvPr id="5" name="Content Placeholder 4" descr="Chart&#10;&#10;Description automatically generated">
            <a:extLst>
              <a:ext uri="{FF2B5EF4-FFF2-40B4-BE49-F238E27FC236}">
                <a16:creationId xmlns:a16="http://schemas.microsoft.com/office/drawing/2014/main" id="{1666728D-CD9C-5169-377B-7108FD01A0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8212" y="5226050"/>
            <a:ext cx="6477000" cy="1143000"/>
          </a:xfrm>
        </p:spPr>
      </p:pic>
      <p:pic>
        <p:nvPicPr>
          <p:cNvPr id="7" name="Picture 6" descr="Chart&#10;&#10;Description automatically generated">
            <a:extLst>
              <a:ext uri="{FF2B5EF4-FFF2-40B4-BE49-F238E27FC236}">
                <a16:creationId xmlns:a16="http://schemas.microsoft.com/office/drawing/2014/main" id="{88175E75-6662-06EE-2164-E325AEBDC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12" y="3766756"/>
            <a:ext cx="6477000" cy="11430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CDE2ADF8-A6E3-B30E-C470-D203B25D3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212" y="2307462"/>
            <a:ext cx="6477000" cy="1143000"/>
          </a:xfrm>
          <a:prstGeom prst="rect">
            <a:avLst/>
          </a:prstGeom>
        </p:spPr>
      </p:pic>
    </p:spTree>
    <p:extLst>
      <p:ext uri="{BB962C8B-B14F-4D97-AF65-F5344CB8AC3E}">
        <p14:creationId xmlns:p14="http://schemas.microsoft.com/office/powerpoint/2010/main" val="19483760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134633" cy="7556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34634" y="-3"/>
            <a:ext cx="1164346" cy="7556500"/>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D2D562D-F266-1271-A200-EE7D38C5E079}"/>
              </a:ext>
            </a:extLst>
          </p:cNvPr>
          <p:cNvSpPr>
            <a:spLocks noGrp="1"/>
          </p:cNvSpPr>
          <p:nvPr>
            <p:ph type="title"/>
          </p:nvPr>
        </p:nvSpPr>
        <p:spPr>
          <a:xfrm>
            <a:off x="742357" y="709005"/>
            <a:ext cx="4631011" cy="1515716"/>
          </a:xfrm>
        </p:spPr>
        <p:txBody>
          <a:bodyPr anchor="ctr">
            <a:normAutofit/>
          </a:bodyPr>
          <a:lstStyle/>
          <a:p>
            <a:r>
              <a:rPr lang="en-US">
                <a:solidFill>
                  <a:schemeClr val="bg1"/>
                </a:solidFill>
              </a:rPr>
              <a:t>Which brings us to an important point: </a:t>
            </a:r>
          </a:p>
        </p:txBody>
      </p:sp>
      <p:sp>
        <p:nvSpPr>
          <p:cNvPr id="3" name="Content Placeholder 2">
            <a:extLst>
              <a:ext uri="{FF2B5EF4-FFF2-40B4-BE49-F238E27FC236}">
                <a16:creationId xmlns:a16="http://schemas.microsoft.com/office/drawing/2014/main" id="{8E059913-9872-4A02-46F6-172E497215E7}"/>
              </a:ext>
            </a:extLst>
          </p:cNvPr>
          <p:cNvSpPr>
            <a:spLocks noGrp="1"/>
          </p:cNvSpPr>
          <p:nvPr>
            <p:ph idx="1"/>
          </p:nvPr>
        </p:nvSpPr>
        <p:spPr>
          <a:xfrm>
            <a:off x="742357" y="2380650"/>
            <a:ext cx="4378582" cy="3790491"/>
          </a:xfrm>
        </p:spPr>
        <p:txBody>
          <a:bodyPr>
            <a:normAutofit/>
          </a:bodyPr>
          <a:lstStyle/>
          <a:p>
            <a:r>
              <a:rPr lang="en-US" dirty="0">
                <a:solidFill>
                  <a:schemeClr val="bg1"/>
                </a:solidFill>
              </a:rPr>
              <a:t>Phylogenetic trees do not show how evolved any given species is, compared to another</a:t>
            </a:r>
          </a:p>
          <a:p>
            <a:r>
              <a:rPr lang="en-US" dirty="0">
                <a:solidFill>
                  <a:schemeClr val="bg1"/>
                </a:solidFill>
              </a:rPr>
              <a:t>Phylogenetic trees simply depict relationships between species, strains, or genes</a:t>
            </a:r>
          </a:p>
        </p:txBody>
      </p:sp>
      <p:pic>
        <p:nvPicPr>
          <p:cNvPr id="5" name="Picture 4" descr="Diagram&#10;&#10;Description automatically generated">
            <a:extLst>
              <a:ext uri="{FF2B5EF4-FFF2-40B4-BE49-F238E27FC236}">
                <a16:creationId xmlns:a16="http://schemas.microsoft.com/office/drawing/2014/main" id="{0022939C-3DBF-0823-99C6-05B25587D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713" y="2616657"/>
            <a:ext cx="5667226" cy="2309394"/>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952695" y="4421951"/>
            <a:ext cx="494424" cy="313454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0541AB5E-C107-124B-15BB-20038246D953}"/>
              </a:ext>
            </a:extLst>
          </p:cNvPr>
          <p:cNvSpPr txBox="1"/>
          <p:nvPr/>
        </p:nvSpPr>
        <p:spPr>
          <a:xfrm>
            <a:off x="8772948" y="5149850"/>
            <a:ext cx="1554756" cy="292388"/>
          </a:xfrm>
          <a:prstGeom prst="rect">
            <a:avLst/>
          </a:prstGeom>
          <a:noFill/>
        </p:spPr>
        <p:txBody>
          <a:bodyPr wrap="square" rtlCol="0">
            <a:spAutoFit/>
          </a:bodyPr>
          <a:lstStyle/>
          <a:p>
            <a:r>
              <a:rPr lang="en-US" sz="1300" dirty="0"/>
              <a:t>Baum et al. 2005</a:t>
            </a:r>
          </a:p>
        </p:txBody>
      </p:sp>
    </p:spTree>
    <p:extLst>
      <p:ext uri="{BB962C8B-B14F-4D97-AF65-F5344CB8AC3E}">
        <p14:creationId xmlns:p14="http://schemas.microsoft.com/office/powerpoint/2010/main" val="247146077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12">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4"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5" name="Straight Connector 14">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58B78D31-BA5F-F6F2-E5C4-E78C11E97EDC}"/>
              </a:ext>
            </a:extLst>
          </p:cNvPr>
          <p:cNvSpPr>
            <a:spLocks noGrp="1"/>
          </p:cNvSpPr>
          <p:nvPr>
            <p:ph sz="half" idx="2"/>
          </p:nvPr>
        </p:nvSpPr>
        <p:spPr>
          <a:xfrm>
            <a:off x="7259893" y="4452931"/>
            <a:ext cx="3503387" cy="1208621"/>
          </a:xfrm>
        </p:spPr>
        <p:txBody>
          <a:bodyPr vert="horz" lIns="91440" tIns="45720" rIns="91440" bIns="45720" rtlCol="0" anchor="t">
            <a:normAutofit/>
          </a:bodyPr>
          <a:lstStyle/>
          <a:p>
            <a:pPr marL="0" indent="0" algn="r" defTabSz="457200">
              <a:spcBef>
                <a:spcPts val="1000"/>
              </a:spcBef>
              <a:buNone/>
            </a:pPr>
            <a:r>
              <a:rPr lang="en-US" sz="1800" dirty="0">
                <a:solidFill>
                  <a:schemeClr val="tx1">
                    <a:lumMod val="50000"/>
                    <a:lumOff val="50000"/>
                  </a:schemeClr>
                </a:solidFill>
              </a:rPr>
              <a:t>Martinez-Gutierrez &amp; Aylward 2022</a:t>
            </a:r>
          </a:p>
        </p:txBody>
      </p:sp>
      <p:pic>
        <p:nvPicPr>
          <p:cNvPr id="3" name="Picture 2" descr="Chart, radar chart&#10;&#10;Description automatically generated">
            <a:extLst>
              <a:ext uri="{FF2B5EF4-FFF2-40B4-BE49-F238E27FC236}">
                <a16:creationId xmlns:a16="http://schemas.microsoft.com/office/drawing/2014/main" id="{A98D2468-62F6-FC2A-A333-020FCAF70A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11" b="-1"/>
          <a:stretch/>
        </p:blipFill>
        <p:spPr>
          <a:xfrm>
            <a:off x="912169" y="1022797"/>
            <a:ext cx="6728229" cy="5865410"/>
          </a:xfrm>
          <a:prstGeom prst="rect">
            <a:avLst/>
          </a:prstGeom>
        </p:spPr>
      </p:pic>
      <p:sp>
        <p:nvSpPr>
          <p:cNvPr id="5" name="Title 4">
            <a:extLst>
              <a:ext uri="{FF2B5EF4-FFF2-40B4-BE49-F238E27FC236}">
                <a16:creationId xmlns:a16="http://schemas.microsoft.com/office/drawing/2014/main" id="{CC0F403B-7819-7DFB-6E26-A09A5194AFB9}"/>
              </a:ext>
            </a:extLst>
          </p:cNvPr>
          <p:cNvSpPr>
            <a:spLocks noGrp="1"/>
          </p:cNvSpPr>
          <p:nvPr>
            <p:ph type="title"/>
          </p:nvPr>
        </p:nvSpPr>
        <p:spPr>
          <a:xfrm>
            <a:off x="7267632" y="1826200"/>
            <a:ext cx="3502855" cy="2608699"/>
          </a:xfrm>
        </p:spPr>
        <p:txBody>
          <a:bodyPr vert="horz" lIns="91440" tIns="45720" rIns="91440" bIns="45720" rtlCol="0" anchor="b">
            <a:normAutofit/>
          </a:bodyPr>
          <a:lstStyle/>
          <a:p>
            <a:pPr algn="r" defTabSz="457200">
              <a:lnSpc>
                <a:spcPct val="90000"/>
              </a:lnSpc>
            </a:pPr>
            <a:r>
              <a:rPr lang="en-US" sz="2200" dirty="0"/>
              <a:t>Genome size distribution across the Tree of Life of bacteria and archaea using one representative genome for each genus.</a:t>
            </a:r>
          </a:p>
        </p:txBody>
      </p:sp>
    </p:spTree>
    <p:extLst>
      <p:ext uri="{BB962C8B-B14F-4D97-AF65-F5344CB8AC3E}">
        <p14:creationId xmlns:p14="http://schemas.microsoft.com/office/powerpoint/2010/main" val="29452675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2"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6" name="Straight Connector 25">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EDD3AB86-C0E7-83A8-A3AF-7C2D7D1A29DF}"/>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Nomenclature of Trees</a:t>
            </a:r>
          </a:p>
        </p:txBody>
      </p:sp>
      <p:sp>
        <p:nvSpPr>
          <p:cNvPr id="34" name="Freeform: Shape 33">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FC70104D-7E49-531F-F1C5-ADA93FA8160E}"/>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229472860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5" name="object 2">
            <a:extLst>
              <a:ext uri="{FF2B5EF4-FFF2-40B4-BE49-F238E27FC236}">
                <a16:creationId xmlns:a16="http://schemas.microsoft.com/office/drawing/2014/main" id="{FF4416A9-1ADD-7AB0-072D-1C0A8B08C69B}"/>
              </a:ext>
            </a:extLst>
          </p:cNvPr>
          <p:cNvSpPr txBox="1"/>
          <p:nvPr/>
        </p:nvSpPr>
        <p:spPr>
          <a:xfrm>
            <a:off x="6716712" y="2176311"/>
            <a:ext cx="2971901" cy="3192053"/>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dirty="0">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dirty="0">
              <a:latin typeface="Calibri"/>
              <a:cs typeface="Calibri"/>
            </a:endParaRPr>
          </a:p>
          <a:p>
            <a:pPr>
              <a:spcBef>
                <a:spcPts val="47"/>
              </a:spcBef>
              <a:buFont typeface="Arial"/>
              <a:buChar char="•"/>
            </a:pPr>
            <a:endParaRPr sz="1555" dirty="0">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dirty="0">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dirty="0">
              <a:latin typeface="Calibri"/>
              <a:cs typeface="Calibri"/>
            </a:endParaRPr>
          </a:p>
          <a:p>
            <a:pPr marL="363205">
              <a:spcBef>
                <a:spcPts val="71"/>
              </a:spcBef>
            </a:pPr>
            <a:r>
              <a:rPr sz="1602" spc="-9" dirty="0">
                <a:latin typeface="Calibri"/>
                <a:cs typeface="Calibri"/>
              </a:rPr>
              <a:t>ancestor</a:t>
            </a:r>
            <a:endParaRPr sz="1602" dirty="0">
              <a:latin typeface="Calibri"/>
              <a:cs typeface="Calibri"/>
            </a:endParaRPr>
          </a:p>
          <a:p>
            <a:pPr>
              <a:spcBef>
                <a:spcPts val="47"/>
              </a:spcBef>
            </a:pPr>
            <a:endParaRPr sz="1461" dirty="0">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dirty="0">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dirty="0">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dirty="0">
              <a:latin typeface="Calibri"/>
              <a:cs typeface="Calibri"/>
            </a:endParaRPr>
          </a:p>
        </p:txBody>
      </p:sp>
      <p:grpSp>
        <p:nvGrpSpPr>
          <p:cNvPr id="28" name="Group 27">
            <a:extLst>
              <a:ext uri="{FF2B5EF4-FFF2-40B4-BE49-F238E27FC236}">
                <a16:creationId xmlns:a16="http://schemas.microsoft.com/office/drawing/2014/main" id="{D8A83353-F619-5A45-539D-2FBED7A28748}"/>
              </a:ext>
            </a:extLst>
          </p:cNvPr>
          <p:cNvGrpSpPr/>
          <p:nvPr/>
        </p:nvGrpSpPr>
        <p:grpSpPr>
          <a:xfrm>
            <a:off x="746302" y="2166896"/>
            <a:ext cx="3076008" cy="3222708"/>
            <a:chOff x="1790738" y="2448237"/>
            <a:chExt cx="3076008" cy="3222708"/>
          </a:xfrm>
        </p:grpSpPr>
        <p:grpSp>
          <p:nvGrpSpPr>
            <p:cNvPr id="6" name="object 4">
              <a:extLst>
                <a:ext uri="{FF2B5EF4-FFF2-40B4-BE49-F238E27FC236}">
                  <a16:creationId xmlns:a16="http://schemas.microsoft.com/office/drawing/2014/main" id="{12FD07F2-AD6A-AD03-F30B-F6C816CBFB54}"/>
                </a:ext>
              </a:extLst>
            </p:cNvPr>
            <p:cNvGrpSpPr/>
            <p:nvPr/>
          </p:nvGrpSpPr>
          <p:grpSpPr>
            <a:xfrm>
              <a:off x="2297112" y="3207398"/>
              <a:ext cx="1471890" cy="2385538"/>
              <a:chOff x="3204686" y="2556255"/>
              <a:chExt cx="1562100" cy="2531745"/>
            </a:xfrm>
          </p:grpSpPr>
          <p:sp>
            <p:nvSpPr>
              <p:cNvPr id="7" name="object 5">
                <a:extLst>
                  <a:ext uri="{FF2B5EF4-FFF2-40B4-BE49-F238E27FC236}">
                    <a16:creationId xmlns:a16="http://schemas.microsoft.com/office/drawing/2014/main" id="{B29C6631-B393-F4AC-F99B-5F71B69AE640}"/>
                  </a:ext>
                </a:extLst>
              </p:cNvPr>
              <p:cNvSpPr/>
              <p:nvPr/>
            </p:nvSpPr>
            <p:spPr>
              <a:xfrm>
                <a:off x="3229768" y="2645791"/>
                <a:ext cx="1511935" cy="1511935"/>
              </a:xfrm>
              <a:custGeom>
                <a:avLst/>
                <a:gdLst/>
                <a:ahLst/>
                <a:cxnLst/>
                <a:rect l="l" t="t" r="r" b="b"/>
                <a:pathLst>
                  <a:path w="1511935" h="1511935">
                    <a:moveTo>
                      <a:pt x="0" y="1511856"/>
                    </a:moveTo>
                    <a:lnTo>
                      <a:pt x="1511856" y="0"/>
                    </a:lnTo>
                  </a:path>
                </a:pathLst>
              </a:custGeom>
              <a:ln w="50006">
                <a:solidFill>
                  <a:srgbClr val="FF0000"/>
                </a:solidFill>
              </a:ln>
            </p:spPr>
            <p:txBody>
              <a:bodyPr wrap="square" lIns="0" tIns="0" rIns="0" bIns="0" rtlCol="0"/>
              <a:lstStyle/>
              <a:p>
                <a:endParaRPr sz="1696"/>
              </a:p>
            </p:txBody>
          </p:sp>
          <p:sp>
            <p:nvSpPr>
              <p:cNvPr id="8" name="object 6">
                <a:extLst>
                  <a:ext uri="{FF2B5EF4-FFF2-40B4-BE49-F238E27FC236}">
                    <a16:creationId xmlns:a16="http://schemas.microsoft.com/office/drawing/2014/main" id="{2125D51B-8604-B915-D988-CCF58FF48F31}"/>
                  </a:ext>
                </a:extLst>
              </p:cNvPr>
              <p:cNvSpPr/>
              <p:nvPr/>
            </p:nvSpPr>
            <p:spPr>
              <a:xfrm>
                <a:off x="3353367" y="4050271"/>
                <a:ext cx="1327150" cy="1012825"/>
              </a:xfrm>
              <a:custGeom>
                <a:avLst/>
                <a:gdLst/>
                <a:ahLst/>
                <a:cxnLst/>
                <a:rect l="l" t="t" r="r" b="b"/>
                <a:pathLst>
                  <a:path w="1327150" h="1012825">
                    <a:moveTo>
                      <a:pt x="0" y="0"/>
                    </a:moveTo>
                    <a:lnTo>
                      <a:pt x="1326582" y="1012488"/>
                    </a:lnTo>
                  </a:path>
                </a:pathLst>
              </a:custGeom>
              <a:ln w="50006">
                <a:solidFill>
                  <a:srgbClr val="FF0000"/>
                </a:solidFill>
              </a:ln>
            </p:spPr>
            <p:txBody>
              <a:bodyPr wrap="square" lIns="0" tIns="0" rIns="0" bIns="0" rtlCol="0"/>
              <a:lstStyle/>
              <a:p>
                <a:endParaRPr sz="1696"/>
              </a:p>
            </p:txBody>
          </p:sp>
          <p:sp>
            <p:nvSpPr>
              <p:cNvPr id="9" name="object 7">
                <a:extLst>
                  <a:ext uri="{FF2B5EF4-FFF2-40B4-BE49-F238E27FC236}">
                    <a16:creationId xmlns:a16="http://schemas.microsoft.com/office/drawing/2014/main" id="{3EF2DD69-2388-9C60-BF38-BDBD3EE07CBC}"/>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10" name="object 8">
                <a:extLst>
                  <a:ext uri="{FF2B5EF4-FFF2-40B4-BE49-F238E27FC236}">
                    <a16:creationId xmlns:a16="http://schemas.microsoft.com/office/drawing/2014/main" id="{8CA5AA0B-C332-DBC1-3DBD-ED3EB50FC089}"/>
                  </a:ext>
                </a:extLst>
              </p:cNvPr>
              <p:cNvSpPr/>
              <p:nvPr/>
            </p:nvSpPr>
            <p:spPr>
              <a:xfrm>
                <a:off x="3939332" y="4031487"/>
                <a:ext cx="778510" cy="475615"/>
              </a:xfrm>
              <a:custGeom>
                <a:avLst/>
                <a:gdLst/>
                <a:ahLst/>
                <a:cxnLst/>
                <a:rect l="l" t="t" r="r" b="b"/>
                <a:pathLst>
                  <a:path w="778510" h="475614">
                    <a:moveTo>
                      <a:pt x="0" y="475058"/>
                    </a:moveTo>
                    <a:lnTo>
                      <a:pt x="778181" y="0"/>
                    </a:lnTo>
                  </a:path>
                </a:pathLst>
              </a:custGeom>
              <a:ln w="50006">
                <a:solidFill>
                  <a:srgbClr val="FF0000"/>
                </a:solidFill>
              </a:ln>
            </p:spPr>
            <p:txBody>
              <a:bodyPr wrap="square" lIns="0" tIns="0" rIns="0" bIns="0" rtlCol="0"/>
              <a:lstStyle/>
              <a:p>
                <a:endParaRPr sz="1696"/>
              </a:p>
            </p:txBody>
          </p:sp>
          <p:pic>
            <p:nvPicPr>
              <p:cNvPr id="11" name="object 9">
                <a:extLst>
                  <a:ext uri="{FF2B5EF4-FFF2-40B4-BE49-F238E27FC236}">
                    <a16:creationId xmlns:a16="http://schemas.microsoft.com/office/drawing/2014/main" id="{EC826D7D-1BF0-ACB9-B39A-94E1B0F79985}"/>
                  </a:ext>
                </a:extLst>
              </p:cNvPr>
              <p:cNvPicPr/>
              <p:nvPr/>
            </p:nvPicPr>
            <p:blipFill>
              <a:blip r:embed="rId2" cstate="print"/>
              <a:stretch>
                <a:fillRect/>
              </a:stretch>
            </p:blipFill>
            <p:spPr>
              <a:xfrm>
                <a:off x="3883659" y="2556255"/>
                <a:ext cx="505967" cy="612648"/>
              </a:xfrm>
              <a:prstGeom prst="rect">
                <a:avLst/>
              </a:prstGeom>
            </p:spPr>
          </p:pic>
          <p:sp>
            <p:nvSpPr>
              <p:cNvPr id="12" name="object 10">
                <a:extLst>
                  <a:ext uri="{FF2B5EF4-FFF2-40B4-BE49-F238E27FC236}">
                    <a16:creationId xmlns:a16="http://schemas.microsoft.com/office/drawing/2014/main" id="{E0E499C0-8CDB-C66B-3383-0E0347DAEDE6}"/>
                  </a:ext>
                </a:extLst>
              </p:cNvPr>
              <p:cNvSpPr/>
              <p:nvPr/>
            </p:nvSpPr>
            <p:spPr>
              <a:xfrm>
                <a:off x="3927697" y="2577984"/>
                <a:ext cx="300355" cy="408940"/>
              </a:xfrm>
              <a:custGeom>
                <a:avLst/>
                <a:gdLst/>
                <a:ahLst/>
                <a:cxnLst/>
                <a:rect l="l" t="t" r="r" b="b"/>
                <a:pathLst>
                  <a:path w="300354" h="408939">
                    <a:moveTo>
                      <a:pt x="198329" y="334629"/>
                    </a:moveTo>
                    <a:lnTo>
                      <a:pt x="190449" y="337658"/>
                    </a:lnTo>
                    <a:lnTo>
                      <a:pt x="184462" y="351116"/>
                    </a:lnTo>
                    <a:lnTo>
                      <a:pt x="187491" y="358997"/>
                    </a:lnTo>
                    <a:lnTo>
                      <a:pt x="299740" y="408927"/>
                    </a:lnTo>
                    <a:lnTo>
                      <a:pt x="298421" y="395245"/>
                    </a:lnTo>
                    <a:lnTo>
                      <a:pt x="273452" y="395245"/>
                    </a:lnTo>
                    <a:lnTo>
                      <a:pt x="244625" y="355222"/>
                    </a:lnTo>
                    <a:lnTo>
                      <a:pt x="198329" y="334629"/>
                    </a:lnTo>
                    <a:close/>
                  </a:path>
                  <a:path w="300354" h="408939">
                    <a:moveTo>
                      <a:pt x="244625" y="355222"/>
                    </a:moveTo>
                    <a:lnTo>
                      <a:pt x="273452" y="395245"/>
                    </a:lnTo>
                    <a:lnTo>
                      <a:pt x="282496" y="388731"/>
                    </a:lnTo>
                    <a:lnTo>
                      <a:pt x="270998" y="388731"/>
                    </a:lnTo>
                    <a:lnTo>
                      <a:pt x="268805" y="365977"/>
                    </a:lnTo>
                    <a:lnTo>
                      <a:pt x="244625" y="355222"/>
                    </a:lnTo>
                    <a:close/>
                  </a:path>
                  <a:path w="300354" h="408939">
                    <a:moveTo>
                      <a:pt x="281433" y="281271"/>
                    </a:moveTo>
                    <a:lnTo>
                      <a:pt x="266772" y="282685"/>
                    </a:lnTo>
                    <a:lnTo>
                      <a:pt x="261402" y="289200"/>
                    </a:lnTo>
                    <a:lnTo>
                      <a:pt x="266265" y="339634"/>
                    </a:lnTo>
                    <a:lnTo>
                      <a:pt x="295093" y="379658"/>
                    </a:lnTo>
                    <a:lnTo>
                      <a:pt x="273452" y="395245"/>
                    </a:lnTo>
                    <a:lnTo>
                      <a:pt x="298421" y="395245"/>
                    </a:lnTo>
                    <a:lnTo>
                      <a:pt x="287949" y="286641"/>
                    </a:lnTo>
                    <a:lnTo>
                      <a:pt x="281433" y="281271"/>
                    </a:lnTo>
                    <a:close/>
                  </a:path>
                  <a:path w="300354" h="408939">
                    <a:moveTo>
                      <a:pt x="268805" y="365977"/>
                    </a:moveTo>
                    <a:lnTo>
                      <a:pt x="270998" y="388731"/>
                    </a:lnTo>
                    <a:lnTo>
                      <a:pt x="289692" y="375268"/>
                    </a:lnTo>
                    <a:lnTo>
                      <a:pt x="268805" y="365977"/>
                    </a:lnTo>
                    <a:close/>
                  </a:path>
                  <a:path w="300354" h="408939">
                    <a:moveTo>
                      <a:pt x="266265" y="339634"/>
                    </a:moveTo>
                    <a:lnTo>
                      <a:pt x="268805" y="365977"/>
                    </a:lnTo>
                    <a:lnTo>
                      <a:pt x="289692" y="375268"/>
                    </a:lnTo>
                    <a:lnTo>
                      <a:pt x="270998" y="388731"/>
                    </a:lnTo>
                    <a:lnTo>
                      <a:pt x="282496" y="388731"/>
                    </a:lnTo>
                    <a:lnTo>
                      <a:pt x="295093" y="379658"/>
                    </a:lnTo>
                    <a:lnTo>
                      <a:pt x="266265" y="339634"/>
                    </a:lnTo>
                    <a:close/>
                  </a:path>
                  <a:path w="300354" h="408939">
                    <a:moveTo>
                      <a:pt x="21640" y="0"/>
                    </a:moveTo>
                    <a:lnTo>
                      <a:pt x="0" y="15587"/>
                    </a:lnTo>
                    <a:lnTo>
                      <a:pt x="244625" y="355222"/>
                    </a:lnTo>
                    <a:lnTo>
                      <a:pt x="268805" y="365977"/>
                    </a:lnTo>
                    <a:lnTo>
                      <a:pt x="266265" y="339634"/>
                    </a:lnTo>
                    <a:lnTo>
                      <a:pt x="21640" y="0"/>
                    </a:lnTo>
                    <a:close/>
                  </a:path>
                </a:pathLst>
              </a:custGeom>
              <a:solidFill>
                <a:srgbClr val="4F81BD"/>
              </a:solidFill>
            </p:spPr>
            <p:txBody>
              <a:bodyPr wrap="square" lIns="0" tIns="0" rIns="0" bIns="0" rtlCol="0"/>
              <a:lstStyle/>
              <a:p>
                <a:endParaRPr sz="1696"/>
              </a:p>
            </p:txBody>
          </p:sp>
        </p:grpSp>
        <p:sp>
          <p:nvSpPr>
            <p:cNvPr id="13" name="object 11">
              <a:extLst>
                <a:ext uri="{FF2B5EF4-FFF2-40B4-BE49-F238E27FC236}">
                  <a16:creationId xmlns:a16="http://schemas.microsoft.com/office/drawing/2014/main" id="{B9ABC000-35F8-CBC1-55BF-0538AE0ADDCC}"/>
                </a:ext>
              </a:extLst>
            </p:cNvPr>
            <p:cNvSpPr txBox="1"/>
            <p:nvPr/>
          </p:nvSpPr>
          <p:spPr>
            <a:xfrm>
              <a:off x="2724981" y="2890522"/>
              <a:ext cx="522341"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Node</a:t>
              </a:r>
              <a:endParaRPr sz="1790">
                <a:latin typeface="Calibri"/>
                <a:cs typeface="Calibri"/>
              </a:endParaRPr>
            </a:p>
          </p:txBody>
        </p:sp>
        <p:sp>
          <p:nvSpPr>
            <p:cNvPr id="14" name="object 12">
              <a:extLst>
                <a:ext uri="{FF2B5EF4-FFF2-40B4-BE49-F238E27FC236}">
                  <a16:creationId xmlns:a16="http://schemas.microsoft.com/office/drawing/2014/main" id="{A63B1822-1392-1CC5-BA5D-CCFB2C7AAB77}"/>
                </a:ext>
              </a:extLst>
            </p:cNvPr>
            <p:cNvSpPr txBox="1"/>
            <p:nvPr/>
          </p:nvSpPr>
          <p:spPr>
            <a:xfrm>
              <a:off x="4457489" y="2448237"/>
              <a:ext cx="409257"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Leaf</a:t>
              </a:r>
              <a:endParaRPr sz="1790">
                <a:latin typeface="Calibri"/>
                <a:cs typeface="Calibri"/>
              </a:endParaRPr>
            </a:p>
          </p:txBody>
        </p:sp>
        <p:grpSp>
          <p:nvGrpSpPr>
            <p:cNvPr id="15" name="object 13">
              <a:extLst>
                <a:ext uri="{FF2B5EF4-FFF2-40B4-BE49-F238E27FC236}">
                  <a16:creationId xmlns:a16="http://schemas.microsoft.com/office/drawing/2014/main" id="{0D378E37-95FE-F32C-4D5C-1D53C607C857}"/>
                </a:ext>
              </a:extLst>
            </p:cNvPr>
            <p:cNvGrpSpPr/>
            <p:nvPr/>
          </p:nvGrpSpPr>
          <p:grpSpPr>
            <a:xfrm>
              <a:off x="3876013" y="2762242"/>
              <a:ext cx="551659" cy="505588"/>
              <a:chOff x="4880355" y="2083816"/>
              <a:chExt cx="585470" cy="536575"/>
            </a:xfrm>
          </p:grpSpPr>
          <p:pic>
            <p:nvPicPr>
              <p:cNvPr id="16" name="object 14">
                <a:extLst>
                  <a:ext uri="{FF2B5EF4-FFF2-40B4-BE49-F238E27FC236}">
                    <a16:creationId xmlns:a16="http://schemas.microsoft.com/office/drawing/2014/main" id="{E04BA036-B839-0333-E8EA-8BD29EC3BBB6}"/>
                  </a:ext>
                </a:extLst>
              </p:cNvPr>
              <p:cNvPicPr/>
              <p:nvPr/>
            </p:nvPicPr>
            <p:blipFill>
              <a:blip r:embed="rId3" cstate="print"/>
              <a:stretch>
                <a:fillRect/>
              </a:stretch>
            </p:blipFill>
            <p:spPr>
              <a:xfrm>
                <a:off x="4880355" y="2083816"/>
                <a:ext cx="585215" cy="536448"/>
              </a:xfrm>
              <a:prstGeom prst="rect">
                <a:avLst/>
              </a:prstGeom>
            </p:spPr>
          </p:pic>
          <p:sp>
            <p:nvSpPr>
              <p:cNvPr id="17" name="object 15">
                <a:extLst>
                  <a:ext uri="{FF2B5EF4-FFF2-40B4-BE49-F238E27FC236}">
                    <a16:creationId xmlns:a16="http://schemas.microsoft.com/office/drawing/2014/main" id="{2981D600-66A0-315A-530F-6FB6C854C9A7}"/>
                  </a:ext>
                </a:extLst>
              </p:cNvPr>
              <p:cNvSpPr/>
              <p:nvPr/>
            </p:nvSpPr>
            <p:spPr>
              <a:xfrm>
                <a:off x="5041974" y="2106088"/>
                <a:ext cx="381000" cy="329565"/>
              </a:xfrm>
              <a:custGeom>
                <a:avLst/>
                <a:gdLst/>
                <a:ahLst/>
                <a:cxnLst/>
                <a:rect l="l" t="t" r="r" b="b"/>
                <a:pathLst>
                  <a:path w="381000" h="329564">
                    <a:moveTo>
                      <a:pt x="47820" y="209703"/>
                    </a:moveTo>
                    <a:lnTo>
                      <a:pt x="40224" y="213390"/>
                    </a:lnTo>
                    <a:lnTo>
                      <a:pt x="0" y="329471"/>
                    </a:lnTo>
                    <a:lnTo>
                      <a:pt x="38861" y="322356"/>
                    </a:lnTo>
                    <a:lnTo>
                      <a:pt x="28769" y="322356"/>
                    </a:lnTo>
                    <a:lnTo>
                      <a:pt x="11402" y="302116"/>
                    </a:lnTo>
                    <a:lnTo>
                      <a:pt x="48835" y="269996"/>
                    </a:lnTo>
                    <a:lnTo>
                      <a:pt x="65425" y="222122"/>
                    </a:lnTo>
                    <a:lnTo>
                      <a:pt x="61738" y="214527"/>
                    </a:lnTo>
                    <a:lnTo>
                      <a:pt x="47820" y="209703"/>
                    </a:lnTo>
                    <a:close/>
                  </a:path>
                  <a:path w="381000" h="329564">
                    <a:moveTo>
                      <a:pt x="48835" y="269996"/>
                    </a:moveTo>
                    <a:lnTo>
                      <a:pt x="11402" y="302116"/>
                    </a:lnTo>
                    <a:lnTo>
                      <a:pt x="28769" y="322356"/>
                    </a:lnTo>
                    <a:lnTo>
                      <a:pt x="35474" y="316603"/>
                    </a:lnTo>
                    <a:lnTo>
                      <a:pt x="32684" y="316603"/>
                    </a:lnTo>
                    <a:lnTo>
                      <a:pt x="17683" y="299120"/>
                    </a:lnTo>
                    <a:lnTo>
                      <a:pt x="40169" y="295003"/>
                    </a:lnTo>
                    <a:lnTo>
                      <a:pt x="48835" y="269996"/>
                    </a:lnTo>
                    <a:close/>
                  </a:path>
                  <a:path w="381000" h="329564">
                    <a:moveTo>
                      <a:pt x="116041" y="281113"/>
                    </a:moveTo>
                    <a:lnTo>
                      <a:pt x="66201" y="290237"/>
                    </a:lnTo>
                    <a:lnTo>
                      <a:pt x="28769" y="322356"/>
                    </a:lnTo>
                    <a:lnTo>
                      <a:pt x="38861" y="322356"/>
                    </a:lnTo>
                    <a:lnTo>
                      <a:pt x="120844" y="307347"/>
                    </a:lnTo>
                    <a:lnTo>
                      <a:pt x="125642" y="300399"/>
                    </a:lnTo>
                    <a:lnTo>
                      <a:pt x="122989" y="285911"/>
                    </a:lnTo>
                    <a:lnTo>
                      <a:pt x="116041" y="281113"/>
                    </a:lnTo>
                    <a:close/>
                  </a:path>
                  <a:path w="381000" h="329564">
                    <a:moveTo>
                      <a:pt x="40169" y="295003"/>
                    </a:moveTo>
                    <a:lnTo>
                      <a:pt x="17683" y="299120"/>
                    </a:lnTo>
                    <a:lnTo>
                      <a:pt x="32684" y="316603"/>
                    </a:lnTo>
                    <a:lnTo>
                      <a:pt x="40169" y="295003"/>
                    </a:lnTo>
                    <a:close/>
                  </a:path>
                  <a:path w="381000" h="329564">
                    <a:moveTo>
                      <a:pt x="66201" y="290237"/>
                    </a:moveTo>
                    <a:lnTo>
                      <a:pt x="40169" y="295003"/>
                    </a:lnTo>
                    <a:lnTo>
                      <a:pt x="32684" y="316603"/>
                    </a:lnTo>
                    <a:lnTo>
                      <a:pt x="35474" y="316603"/>
                    </a:lnTo>
                    <a:lnTo>
                      <a:pt x="66201" y="290237"/>
                    </a:lnTo>
                    <a:close/>
                  </a:path>
                  <a:path w="381000" h="329564">
                    <a:moveTo>
                      <a:pt x="363498" y="0"/>
                    </a:moveTo>
                    <a:lnTo>
                      <a:pt x="48835" y="269996"/>
                    </a:lnTo>
                    <a:lnTo>
                      <a:pt x="40169" y="295003"/>
                    </a:lnTo>
                    <a:lnTo>
                      <a:pt x="66201" y="290237"/>
                    </a:lnTo>
                    <a:lnTo>
                      <a:pt x="380865" y="20241"/>
                    </a:lnTo>
                    <a:lnTo>
                      <a:pt x="363498" y="0"/>
                    </a:lnTo>
                    <a:close/>
                  </a:path>
                </a:pathLst>
              </a:custGeom>
              <a:solidFill>
                <a:srgbClr val="4F81BD"/>
              </a:solidFill>
            </p:spPr>
            <p:txBody>
              <a:bodyPr wrap="square" lIns="0" tIns="0" rIns="0" bIns="0" rtlCol="0"/>
              <a:lstStyle/>
              <a:p>
                <a:endParaRPr sz="1696"/>
              </a:p>
            </p:txBody>
          </p:sp>
        </p:grpSp>
        <p:sp>
          <p:nvSpPr>
            <p:cNvPr id="18" name="object 16">
              <a:extLst>
                <a:ext uri="{FF2B5EF4-FFF2-40B4-BE49-F238E27FC236}">
                  <a16:creationId xmlns:a16="http://schemas.microsoft.com/office/drawing/2014/main" id="{A38902C9-3D5B-F5AB-C814-DF6C9728218D}"/>
                </a:ext>
              </a:extLst>
            </p:cNvPr>
            <p:cNvSpPr txBox="1"/>
            <p:nvPr/>
          </p:nvSpPr>
          <p:spPr>
            <a:xfrm>
              <a:off x="1790738" y="3528102"/>
              <a:ext cx="663547"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Branch</a:t>
              </a:r>
              <a:endParaRPr sz="1790">
                <a:latin typeface="Calibri"/>
                <a:cs typeface="Calibri"/>
              </a:endParaRPr>
            </a:p>
          </p:txBody>
        </p:sp>
        <p:grpSp>
          <p:nvGrpSpPr>
            <p:cNvPr id="19" name="object 17">
              <a:extLst>
                <a:ext uri="{FF2B5EF4-FFF2-40B4-BE49-F238E27FC236}">
                  <a16:creationId xmlns:a16="http://schemas.microsoft.com/office/drawing/2014/main" id="{685D9CE0-31DE-E5C0-F51A-2EDEAFFC1441}"/>
                </a:ext>
              </a:extLst>
            </p:cNvPr>
            <p:cNvGrpSpPr/>
            <p:nvPr/>
          </p:nvGrpSpPr>
          <p:grpSpPr>
            <a:xfrm>
              <a:off x="2081026" y="3842107"/>
              <a:ext cx="1401885" cy="1048273"/>
              <a:chOff x="2975355" y="3229864"/>
              <a:chExt cx="1487805" cy="1112520"/>
            </a:xfrm>
          </p:grpSpPr>
          <p:pic>
            <p:nvPicPr>
              <p:cNvPr id="20" name="object 18">
                <a:extLst>
                  <a:ext uri="{FF2B5EF4-FFF2-40B4-BE49-F238E27FC236}">
                    <a16:creationId xmlns:a16="http://schemas.microsoft.com/office/drawing/2014/main" id="{E60C0A70-ED52-4E1E-5078-6ECA74293B08}"/>
                  </a:ext>
                </a:extLst>
              </p:cNvPr>
              <p:cNvPicPr/>
              <p:nvPr/>
            </p:nvPicPr>
            <p:blipFill>
              <a:blip r:embed="rId4" cstate="print"/>
              <a:stretch>
                <a:fillRect/>
              </a:stretch>
            </p:blipFill>
            <p:spPr>
              <a:xfrm>
                <a:off x="3417315" y="3229864"/>
                <a:ext cx="573024" cy="402336"/>
              </a:xfrm>
              <a:prstGeom prst="rect">
                <a:avLst/>
              </a:prstGeom>
            </p:spPr>
          </p:pic>
          <p:sp>
            <p:nvSpPr>
              <p:cNvPr id="21" name="object 19">
                <a:extLst>
                  <a:ext uri="{FF2B5EF4-FFF2-40B4-BE49-F238E27FC236}">
                    <a16:creationId xmlns:a16="http://schemas.microsoft.com/office/drawing/2014/main" id="{CED3989C-FE6E-2D6C-3A75-214BAEA96D8D}"/>
                  </a:ext>
                </a:extLst>
              </p:cNvPr>
              <p:cNvSpPr/>
              <p:nvPr/>
            </p:nvSpPr>
            <p:spPr>
              <a:xfrm>
                <a:off x="3461396" y="3251203"/>
                <a:ext cx="367030" cy="203200"/>
              </a:xfrm>
              <a:custGeom>
                <a:avLst/>
                <a:gdLst/>
                <a:ahLst/>
                <a:cxnLst/>
                <a:rect l="l" t="t" r="r" b="b"/>
                <a:pathLst>
                  <a:path w="367029" h="203200">
                    <a:moveTo>
                      <a:pt x="293285" y="173744"/>
                    </a:moveTo>
                    <a:lnTo>
                      <a:pt x="242697" y="176545"/>
                    </a:lnTo>
                    <a:lnTo>
                      <a:pt x="237065" y="182836"/>
                    </a:lnTo>
                    <a:lnTo>
                      <a:pt x="237879" y="197543"/>
                    </a:lnTo>
                    <a:lnTo>
                      <a:pt x="244171" y="203174"/>
                    </a:lnTo>
                    <a:lnTo>
                      <a:pt x="366835" y="196382"/>
                    </a:lnTo>
                    <a:lnTo>
                      <a:pt x="366721" y="196204"/>
                    </a:lnTo>
                    <a:lnTo>
                      <a:pt x="337201" y="196204"/>
                    </a:lnTo>
                    <a:lnTo>
                      <a:pt x="293285" y="173744"/>
                    </a:lnTo>
                    <a:close/>
                  </a:path>
                  <a:path w="367029" h="203200">
                    <a:moveTo>
                      <a:pt x="319711" y="172280"/>
                    </a:moveTo>
                    <a:lnTo>
                      <a:pt x="293285" y="173744"/>
                    </a:lnTo>
                    <a:lnTo>
                      <a:pt x="337201" y="196204"/>
                    </a:lnTo>
                    <a:lnTo>
                      <a:pt x="339593" y="191527"/>
                    </a:lnTo>
                    <a:lnTo>
                      <a:pt x="332046" y="191527"/>
                    </a:lnTo>
                    <a:lnTo>
                      <a:pt x="319711" y="172280"/>
                    </a:lnTo>
                    <a:close/>
                  </a:path>
                  <a:path w="367029" h="203200">
                    <a:moveTo>
                      <a:pt x="292296" y="91145"/>
                    </a:moveTo>
                    <a:lnTo>
                      <a:pt x="279895" y="99093"/>
                    </a:lnTo>
                    <a:lnTo>
                      <a:pt x="278090" y="107341"/>
                    </a:lnTo>
                    <a:lnTo>
                      <a:pt x="305430" y="149999"/>
                    </a:lnTo>
                    <a:lnTo>
                      <a:pt x="349346" y="172459"/>
                    </a:lnTo>
                    <a:lnTo>
                      <a:pt x="337201" y="196204"/>
                    </a:lnTo>
                    <a:lnTo>
                      <a:pt x="366721" y="196204"/>
                    </a:lnTo>
                    <a:lnTo>
                      <a:pt x="300544" y="92950"/>
                    </a:lnTo>
                    <a:lnTo>
                      <a:pt x="292296" y="91145"/>
                    </a:lnTo>
                    <a:close/>
                  </a:path>
                  <a:path w="367029" h="203200">
                    <a:moveTo>
                      <a:pt x="342536" y="171016"/>
                    </a:moveTo>
                    <a:lnTo>
                      <a:pt x="319711" y="172280"/>
                    </a:lnTo>
                    <a:lnTo>
                      <a:pt x="332046" y="191527"/>
                    </a:lnTo>
                    <a:lnTo>
                      <a:pt x="342536" y="171016"/>
                    </a:lnTo>
                    <a:close/>
                  </a:path>
                  <a:path w="367029" h="203200">
                    <a:moveTo>
                      <a:pt x="346525" y="171016"/>
                    </a:moveTo>
                    <a:lnTo>
                      <a:pt x="342536" y="171016"/>
                    </a:lnTo>
                    <a:lnTo>
                      <a:pt x="332046" y="191527"/>
                    </a:lnTo>
                    <a:lnTo>
                      <a:pt x="339593" y="191527"/>
                    </a:lnTo>
                    <a:lnTo>
                      <a:pt x="349346" y="172459"/>
                    </a:lnTo>
                    <a:lnTo>
                      <a:pt x="346525" y="171016"/>
                    </a:lnTo>
                    <a:close/>
                  </a:path>
                  <a:path w="367029" h="203200">
                    <a:moveTo>
                      <a:pt x="12145" y="0"/>
                    </a:moveTo>
                    <a:lnTo>
                      <a:pt x="0" y="23745"/>
                    </a:lnTo>
                    <a:lnTo>
                      <a:pt x="293285" y="173744"/>
                    </a:lnTo>
                    <a:lnTo>
                      <a:pt x="319711" y="172280"/>
                    </a:lnTo>
                    <a:lnTo>
                      <a:pt x="305430" y="149999"/>
                    </a:lnTo>
                    <a:lnTo>
                      <a:pt x="12145" y="0"/>
                    </a:lnTo>
                    <a:close/>
                  </a:path>
                  <a:path w="367029" h="203200">
                    <a:moveTo>
                      <a:pt x="305430" y="149999"/>
                    </a:moveTo>
                    <a:lnTo>
                      <a:pt x="319711" y="172280"/>
                    </a:lnTo>
                    <a:lnTo>
                      <a:pt x="342536" y="171016"/>
                    </a:lnTo>
                    <a:lnTo>
                      <a:pt x="346525" y="171016"/>
                    </a:lnTo>
                    <a:lnTo>
                      <a:pt x="305430" y="149999"/>
                    </a:lnTo>
                    <a:close/>
                  </a:path>
                </a:pathLst>
              </a:custGeom>
              <a:solidFill>
                <a:srgbClr val="4F81BD"/>
              </a:solidFill>
            </p:spPr>
            <p:txBody>
              <a:bodyPr wrap="square" lIns="0" tIns="0" rIns="0" bIns="0" rtlCol="0"/>
              <a:lstStyle/>
              <a:p>
                <a:endParaRPr sz="1696"/>
              </a:p>
            </p:txBody>
          </p:sp>
          <p:pic>
            <p:nvPicPr>
              <p:cNvPr id="22" name="object 20">
                <a:extLst>
                  <a:ext uri="{FF2B5EF4-FFF2-40B4-BE49-F238E27FC236}">
                    <a16:creationId xmlns:a16="http://schemas.microsoft.com/office/drawing/2014/main" id="{B2F4796C-D43D-EC23-1B3E-50161B8F11C7}"/>
                  </a:ext>
                </a:extLst>
              </p:cNvPr>
              <p:cNvPicPr/>
              <p:nvPr/>
            </p:nvPicPr>
            <p:blipFill>
              <a:blip r:embed="rId5" cstate="print"/>
              <a:stretch>
                <a:fillRect/>
              </a:stretch>
            </p:blipFill>
            <p:spPr>
              <a:xfrm>
                <a:off x="2975355" y="3229864"/>
                <a:ext cx="1487423" cy="1112520"/>
              </a:xfrm>
              <a:prstGeom prst="rect">
                <a:avLst/>
              </a:prstGeom>
            </p:spPr>
          </p:pic>
          <p:sp>
            <p:nvSpPr>
              <p:cNvPr id="23" name="object 21">
                <a:extLst>
                  <a:ext uri="{FF2B5EF4-FFF2-40B4-BE49-F238E27FC236}">
                    <a16:creationId xmlns:a16="http://schemas.microsoft.com/office/drawing/2014/main" id="{5C6EBB55-08A1-34EA-18BE-39AE0FED5159}"/>
                  </a:ext>
                </a:extLst>
              </p:cNvPr>
              <p:cNvSpPr/>
              <p:nvPr/>
            </p:nvSpPr>
            <p:spPr>
              <a:xfrm>
                <a:off x="3018059" y="3252157"/>
                <a:ext cx="1283970" cy="906144"/>
              </a:xfrm>
              <a:custGeom>
                <a:avLst/>
                <a:gdLst/>
                <a:ahLst/>
                <a:cxnLst/>
                <a:rect l="l" t="t" r="r" b="b"/>
                <a:pathLst>
                  <a:path w="1283970" h="906145">
                    <a:moveTo>
                      <a:pt x="1163358" y="868710"/>
                    </a:moveTo>
                    <a:lnTo>
                      <a:pt x="1156910" y="874162"/>
                    </a:lnTo>
                    <a:lnTo>
                      <a:pt x="1155683" y="888841"/>
                    </a:lnTo>
                    <a:lnTo>
                      <a:pt x="1161135" y="895287"/>
                    </a:lnTo>
                    <a:lnTo>
                      <a:pt x="1283561" y="905525"/>
                    </a:lnTo>
                    <a:lnTo>
                      <a:pt x="1281592" y="901246"/>
                    </a:lnTo>
                    <a:lnTo>
                      <a:pt x="1254231" y="901246"/>
                    </a:lnTo>
                    <a:lnTo>
                      <a:pt x="1213849" y="872932"/>
                    </a:lnTo>
                    <a:lnTo>
                      <a:pt x="1163358" y="868710"/>
                    </a:lnTo>
                    <a:close/>
                  </a:path>
                  <a:path w="1283970" h="906145">
                    <a:moveTo>
                      <a:pt x="1213849" y="872932"/>
                    </a:moveTo>
                    <a:lnTo>
                      <a:pt x="1254231" y="901246"/>
                    </a:lnTo>
                    <a:lnTo>
                      <a:pt x="1257977" y="895904"/>
                    </a:lnTo>
                    <a:lnTo>
                      <a:pt x="1249776" y="895904"/>
                    </a:lnTo>
                    <a:lnTo>
                      <a:pt x="1240221" y="875137"/>
                    </a:lnTo>
                    <a:lnTo>
                      <a:pt x="1213849" y="872932"/>
                    </a:lnTo>
                    <a:close/>
                  </a:path>
                  <a:path w="1283970" h="906145">
                    <a:moveTo>
                      <a:pt x="1224291" y="790990"/>
                    </a:moveTo>
                    <a:lnTo>
                      <a:pt x="1210910" y="797147"/>
                    </a:lnTo>
                    <a:lnTo>
                      <a:pt x="1207982" y="805066"/>
                    </a:lnTo>
                    <a:lnTo>
                      <a:pt x="1229159" y="851095"/>
                    </a:lnTo>
                    <a:lnTo>
                      <a:pt x="1269542" y="879410"/>
                    </a:lnTo>
                    <a:lnTo>
                      <a:pt x="1254231" y="901246"/>
                    </a:lnTo>
                    <a:lnTo>
                      <a:pt x="1281592" y="901246"/>
                    </a:lnTo>
                    <a:lnTo>
                      <a:pt x="1232209" y="793918"/>
                    </a:lnTo>
                    <a:lnTo>
                      <a:pt x="1224291" y="790990"/>
                    </a:lnTo>
                    <a:close/>
                  </a:path>
                  <a:path w="1283970" h="906145">
                    <a:moveTo>
                      <a:pt x="1240221" y="875137"/>
                    </a:moveTo>
                    <a:lnTo>
                      <a:pt x="1249776" y="895904"/>
                    </a:lnTo>
                    <a:lnTo>
                      <a:pt x="1263002" y="877042"/>
                    </a:lnTo>
                    <a:lnTo>
                      <a:pt x="1240221" y="875137"/>
                    </a:lnTo>
                    <a:close/>
                  </a:path>
                  <a:path w="1283970" h="906145">
                    <a:moveTo>
                      <a:pt x="1229159" y="851095"/>
                    </a:moveTo>
                    <a:lnTo>
                      <a:pt x="1240221" y="875137"/>
                    </a:lnTo>
                    <a:lnTo>
                      <a:pt x="1263002" y="877042"/>
                    </a:lnTo>
                    <a:lnTo>
                      <a:pt x="1249776" y="895904"/>
                    </a:lnTo>
                    <a:lnTo>
                      <a:pt x="1257977" y="895904"/>
                    </a:lnTo>
                    <a:lnTo>
                      <a:pt x="1269542" y="879410"/>
                    </a:lnTo>
                    <a:lnTo>
                      <a:pt x="1229159" y="851095"/>
                    </a:lnTo>
                    <a:close/>
                  </a:path>
                  <a:path w="1283970" h="906145">
                    <a:moveTo>
                      <a:pt x="15311" y="0"/>
                    </a:moveTo>
                    <a:lnTo>
                      <a:pt x="0" y="21837"/>
                    </a:lnTo>
                    <a:lnTo>
                      <a:pt x="1213849" y="872932"/>
                    </a:lnTo>
                    <a:lnTo>
                      <a:pt x="1240221" y="875137"/>
                    </a:lnTo>
                    <a:lnTo>
                      <a:pt x="1229159" y="851095"/>
                    </a:lnTo>
                    <a:lnTo>
                      <a:pt x="15311" y="0"/>
                    </a:lnTo>
                    <a:close/>
                  </a:path>
                </a:pathLst>
              </a:custGeom>
              <a:solidFill>
                <a:srgbClr val="4F81BD"/>
              </a:solidFill>
            </p:spPr>
            <p:txBody>
              <a:bodyPr wrap="square" lIns="0" tIns="0" rIns="0" bIns="0" rtlCol="0"/>
              <a:lstStyle/>
              <a:p>
                <a:endParaRPr sz="1696"/>
              </a:p>
            </p:txBody>
          </p:sp>
        </p:grpSp>
        <p:sp>
          <p:nvSpPr>
            <p:cNvPr id="24" name="object 22">
              <a:extLst>
                <a:ext uri="{FF2B5EF4-FFF2-40B4-BE49-F238E27FC236}">
                  <a16:creationId xmlns:a16="http://schemas.microsoft.com/office/drawing/2014/main" id="{5A3D1665-F4F3-C2A4-DCD4-070079E5E3AB}"/>
                </a:ext>
              </a:extLst>
            </p:cNvPr>
            <p:cNvSpPr txBox="1"/>
            <p:nvPr/>
          </p:nvSpPr>
          <p:spPr>
            <a:xfrm>
              <a:off x="3817096" y="3045610"/>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25" name="object 23">
              <a:extLst>
                <a:ext uri="{FF2B5EF4-FFF2-40B4-BE49-F238E27FC236}">
                  <a16:creationId xmlns:a16="http://schemas.microsoft.com/office/drawing/2014/main" id="{1AF18ACE-4E48-568A-54EF-FE37437CD682}"/>
                </a:ext>
              </a:extLst>
            </p:cNvPr>
            <p:cNvSpPr txBox="1"/>
            <p:nvPr/>
          </p:nvSpPr>
          <p:spPr>
            <a:xfrm>
              <a:off x="3817446" y="3835405"/>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26" name="object 24">
              <a:extLst>
                <a:ext uri="{FF2B5EF4-FFF2-40B4-BE49-F238E27FC236}">
                  <a16:creationId xmlns:a16="http://schemas.microsoft.com/office/drawing/2014/main" id="{08474EF5-713A-AFE1-72F3-9B4C4D777BDB}"/>
                </a:ext>
              </a:extLst>
            </p:cNvPr>
            <p:cNvSpPr txBox="1"/>
            <p:nvPr/>
          </p:nvSpPr>
          <p:spPr>
            <a:xfrm>
              <a:off x="3826642" y="4401185"/>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27" name="object 25">
              <a:extLst>
                <a:ext uri="{FF2B5EF4-FFF2-40B4-BE49-F238E27FC236}">
                  <a16:creationId xmlns:a16="http://schemas.microsoft.com/office/drawing/2014/main" id="{35E720A5-F23C-9B06-EE46-7864A06FC180}"/>
                </a:ext>
              </a:extLst>
            </p:cNvPr>
            <p:cNvSpPr txBox="1"/>
            <p:nvPr/>
          </p:nvSpPr>
          <p:spPr>
            <a:xfrm>
              <a:off x="3826989" y="5383401"/>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grpSp>
    </p:spTree>
    <p:extLst>
      <p:ext uri="{BB962C8B-B14F-4D97-AF65-F5344CB8AC3E}">
        <p14:creationId xmlns:p14="http://schemas.microsoft.com/office/powerpoint/2010/main" val="186353568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object 2">
            <a:extLst>
              <a:ext uri="{FF2B5EF4-FFF2-40B4-BE49-F238E27FC236}">
                <a16:creationId xmlns:a16="http://schemas.microsoft.com/office/drawing/2014/main" id="{CC40CE03-3422-7EDE-2407-FA6A5F3B0B08}"/>
              </a:ext>
            </a:extLst>
          </p:cNvPr>
          <p:cNvSpPr txBox="1"/>
          <p:nvPr/>
        </p:nvSpPr>
        <p:spPr>
          <a:xfrm>
            <a:off x="6716712" y="1572140"/>
            <a:ext cx="2971901" cy="4400396"/>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dirty="0">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dirty="0">
              <a:latin typeface="Calibri"/>
              <a:cs typeface="Calibri"/>
            </a:endParaRPr>
          </a:p>
          <a:p>
            <a:pPr>
              <a:spcBef>
                <a:spcPts val="47"/>
              </a:spcBef>
              <a:buFont typeface="Arial"/>
              <a:buChar char="•"/>
            </a:pPr>
            <a:endParaRPr sz="1555" dirty="0">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dirty="0">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dirty="0">
              <a:latin typeface="Calibri"/>
              <a:cs typeface="Calibri"/>
            </a:endParaRPr>
          </a:p>
          <a:p>
            <a:pPr marL="363205">
              <a:spcBef>
                <a:spcPts val="71"/>
              </a:spcBef>
            </a:pPr>
            <a:r>
              <a:rPr sz="1602" spc="-9" dirty="0">
                <a:latin typeface="Calibri"/>
                <a:cs typeface="Calibri"/>
              </a:rPr>
              <a:t>ancestor</a:t>
            </a:r>
            <a:endParaRPr sz="1602" dirty="0">
              <a:latin typeface="Calibri"/>
              <a:cs typeface="Calibri"/>
            </a:endParaRPr>
          </a:p>
          <a:p>
            <a:pPr>
              <a:spcBef>
                <a:spcPts val="47"/>
              </a:spcBef>
            </a:pPr>
            <a:endParaRPr sz="1461" dirty="0">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dirty="0">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dirty="0">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dirty="0">
              <a:latin typeface="Calibri"/>
              <a:cs typeface="Calibri"/>
            </a:endParaRPr>
          </a:p>
          <a:p>
            <a:pPr>
              <a:spcBef>
                <a:spcPts val="42"/>
              </a:spcBef>
              <a:buFont typeface="Arial"/>
              <a:buChar char="•"/>
            </a:pPr>
            <a:endParaRPr sz="1602" dirty="0">
              <a:latin typeface="Calibri"/>
              <a:cs typeface="Calibri"/>
            </a:endParaRPr>
          </a:p>
          <a:p>
            <a:pPr marL="542713" marR="544508" indent="-452360">
              <a:lnSpc>
                <a:spcPts val="1903"/>
              </a:lnSpc>
            </a:pPr>
            <a:r>
              <a:rPr sz="1602" dirty="0">
                <a:latin typeface="Calibri"/>
                <a:cs typeface="Calibri"/>
              </a:rPr>
              <a:t>Root</a:t>
            </a:r>
            <a:r>
              <a:rPr sz="1602" spc="-38"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r>
              <a:rPr sz="1602" spc="-42" dirty="0">
                <a:latin typeface="Calibri"/>
                <a:cs typeface="Calibri"/>
              </a:rPr>
              <a:t> </a:t>
            </a:r>
            <a:r>
              <a:rPr sz="1602" dirty="0">
                <a:latin typeface="Calibri"/>
                <a:cs typeface="Calibri"/>
              </a:rPr>
              <a:t>or</a:t>
            </a:r>
            <a:r>
              <a:rPr sz="1602" spc="-33" dirty="0">
                <a:latin typeface="Calibri"/>
                <a:cs typeface="Calibri"/>
              </a:rPr>
              <a:t> </a:t>
            </a:r>
            <a:r>
              <a:rPr sz="1602" spc="-9" dirty="0">
                <a:latin typeface="Calibri"/>
                <a:cs typeface="Calibri"/>
              </a:rPr>
              <a:t>placed </a:t>
            </a:r>
            <a:r>
              <a:rPr sz="1602" dirty="0">
                <a:latin typeface="Calibri"/>
                <a:cs typeface="Calibri"/>
              </a:rPr>
              <a:t>based</a:t>
            </a:r>
            <a:r>
              <a:rPr sz="1602" spc="-47" dirty="0">
                <a:latin typeface="Calibri"/>
                <a:cs typeface="Calibri"/>
              </a:rPr>
              <a:t> </a:t>
            </a:r>
            <a:r>
              <a:rPr sz="1602" dirty="0">
                <a:latin typeface="Calibri"/>
                <a:cs typeface="Calibri"/>
              </a:rPr>
              <a:t>on</a:t>
            </a:r>
            <a:r>
              <a:rPr sz="1602" spc="-42" dirty="0">
                <a:latin typeface="Calibri"/>
                <a:cs typeface="Calibri"/>
              </a:rPr>
              <a:t> </a:t>
            </a:r>
            <a:r>
              <a:rPr sz="1602" spc="-19" dirty="0">
                <a:latin typeface="Calibri"/>
                <a:cs typeface="Calibri"/>
              </a:rPr>
              <a:t>assumptions)</a:t>
            </a:r>
            <a:endParaRPr sz="1602" dirty="0">
              <a:latin typeface="Calibri"/>
              <a:cs typeface="Calibri"/>
            </a:endParaRPr>
          </a:p>
          <a:p>
            <a:pPr marL="372779" indent="-283025">
              <a:lnSpc>
                <a:spcPts val="1790"/>
              </a:lnSpc>
              <a:buFont typeface="Arial"/>
              <a:buChar char="•"/>
              <a:tabLst>
                <a:tab pos="372779" algn="l"/>
                <a:tab pos="373377" algn="l"/>
              </a:tabLst>
            </a:pPr>
            <a:r>
              <a:rPr sz="1602" spc="-9" dirty="0">
                <a:latin typeface="Calibri"/>
                <a:cs typeface="Calibri"/>
              </a:rPr>
              <a:t>Indicates</a:t>
            </a:r>
            <a:r>
              <a:rPr sz="1602" spc="-57" dirty="0">
                <a:latin typeface="Calibri"/>
                <a:cs typeface="Calibri"/>
              </a:rPr>
              <a:t> </a:t>
            </a:r>
            <a:r>
              <a:rPr sz="1602" dirty="0">
                <a:latin typeface="Calibri"/>
                <a:cs typeface="Calibri"/>
              </a:rPr>
              <a:t>oldest</a:t>
            </a:r>
            <a:r>
              <a:rPr sz="1602" spc="-52" dirty="0">
                <a:latin typeface="Calibri"/>
                <a:cs typeface="Calibri"/>
              </a:rPr>
              <a:t> </a:t>
            </a:r>
            <a:r>
              <a:rPr sz="1602" dirty="0">
                <a:latin typeface="Calibri"/>
                <a:cs typeface="Calibri"/>
              </a:rPr>
              <a:t>node</a:t>
            </a:r>
            <a:r>
              <a:rPr sz="1602" spc="-47" dirty="0">
                <a:latin typeface="Calibri"/>
                <a:cs typeface="Calibri"/>
              </a:rPr>
              <a:t> </a:t>
            </a:r>
            <a:r>
              <a:rPr sz="1602" dirty="0">
                <a:latin typeface="Calibri"/>
                <a:cs typeface="Calibri"/>
              </a:rPr>
              <a:t>in</a:t>
            </a:r>
            <a:r>
              <a:rPr sz="1602" spc="-57" dirty="0">
                <a:latin typeface="Calibri"/>
                <a:cs typeface="Calibri"/>
              </a:rPr>
              <a:t> </a:t>
            </a:r>
            <a:r>
              <a:rPr sz="1602" spc="-19" dirty="0">
                <a:latin typeface="Calibri"/>
                <a:cs typeface="Calibri"/>
              </a:rPr>
              <a:t>tree</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Adds</a:t>
            </a:r>
            <a:r>
              <a:rPr sz="1602" spc="-38" dirty="0">
                <a:latin typeface="Calibri"/>
                <a:cs typeface="Calibri"/>
              </a:rPr>
              <a:t> </a:t>
            </a:r>
            <a:r>
              <a:rPr sz="1602" spc="-9" dirty="0">
                <a:latin typeface="Calibri"/>
                <a:cs typeface="Calibri"/>
              </a:rPr>
              <a:t>evolutionary</a:t>
            </a:r>
            <a:r>
              <a:rPr sz="1602" spc="-38" dirty="0">
                <a:latin typeface="Calibri"/>
                <a:cs typeface="Calibri"/>
              </a:rPr>
              <a:t> </a:t>
            </a:r>
            <a:r>
              <a:rPr sz="1602" spc="-9" dirty="0">
                <a:latin typeface="Calibri"/>
                <a:cs typeface="Calibri"/>
              </a:rPr>
              <a:t>direction</a:t>
            </a:r>
            <a:endParaRPr sz="1602" dirty="0">
              <a:latin typeface="Calibri"/>
              <a:cs typeface="Calibri"/>
            </a:endParaRPr>
          </a:p>
        </p:txBody>
      </p:sp>
      <p:grpSp>
        <p:nvGrpSpPr>
          <p:cNvPr id="29" name="Group 28">
            <a:extLst>
              <a:ext uri="{FF2B5EF4-FFF2-40B4-BE49-F238E27FC236}">
                <a16:creationId xmlns:a16="http://schemas.microsoft.com/office/drawing/2014/main" id="{EB56C479-F4F4-65A7-B49F-5325F64A715B}"/>
              </a:ext>
            </a:extLst>
          </p:cNvPr>
          <p:cNvGrpSpPr/>
          <p:nvPr/>
        </p:nvGrpSpPr>
        <p:grpSpPr>
          <a:xfrm>
            <a:off x="746302" y="2166896"/>
            <a:ext cx="3631988" cy="3222708"/>
            <a:chOff x="3636044" y="1867664"/>
            <a:chExt cx="3631988" cy="3222708"/>
          </a:xfrm>
        </p:grpSpPr>
        <p:grpSp>
          <p:nvGrpSpPr>
            <p:cNvPr id="3" name="object 4">
              <a:extLst>
                <a:ext uri="{FF2B5EF4-FFF2-40B4-BE49-F238E27FC236}">
                  <a16:creationId xmlns:a16="http://schemas.microsoft.com/office/drawing/2014/main" id="{BC650072-D3EC-013C-D39F-FCE9EEAFD445}"/>
                </a:ext>
              </a:extLst>
            </p:cNvPr>
            <p:cNvGrpSpPr/>
            <p:nvPr/>
          </p:nvGrpSpPr>
          <p:grpSpPr>
            <a:xfrm>
              <a:off x="4698398" y="2626825"/>
              <a:ext cx="1471890" cy="2385538"/>
              <a:chOff x="3204686" y="2556255"/>
              <a:chExt cx="1562100" cy="2531745"/>
            </a:xfrm>
          </p:grpSpPr>
          <p:sp>
            <p:nvSpPr>
              <p:cNvPr id="5" name="object 5">
                <a:extLst>
                  <a:ext uri="{FF2B5EF4-FFF2-40B4-BE49-F238E27FC236}">
                    <a16:creationId xmlns:a16="http://schemas.microsoft.com/office/drawing/2014/main" id="{391CAC7C-7C3D-588C-154B-0BD6C12341EE}"/>
                  </a:ext>
                </a:extLst>
              </p:cNvPr>
              <p:cNvSpPr/>
              <p:nvPr/>
            </p:nvSpPr>
            <p:spPr>
              <a:xfrm>
                <a:off x="3229768" y="2645791"/>
                <a:ext cx="1511935" cy="1511935"/>
              </a:xfrm>
              <a:custGeom>
                <a:avLst/>
                <a:gdLst/>
                <a:ahLst/>
                <a:cxnLst/>
                <a:rect l="l" t="t" r="r" b="b"/>
                <a:pathLst>
                  <a:path w="1511935" h="1511935">
                    <a:moveTo>
                      <a:pt x="0" y="1511856"/>
                    </a:moveTo>
                    <a:lnTo>
                      <a:pt x="1511856" y="0"/>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E49C49EB-8E30-CEB1-00B2-7B30747B2294}"/>
                  </a:ext>
                </a:extLst>
              </p:cNvPr>
              <p:cNvSpPr/>
              <p:nvPr/>
            </p:nvSpPr>
            <p:spPr>
              <a:xfrm>
                <a:off x="3353367" y="4050271"/>
                <a:ext cx="1327150" cy="1012825"/>
              </a:xfrm>
              <a:custGeom>
                <a:avLst/>
                <a:gdLst/>
                <a:ahLst/>
                <a:cxnLst/>
                <a:rect l="l" t="t" r="r" b="b"/>
                <a:pathLst>
                  <a:path w="1327150" h="1012825">
                    <a:moveTo>
                      <a:pt x="0" y="0"/>
                    </a:moveTo>
                    <a:lnTo>
                      <a:pt x="1326582" y="1012488"/>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D712CC4F-43D2-F941-1D34-DA01F668DDFC}"/>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61693EB6-0D84-77CB-5F8E-92E875A57DBA}"/>
                  </a:ext>
                </a:extLst>
              </p:cNvPr>
              <p:cNvSpPr/>
              <p:nvPr/>
            </p:nvSpPr>
            <p:spPr>
              <a:xfrm>
                <a:off x="3939332" y="4031487"/>
                <a:ext cx="778510" cy="475615"/>
              </a:xfrm>
              <a:custGeom>
                <a:avLst/>
                <a:gdLst/>
                <a:ahLst/>
                <a:cxnLst/>
                <a:rect l="l" t="t" r="r" b="b"/>
                <a:pathLst>
                  <a:path w="778510" h="475614">
                    <a:moveTo>
                      <a:pt x="0" y="475058"/>
                    </a:moveTo>
                    <a:lnTo>
                      <a:pt x="778181" y="0"/>
                    </a:lnTo>
                  </a:path>
                </a:pathLst>
              </a:custGeom>
              <a:ln w="50006">
                <a:solidFill>
                  <a:srgbClr val="FF0000"/>
                </a:solidFill>
              </a:ln>
            </p:spPr>
            <p:txBody>
              <a:bodyPr wrap="square" lIns="0" tIns="0" rIns="0" bIns="0" rtlCol="0"/>
              <a:lstStyle/>
              <a:p>
                <a:endParaRPr sz="1696"/>
              </a:p>
            </p:txBody>
          </p:sp>
          <p:pic>
            <p:nvPicPr>
              <p:cNvPr id="9" name="object 9">
                <a:extLst>
                  <a:ext uri="{FF2B5EF4-FFF2-40B4-BE49-F238E27FC236}">
                    <a16:creationId xmlns:a16="http://schemas.microsoft.com/office/drawing/2014/main" id="{EE65A810-7DA4-8946-FF22-79E175AD3580}"/>
                  </a:ext>
                </a:extLst>
              </p:cNvPr>
              <p:cNvPicPr/>
              <p:nvPr/>
            </p:nvPicPr>
            <p:blipFill>
              <a:blip r:embed="rId2" cstate="print"/>
              <a:stretch>
                <a:fillRect/>
              </a:stretch>
            </p:blipFill>
            <p:spPr>
              <a:xfrm>
                <a:off x="3883659" y="2556255"/>
                <a:ext cx="505967" cy="612648"/>
              </a:xfrm>
              <a:prstGeom prst="rect">
                <a:avLst/>
              </a:prstGeom>
            </p:spPr>
          </p:pic>
          <p:sp>
            <p:nvSpPr>
              <p:cNvPr id="10" name="object 10">
                <a:extLst>
                  <a:ext uri="{FF2B5EF4-FFF2-40B4-BE49-F238E27FC236}">
                    <a16:creationId xmlns:a16="http://schemas.microsoft.com/office/drawing/2014/main" id="{D84455BF-AC81-ABCB-F5A7-E485D7482493}"/>
                  </a:ext>
                </a:extLst>
              </p:cNvPr>
              <p:cNvSpPr/>
              <p:nvPr/>
            </p:nvSpPr>
            <p:spPr>
              <a:xfrm>
                <a:off x="3927697" y="2577984"/>
                <a:ext cx="300355" cy="408940"/>
              </a:xfrm>
              <a:custGeom>
                <a:avLst/>
                <a:gdLst/>
                <a:ahLst/>
                <a:cxnLst/>
                <a:rect l="l" t="t" r="r" b="b"/>
                <a:pathLst>
                  <a:path w="300354" h="408939">
                    <a:moveTo>
                      <a:pt x="198329" y="334629"/>
                    </a:moveTo>
                    <a:lnTo>
                      <a:pt x="190449" y="337658"/>
                    </a:lnTo>
                    <a:lnTo>
                      <a:pt x="184462" y="351116"/>
                    </a:lnTo>
                    <a:lnTo>
                      <a:pt x="187491" y="358997"/>
                    </a:lnTo>
                    <a:lnTo>
                      <a:pt x="299740" y="408927"/>
                    </a:lnTo>
                    <a:lnTo>
                      <a:pt x="298421" y="395245"/>
                    </a:lnTo>
                    <a:lnTo>
                      <a:pt x="273452" y="395245"/>
                    </a:lnTo>
                    <a:lnTo>
                      <a:pt x="244625" y="355222"/>
                    </a:lnTo>
                    <a:lnTo>
                      <a:pt x="198329" y="334629"/>
                    </a:lnTo>
                    <a:close/>
                  </a:path>
                  <a:path w="300354" h="408939">
                    <a:moveTo>
                      <a:pt x="244625" y="355222"/>
                    </a:moveTo>
                    <a:lnTo>
                      <a:pt x="273452" y="395245"/>
                    </a:lnTo>
                    <a:lnTo>
                      <a:pt x="282496" y="388731"/>
                    </a:lnTo>
                    <a:lnTo>
                      <a:pt x="270998" y="388731"/>
                    </a:lnTo>
                    <a:lnTo>
                      <a:pt x="268805" y="365977"/>
                    </a:lnTo>
                    <a:lnTo>
                      <a:pt x="244625" y="355222"/>
                    </a:lnTo>
                    <a:close/>
                  </a:path>
                  <a:path w="300354" h="408939">
                    <a:moveTo>
                      <a:pt x="281433" y="281271"/>
                    </a:moveTo>
                    <a:lnTo>
                      <a:pt x="266772" y="282685"/>
                    </a:lnTo>
                    <a:lnTo>
                      <a:pt x="261402" y="289200"/>
                    </a:lnTo>
                    <a:lnTo>
                      <a:pt x="266265" y="339634"/>
                    </a:lnTo>
                    <a:lnTo>
                      <a:pt x="295093" y="379658"/>
                    </a:lnTo>
                    <a:lnTo>
                      <a:pt x="273452" y="395245"/>
                    </a:lnTo>
                    <a:lnTo>
                      <a:pt x="298421" y="395245"/>
                    </a:lnTo>
                    <a:lnTo>
                      <a:pt x="287949" y="286641"/>
                    </a:lnTo>
                    <a:lnTo>
                      <a:pt x="281433" y="281271"/>
                    </a:lnTo>
                    <a:close/>
                  </a:path>
                  <a:path w="300354" h="408939">
                    <a:moveTo>
                      <a:pt x="268805" y="365977"/>
                    </a:moveTo>
                    <a:lnTo>
                      <a:pt x="270998" y="388731"/>
                    </a:lnTo>
                    <a:lnTo>
                      <a:pt x="289692" y="375268"/>
                    </a:lnTo>
                    <a:lnTo>
                      <a:pt x="268805" y="365977"/>
                    </a:lnTo>
                    <a:close/>
                  </a:path>
                  <a:path w="300354" h="408939">
                    <a:moveTo>
                      <a:pt x="266265" y="339634"/>
                    </a:moveTo>
                    <a:lnTo>
                      <a:pt x="268805" y="365977"/>
                    </a:lnTo>
                    <a:lnTo>
                      <a:pt x="289692" y="375268"/>
                    </a:lnTo>
                    <a:lnTo>
                      <a:pt x="270998" y="388731"/>
                    </a:lnTo>
                    <a:lnTo>
                      <a:pt x="282496" y="388731"/>
                    </a:lnTo>
                    <a:lnTo>
                      <a:pt x="295093" y="379658"/>
                    </a:lnTo>
                    <a:lnTo>
                      <a:pt x="266265" y="339634"/>
                    </a:lnTo>
                    <a:close/>
                  </a:path>
                  <a:path w="300354" h="408939">
                    <a:moveTo>
                      <a:pt x="21640" y="0"/>
                    </a:moveTo>
                    <a:lnTo>
                      <a:pt x="0" y="15587"/>
                    </a:lnTo>
                    <a:lnTo>
                      <a:pt x="244625" y="355222"/>
                    </a:lnTo>
                    <a:lnTo>
                      <a:pt x="268805" y="365977"/>
                    </a:lnTo>
                    <a:lnTo>
                      <a:pt x="266265" y="339634"/>
                    </a:lnTo>
                    <a:lnTo>
                      <a:pt x="21640" y="0"/>
                    </a:lnTo>
                    <a:close/>
                  </a:path>
                </a:pathLst>
              </a:custGeom>
              <a:solidFill>
                <a:srgbClr val="4F81BD"/>
              </a:solidFill>
            </p:spPr>
            <p:txBody>
              <a:bodyPr wrap="square" lIns="0" tIns="0" rIns="0" bIns="0" rtlCol="0"/>
              <a:lstStyle/>
              <a:p>
                <a:endParaRPr sz="1696"/>
              </a:p>
            </p:txBody>
          </p:sp>
        </p:grpSp>
        <p:sp>
          <p:nvSpPr>
            <p:cNvPr id="11" name="object 11">
              <a:extLst>
                <a:ext uri="{FF2B5EF4-FFF2-40B4-BE49-F238E27FC236}">
                  <a16:creationId xmlns:a16="http://schemas.microsoft.com/office/drawing/2014/main" id="{1BEBF4AE-2D53-83C1-E634-11B6D02FF058}"/>
                </a:ext>
              </a:extLst>
            </p:cNvPr>
            <p:cNvSpPr txBox="1"/>
            <p:nvPr/>
          </p:nvSpPr>
          <p:spPr>
            <a:xfrm>
              <a:off x="5126267" y="2309949"/>
              <a:ext cx="522341"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Node</a:t>
              </a:r>
              <a:endParaRPr sz="1790">
                <a:latin typeface="Calibri"/>
                <a:cs typeface="Calibri"/>
              </a:endParaRPr>
            </a:p>
          </p:txBody>
        </p:sp>
        <p:sp>
          <p:nvSpPr>
            <p:cNvPr id="12" name="object 12">
              <a:extLst>
                <a:ext uri="{FF2B5EF4-FFF2-40B4-BE49-F238E27FC236}">
                  <a16:creationId xmlns:a16="http://schemas.microsoft.com/office/drawing/2014/main" id="{9D471E76-4AEF-09CA-564E-6FD22AD578EF}"/>
                </a:ext>
              </a:extLst>
            </p:cNvPr>
            <p:cNvSpPr txBox="1"/>
            <p:nvPr/>
          </p:nvSpPr>
          <p:spPr>
            <a:xfrm>
              <a:off x="6858775" y="1867664"/>
              <a:ext cx="409257"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Leaf</a:t>
              </a:r>
              <a:endParaRPr sz="1790">
                <a:latin typeface="Calibri"/>
                <a:cs typeface="Calibri"/>
              </a:endParaRPr>
            </a:p>
          </p:txBody>
        </p:sp>
        <p:grpSp>
          <p:nvGrpSpPr>
            <p:cNvPr id="13" name="object 13">
              <a:extLst>
                <a:ext uri="{FF2B5EF4-FFF2-40B4-BE49-F238E27FC236}">
                  <a16:creationId xmlns:a16="http://schemas.microsoft.com/office/drawing/2014/main" id="{4AE19773-32CE-E53A-8E27-BA3A8E54DE53}"/>
                </a:ext>
              </a:extLst>
            </p:cNvPr>
            <p:cNvGrpSpPr/>
            <p:nvPr/>
          </p:nvGrpSpPr>
          <p:grpSpPr>
            <a:xfrm>
              <a:off x="6277299" y="2181669"/>
              <a:ext cx="551659" cy="505588"/>
              <a:chOff x="4880355" y="2083816"/>
              <a:chExt cx="585470" cy="536575"/>
            </a:xfrm>
          </p:grpSpPr>
          <p:pic>
            <p:nvPicPr>
              <p:cNvPr id="14" name="object 14">
                <a:extLst>
                  <a:ext uri="{FF2B5EF4-FFF2-40B4-BE49-F238E27FC236}">
                    <a16:creationId xmlns:a16="http://schemas.microsoft.com/office/drawing/2014/main" id="{F19CD934-E15A-B844-4C07-9D8B6F32F36D}"/>
                  </a:ext>
                </a:extLst>
              </p:cNvPr>
              <p:cNvPicPr/>
              <p:nvPr/>
            </p:nvPicPr>
            <p:blipFill>
              <a:blip r:embed="rId3" cstate="print"/>
              <a:stretch>
                <a:fillRect/>
              </a:stretch>
            </p:blipFill>
            <p:spPr>
              <a:xfrm>
                <a:off x="4880355" y="2083816"/>
                <a:ext cx="585215" cy="536448"/>
              </a:xfrm>
              <a:prstGeom prst="rect">
                <a:avLst/>
              </a:prstGeom>
            </p:spPr>
          </p:pic>
          <p:sp>
            <p:nvSpPr>
              <p:cNvPr id="15" name="object 15">
                <a:extLst>
                  <a:ext uri="{FF2B5EF4-FFF2-40B4-BE49-F238E27FC236}">
                    <a16:creationId xmlns:a16="http://schemas.microsoft.com/office/drawing/2014/main" id="{E638AC5B-6E2F-41F0-C20E-1EB640DEB037}"/>
                  </a:ext>
                </a:extLst>
              </p:cNvPr>
              <p:cNvSpPr/>
              <p:nvPr/>
            </p:nvSpPr>
            <p:spPr>
              <a:xfrm>
                <a:off x="5041974" y="2106088"/>
                <a:ext cx="381000" cy="329565"/>
              </a:xfrm>
              <a:custGeom>
                <a:avLst/>
                <a:gdLst/>
                <a:ahLst/>
                <a:cxnLst/>
                <a:rect l="l" t="t" r="r" b="b"/>
                <a:pathLst>
                  <a:path w="381000" h="329564">
                    <a:moveTo>
                      <a:pt x="47820" y="209703"/>
                    </a:moveTo>
                    <a:lnTo>
                      <a:pt x="40224" y="213390"/>
                    </a:lnTo>
                    <a:lnTo>
                      <a:pt x="0" y="329471"/>
                    </a:lnTo>
                    <a:lnTo>
                      <a:pt x="38861" y="322356"/>
                    </a:lnTo>
                    <a:lnTo>
                      <a:pt x="28769" y="322356"/>
                    </a:lnTo>
                    <a:lnTo>
                      <a:pt x="11402" y="302116"/>
                    </a:lnTo>
                    <a:lnTo>
                      <a:pt x="48835" y="269996"/>
                    </a:lnTo>
                    <a:lnTo>
                      <a:pt x="65425" y="222122"/>
                    </a:lnTo>
                    <a:lnTo>
                      <a:pt x="61738" y="214527"/>
                    </a:lnTo>
                    <a:lnTo>
                      <a:pt x="47820" y="209703"/>
                    </a:lnTo>
                    <a:close/>
                  </a:path>
                  <a:path w="381000" h="329564">
                    <a:moveTo>
                      <a:pt x="48835" y="269996"/>
                    </a:moveTo>
                    <a:lnTo>
                      <a:pt x="11402" y="302116"/>
                    </a:lnTo>
                    <a:lnTo>
                      <a:pt x="28769" y="322356"/>
                    </a:lnTo>
                    <a:lnTo>
                      <a:pt x="35474" y="316603"/>
                    </a:lnTo>
                    <a:lnTo>
                      <a:pt x="32684" y="316603"/>
                    </a:lnTo>
                    <a:lnTo>
                      <a:pt x="17683" y="299120"/>
                    </a:lnTo>
                    <a:lnTo>
                      <a:pt x="40169" y="295003"/>
                    </a:lnTo>
                    <a:lnTo>
                      <a:pt x="48835" y="269996"/>
                    </a:lnTo>
                    <a:close/>
                  </a:path>
                  <a:path w="381000" h="329564">
                    <a:moveTo>
                      <a:pt x="116041" y="281113"/>
                    </a:moveTo>
                    <a:lnTo>
                      <a:pt x="66201" y="290237"/>
                    </a:lnTo>
                    <a:lnTo>
                      <a:pt x="28769" y="322356"/>
                    </a:lnTo>
                    <a:lnTo>
                      <a:pt x="38861" y="322356"/>
                    </a:lnTo>
                    <a:lnTo>
                      <a:pt x="120844" y="307347"/>
                    </a:lnTo>
                    <a:lnTo>
                      <a:pt x="125642" y="300399"/>
                    </a:lnTo>
                    <a:lnTo>
                      <a:pt x="122989" y="285911"/>
                    </a:lnTo>
                    <a:lnTo>
                      <a:pt x="116041" y="281113"/>
                    </a:lnTo>
                    <a:close/>
                  </a:path>
                  <a:path w="381000" h="329564">
                    <a:moveTo>
                      <a:pt x="40169" y="295003"/>
                    </a:moveTo>
                    <a:lnTo>
                      <a:pt x="17683" y="299120"/>
                    </a:lnTo>
                    <a:lnTo>
                      <a:pt x="32684" y="316603"/>
                    </a:lnTo>
                    <a:lnTo>
                      <a:pt x="40169" y="295003"/>
                    </a:lnTo>
                    <a:close/>
                  </a:path>
                  <a:path w="381000" h="329564">
                    <a:moveTo>
                      <a:pt x="66201" y="290237"/>
                    </a:moveTo>
                    <a:lnTo>
                      <a:pt x="40169" y="295003"/>
                    </a:lnTo>
                    <a:lnTo>
                      <a:pt x="32684" y="316603"/>
                    </a:lnTo>
                    <a:lnTo>
                      <a:pt x="35474" y="316603"/>
                    </a:lnTo>
                    <a:lnTo>
                      <a:pt x="66201" y="290237"/>
                    </a:lnTo>
                    <a:close/>
                  </a:path>
                  <a:path w="381000" h="329564">
                    <a:moveTo>
                      <a:pt x="363498" y="0"/>
                    </a:moveTo>
                    <a:lnTo>
                      <a:pt x="48835" y="269996"/>
                    </a:lnTo>
                    <a:lnTo>
                      <a:pt x="40169" y="295003"/>
                    </a:lnTo>
                    <a:lnTo>
                      <a:pt x="66201" y="290237"/>
                    </a:lnTo>
                    <a:lnTo>
                      <a:pt x="380865" y="20241"/>
                    </a:lnTo>
                    <a:lnTo>
                      <a:pt x="363498" y="0"/>
                    </a:lnTo>
                    <a:close/>
                  </a:path>
                </a:pathLst>
              </a:custGeom>
              <a:solidFill>
                <a:srgbClr val="4F81BD"/>
              </a:solidFill>
            </p:spPr>
            <p:txBody>
              <a:bodyPr wrap="square" lIns="0" tIns="0" rIns="0" bIns="0" rtlCol="0"/>
              <a:lstStyle/>
              <a:p>
                <a:endParaRPr sz="1696"/>
              </a:p>
            </p:txBody>
          </p:sp>
        </p:grpSp>
        <p:sp>
          <p:nvSpPr>
            <p:cNvPr id="16" name="object 16">
              <a:extLst>
                <a:ext uri="{FF2B5EF4-FFF2-40B4-BE49-F238E27FC236}">
                  <a16:creationId xmlns:a16="http://schemas.microsoft.com/office/drawing/2014/main" id="{E10025E0-0896-2EDA-2802-F25EE741E054}"/>
                </a:ext>
              </a:extLst>
            </p:cNvPr>
            <p:cNvSpPr txBox="1"/>
            <p:nvPr/>
          </p:nvSpPr>
          <p:spPr>
            <a:xfrm>
              <a:off x="4192024" y="2947529"/>
              <a:ext cx="663547"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Branch</a:t>
              </a:r>
              <a:endParaRPr sz="1790">
                <a:latin typeface="Calibri"/>
                <a:cs typeface="Calibri"/>
              </a:endParaRPr>
            </a:p>
          </p:txBody>
        </p:sp>
        <p:grpSp>
          <p:nvGrpSpPr>
            <p:cNvPr id="17" name="object 17">
              <a:extLst>
                <a:ext uri="{FF2B5EF4-FFF2-40B4-BE49-F238E27FC236}">
                  <a16:creationId xmlns:a16="http://schemas.microsoft.com/office/drawing/2014/main" id="{862B4B18-A2DF-E13B-A50A-380F54134B8D}"/>
                </a:ext>
              </a:extLst>
            </p:cNvPr>
            <p:cNvGrpSpPr/>
            <p:nvPr/>
          </p:nvGrpSpPr>
          <p:grpSpPr>
            <a:xfrm>
              <a:off x="4140547" y="3261534"/>
              <a:ext cx="1743530" cy="1048273"/>
              <a:chOff x="2612644" y="3229864"/>
              <a:chExt cx="1850389" cy="1112520"/>
            </a:xfrm>
          </p:grpSpPr>
          <p:pic>
            <p:nvPicPr>
              <p:cNvPr id="18" name="object 18">
                <a:extLst>
                  <a:ext uri="{FF2B5EF4-FFF2-40B4-BE49-F238E27FC236}">
                    <a16:creationId xmlns:a16="http://schemas.microsoft.com/office/drawing/2014/main" id="{5094E112-F349-1556-57C4-33F6F51D703F}"/>
                  </a:ext>
                </a:extLst>
              </p:cNvPr>
              <p:cNvPicPr/>
              <p:nvPr/>
            </p:nvPicPr>
            <p:blipFill>
              <a:blip r:embed="rId4" cstate="print"/>
              <a:stretch>
                <a:fillRect/>
              </a:stretch>
            </p:blipFill>
            <p:spPr>
              <a:xfrm>
                <a:off x="3417316" y="3229864"/>
                <a:ext cx="573024" cy="402336"/>
              </a:xfrm>
              <a:prstGeom prst="rect">
                <a:avLst/>
              </a:prstGeom>
            </p:spPr>
          </p:pic>
          <p:sp>
            <p:nvSpPr>
              <p:cNvPr id="19" name="object 19">
                <a:extLst>
                  <a:ext uri="{FF2B5EF4-FFF2-40B4-BE49-F238E27FC236}">
                    <a16:creationId xmlns:a16="http://schemas.microsoft.com/office/drawing/2014/main" id="{03C4D9E9-10B7-4197-722C-134B10DF938A}"/>
                  </a:ext>
                </a:extLst>
              </p:cNvPr>
              <p:cNvSpPr/>
              <p:nvPr/>
            </p:nvSpPr>
            <p:spPr>
              <a:xfrm>
                <a:off x="3461396" y="3251203"/>
                <a:ext cx="367030" cy="203200"/>
              </a:xfrm>
              <a:custGeom>
                <a:avLst/>
                <a:gdLst/>
                <a:ahLst/>
                <a:cxnLst/>
                <a:rect l="l" t="t" r="r" b="b"/>
                <a:pathLst>
                  <a:path w="367029" h="203200">
                    <a:moveTo>
                      <a:pt x="293285" y="173744"/>
                    </a:moveTo>
                    <a:lnTo>
                      <a:pt x="242697" y="176545"/>
                    </a:lnTo>
                    <a:lnTo>
                      <a:pt x="237065" y="182836"/>
                    </a:lnTo>
                    <a:lnTo>
                      <a:pt x="237879" y="197543"/>
                    </a:lnTo>
                    <a:lnTo>
                      <a:pt x="244171" y="203174"/>
                    </a:lnTo>
                    <a:lnTo>
                      <a:pt x="366835" y="196382"/>
                    </a:lnTo>
                    <a:lnTo>
                      <a:pt x="366721" y="196204"/>
                    </a:lnTo>
                    <a:lnTo>
                      <a:pt x="337201" y="196204"/>
                    </a:lnTo>
                    <a:lnTo>
                      <a:pt x="293285" y="173744"/>
                    </a:lnTo>
                    <a:close/>
                  </a:path>
                  <a:path w="367029" h="203200">
                    <a:moveTo>
                      <a:pt x="319711" y="172280"/>
                    </a:moveTo>
                    <a:lnTo>
                      <a:pt x="293285" y="173744"/>
                    </a:lnTo>
                    <a:lnTo>
                      <a:pt x="337201" y="196204"/>
                    </a:lnTo>
                    <a:lnTo>
                      <a:pt x="339593" y="191527"/>
                    </a:lnTo>
                    <a:lnTo>
                      <a:pt x="332046" y="191527"/>
                    </a:lnTo>
                    <a:lnTo>
                      <a:pt x="319711" y="172280"/>
                    </a:lnTo>
                    <a:close/>
                  </a:path>
                  <a:path w="367029" h="203200">
                    <a:moveTo>
                      <a:pt x="292296" y="91145"/>
                    </a:moveTo>
                    <a:lnTo>
                      <a:pt x="279895" y="99093"/>
                    </a:lnTo>
                    <a:lnTo>
                      <a:pt x="278090" y="107341"/>
                    </a:lnTo>
                    <a:lnTo>
                      <a:pt x="305430" y="149999"/>
                    </a:lnTo>
                    <a:lnTo>
                      <a:pt x="349346" y="172459"/>
                    </a:lnTo>
                    <a:lnTo>
                      <a:pt x="337201" y="196204"/>
                    </a:lnTo>
                    <a:lnTo>
                      <a:pt x="366721" y="196204"/>
                    </a:lnTo>
                    <a:lnTo>
                      <a:pt x="300544" y="92950"/>
                    </a:lnTo>
                    <a:lnTo>
                      <a:pt x="292296" y="91145"/>
                    </a:lnTo>
                    <a:close/>
                  </a:path>
                  <a:path w="367029" h="203200">
                    <a:moveTo>
                      <a:pt x="342536" y="171016"/>
                    </a:moveTo>
                    <a:lnTo>
                      <a:pt x="319711" y="172280"/>
                    </a:lnTo>
                    <a:lnTo>
                      <a:pt x="332046" y="191527"/>
                    </a:lnTo>
                    <a:lnTo>
                      <a:pt x="342536" y="171016"/>
                    </a:lnTo>
                    <a:close/>
                  </a:path>
                  <a:path w="367029" h="203200">
                    <a:moveTo>
                      <a:pt x="346525" y="171016"/>
                    </a:moveTo>
                    <a:lnTo>
                      <a:pt x="342536" y="171016"/>
                    </a:lnTo>
                    <a:lnTo>
                      <a:pt x="332046" y="191527"/>
                    </a:lnTo>
                    <a:lnTo>
                      <a:pt x="339593" y="191527"/>
                    </a:lnTo>
                    <a:lnTo>
                      <a:pt x="349346" y="172459"/>
                    </a:lnTo>
                    <a:lnTo>
                      <a:pt x="346525" y="171016"/>
                    </a:lnTo>
                    <a:close/>
                  </a:path>
                  <a:path w="367029" h="203200">
                    <a:moveTo>
                      <a:pt x="12145" y="0"/>
                    </a:moveTo>
                    <a:lnTo>
                      <a:pt x="0" y="23745"/>
                    </a:lnTo>
                    <a:lnTo>
                      <a:pt x="293285" y="173744"/>
                    </a:lnTo>
                    <a:lnTo>
                      <a:pt x="319711" y="172280"/>
                    </a:lnTo>
                    <a:lnTo>
                      <a:pt x="305430" y="149999"/>
                    </a:lnTo>
                    <a:lnTo>
                      <a:pt x="12145" y="0"/>
                    </a:lnTo>
                    <a:close/>
                  </a:path>
                  <a:path w="367029" h="203200">
                    <a:moveTo>
                      <a:pt x="305430" y="149999"/>
                    </a:moveTo>
                    <a:lnTo>
                      <a:pt x="319711" y="172280"/>
                    </a:lnTo>
                    <a:lnTo>
                      <a:pt x="342536" y="171016"/>
                    </a:lnTo>
                    <a:lnTo>
                      <a:pt x="346525" y="171016"/>
                    </a:lnTo>
                    <a:lnTo>
                      <a:pt x="305430" y="149999"/>
                    </a:lnTo>
                    <a:close/>
                  </a:path>
                </a:pathLst>
              </a:custGeom>
              <a:solidFill>
                <a:srgbClr val="4F81BD"/>
              </a:solidFill>
            </p:spPr>
            <p:txBody>
              <a:bodyPr wrap="square" lIns="0" tIns="0" rIns="0" bIns="0" rtlCol="0"/>
              <a:lstStyle/>
              <a:p>
                <a:endParaRPr sz="1696"/>
              </a:p>
            </p:txBody>
          </p:sp>
          <p:pic>
            <p:nvPicPr>
              <p:cNvPr id="20" name="object 20">
                <a:extLst>
                  <a:ext uri="{FF2B5EF4-FFF2-40B4-BE49-F238E27FC236}">
                    <a16:creationId xmlns:a16="http://schemas.microsoft.com/office/drawing/2014/main" id="{D0B0D4DF-2F52-0017-70D4-314DD34A27EE}"/>
                  </a:ext>
                </a:extLst>
              </p:cNvPr>
              <p:cNvPicPr/>
              <p:nvPr/>
            </p:nvPicPr>
            <p:blipFill>
              <a:blip r:embed="rId5" cstate="print"/>
              <a:stretch>
                <a:fillRect/>
              </a:stretch>
            </p:blipFill>
            <p:spPr>
              <a:xfrm>
                <a:off x="2975356" y="3229864"/>
                <a:ext cx="1487423" cy="1112520"/>
              </a:xfrm>
              <a:prstGeom prst="rect">
                <a:avLst/>
              </a:prstGeom>
            </p:spPr>
          </p:pic>
          <p:sp>
            <p:nvSpPr>
              <p:cNvPr id="21" name="object 21">
                <a:extLst>
                  <a:ext uri="{FF2B5EF4-FFF2-40B4-BE49-F238E27FC236}">
                    <a16:creationId xmlns:a16="http://schemas.microsoft.com/office/drawing/2014/main" id="{927DA4EC-1666-0976-5777-8444108AFD43}"/>
                  </a:ext>
                </a:extLst>
              </p:cNvPr>
              <p:cNvSpPr/>
              <p:nvPr/>
            </p:nvSpPr>
            <p:spPr>
              <a:xfrm>
                <a:off x="3018059" y="3252157"/>
                <a:ext cx="1283970" cy="906144"/>
              </a:xfrm>
              <a:custGeom>
                <a:avLst/>
                <a:gdLst/>
                <a:ahLst/>
                <a:cxnLst/>
                <a:rect l="l" t="t" r="r" b="b"/>
                <a:pathLst>
                  <a:path w="1283970" h="906145">
                    <a:moveTo>
                      <a:pt x="1163358" y="868710"/>
                    </a:moveTo>
                    <a:lnTo>
                      <a:pt x="1156910" y="874162"/>
                    </a:lnTo>
                    <a:lnTo>
                      <a:pt x="1155683" y="888841"/>
                    </a:lnTo>
                    <a:lnTo>
                      <a:pt x="1161135" y="895287"/>
                    </a:lnTo>
                    <a:lnTo>
                      <a:pt x="1283561" y="905525"/>
                    </a:lnTo>
                    <a:lnTo>
                      <a:pt x="1281592" y="901246"/>
                    </a:lnTo>
                    <a:lnTo>
                      <a:pt x="1254231" y="901246"/>
                    </a:lnTo>
                    <a:lnTo>
                      <a:pt x="1213849" y="872932"/>
                    </a:lnTo>
                    <a:lnTo>
                      <a:pt x="1163358" y="868710"/>
                    </a:lnTo>
                    <a:close/>
                  </a:path>
                  <a:path w="1283970" h="906145">
                    <a:moveTo>
                      <a:pt x="1213849" y="872932"/>
                    </a:moveTo>
                    <a:lnTo>
                      <a:pt x="1254231" y="901246"/>
                    </a:lnTo>
                    <a:lnTo>
                      <a:pt x="1257977" y="895904"/>
                    </a:lnTo>
                    <a:lnTo>
                      <a:pt x="1249776" y="895904"/>
                    </a:lnTo>
                    <a:lnTo>
                      <a:pt x="1240221" y="875137"/>
                    </a:lnTo>
                    <a:lnTo>
                      <a:pt x="1213849" y="872932"/>
                    </a:lnTo>
                    <a:close/>
                  </a:path>
                  <a:path w="1283970" h="906145">
                    <a:moveTo>
                      <a:pt x="1224291" y="790990"/>
                    </a:moveTo>
                    <a:lnTo>
                      <a:pt x="1210910" y="797147"/>
                    </a:lnTo>
                    <a:lnTo>
                      <a:pt x="1207982" y="805066"/>
                    </a:lnTo>
                    <a:lnTo>
                      <a:pt x="1229159" y="851095"/>
                    </a:lnTo>
                    <a:lnTo>
                      <a:pt x="1269542" y="879410"/>
                    </a:lnTo>
                    <a:lnTo>
                      <a:pt x="1254231" y="901246"/>
                    </a:lnTo>
                    <a:lnTo>
                      <a:pt x="1281592" y="901246"/>
                    </a:lnTo>
                    <a:lnTo>
                      <a:pt x="1232209" y="793918"/>
                    </a:lnTo>
                    <a:lnTo>
                      <a:pt x="1224291" y="790990"/>
                    </a:lnTo>
                    <a:close/>
                  </a:path>
                  <a:path w="1283970" h="906145">
                    <a:moveTo>
                      <a:pt x="1240221" y="875137"/>
                    </a:moveTo>
                    <a:lnTo>
                      <a:pt x="1249776" y="895904"/>
                    </a:lnTo>
                    <a:lnTo>
                      <a:pt x="1263002" y="877042"/>
                    </a:lnTo>
                    <a:lnTo>
                      <a:pt x="1240221" y="875137"/>
                    </a:lnTo>
                    <a:close/>
                  </a:path>
                  <a:path w="1283970" h="906145">
                    <a:moveTo>
                      <a:pt x="1229159" y="851095"/>
                    </a:moveTo>
                    <a:lnTo>
                      <a:pt x="1240221" y="875137"/>
                    </a:lnTo>
                    <a:lnTo>
                      <a:pt x="1263002" y="877042"/>
                    </a:lnTo>
                    <a:lnTo>
                      <a:pt x="1249776" y="895904"/>
                    </a:lnTo>
                    <a:lnTo>
                      <a:pt x="1257977" y="895904"/>
                    </a:lnTo>
                    <a:lnTo>
                      <a:pt x="1269542" y="879410"/>
                    </a:lnTo>
                    <a:lnTo>
                      <a:pt x="1229159" y="851095"/>
                    </a:lnTo>
                    <a:close/>
                  </a:path>
                  <a:path w="1283970" h="906145">
                    <a:moveTo>
                      <a:pt x="15311" y="0"/>
                    </a:moveTo>
                    <a:lnTo>
                      <a:pt x="0" y="21837"/>
                    </a:lnTo>
                    <a:lnTo>
                      <a:pt x="1213849" y="872932"/>
                    </a:lnTo>
                    <a:lnTo>
                      <a:pt x="1240221" y="875137"/>
                    </a:lnTo>
                    <a:lnTo>
                      <a:pt x="1229159" y="851095"/>
                    </a:lnTo>
                    <a:lnTo>
                      <a:pt x="15311" y="0"/>
                    </a:lnTo>
                    <a:close/>
                  </a:path>
                </a:pathLst>
              </a:custGeom>
              <a:solidFill>
                <a:srgbClr val="4F81BD"/>
              </a:solidFill>
            </p:spPr>
            <p:txBody>
              <a:bodyPr wrap="square" lIns="0" tIns="0" rIns="0" bIns="0" rtlCol="0"/>
              <a:lstStyle/>
              <a:p>
                <a:endParaRPr sz="1696"/>
              </a:p>
            </p:txBody>
          </p:sp>
          <p:pic>
            <p:nvPicPr>
              <p:cNvPr id="22" name="object 22">
                <a:extLst>
                  <a:ext uri="{FF2B5EF4-FFF2-40B4-BE49-F238E27FC236}">
                    <a16:creationId xmlns:a16="http://schemas.microsoft.com/office/drawing/2014/main" id="{51E8945C-C793-336B-BEAC-1B4E574798BC}"/>
                  </a:ext>
                </a:extLst>
              </p:cNvPr>
              <p:cNvPicPr/>
              <p:nvPr/>
            </p:nvPicPr>
            <p:blipFill>
              <a:blip r:embed="rId6" cstate="print"/>
              <a:stretch>
                <a:fillRect/>
              </a:stretch>
            </p:blipFill>
            <p:spPr>
              <a:xfrm>
                <a:off x="2612644" y="3912616"/>
                <a:ext cx="734568" cy="344424"/>
              </a:xfrm>
              <a:prstGeom prst="rect">
                <a:avLst/>
              </a:prstGeom>
            </p:spPr>
          </p:pic>
          <p:sp>
            <p:nvSpPr>
              <p:cNvPr id="23" name="object 23">
                <a:extLst>
                  <a:ext uri="{FF2B5EF4-FFF2-40B4-BE49-F238E27FC236}">
                    <a16:creationId xmlns:a16="http://schemas.microsoft.com/office/drawing/2014/main" id="{058CF355-6739-1967-258B-7D77853B8BA0}"/>
                  </a:ext>
                </a:extLst>
              </p:cNvPr>
              <p:cNvSpPr/>
              <p:nvPr/>
            </p:nvSpPr>
            <p:spPr>
              <a:xfrm>
                <a:off x="2655981" y="3934000"/>
                <a:ext cx="529590" cy="174625"/>
              </a:xfrm>
              <a:custGeom>
                <a:avLst/>
                <a:gdLst/>
                <a:ahLst/>
                <a:cxnLst/>
                <a:rect l="l" t="t" r="r" b="b"/>
                <a:pathLst>
                  <a:path w="529589" h="174625">
                    <a:moveTo>
                      <a:pt x="452261" y="134428"/>
                    </a:moveTo>
                    <a:lnTo>
                      <a:pt x="403748" y="149044"/>
                    </a:lnTo>
                    <a:lnTo>
                      <a:pt x="399752" y="156483"/>
                    </a:lnTo>
                    <a:lnTo>
                      <a:pt x="404002" y="170586"/>
                    </a:lnTo>
                    <a:lnTo>
                      <a:pt x="411440" y="174580"/>
                    </a:lnTo>
                    <a:lnTo>
                      <a:pt x="506519" y="145934"/>
                    </a:lnTo>
                    <a:lnTo>
                      <a:pt x="500225" y="145934"/>
                    </a:lnTo>
                    <a:lnTo>
                      <a:pt x="452261" y="134428"/>
                    </a:lnTo>
                    <a:close/>
                  </a:path>
                  <a:path w="529589" h="174625">
                    <a:moveTo>
                      <a:pt x="477601" y="126793"/>
                    </a:moveTo>
                    <a:lnTo>
                      <a:pt x="452261" y="134428"/>
                    </a:lnTo>
                    <a:lnTo>
                      <a:pt x="500225" y="145934"/>
                    </a:lnTo>
                    <a:lnTo>
                      <a:pt x="501024" y="142600"/>
                    </a:lnTo>
                    <a:lnTo>
                      <a:pt x="494115" y="142600"/>
                    </a:lnTo>
                    <a:lnTo>
                      <a:pt x="477601" y="126793"/>
                    </a:lnTo>
                    <a:close/>
                  </a:path>
                  <a:path w="529589" h="174625">
                    <a:moveTo>
                      <a:pt x="440321" y="54192"/>
                    </a:moveTo>
                    <a:lnTo>
                      <a:pt x="431880" y="54376"/>
                    </a:lnTo>
                    <a:lnTo>
                      <a:pt x="421694" y="65017"/>
                    </a:lnTo>
                    <a:lnTo>
                      <a:pt x="421880" y="73459"/>
                    </a:lnTo>
                    <a:lnTo>
                      <a:pt x="458481" y="108493"/>
                    </a:lnTo>
                    <a:lnTo>
                      <a:pt x="506446" y="119999"/>
                    </a:lnTo>
                    <a:lnTo>
                      <a:pt x="500225" y="145934"/>
                    </a:lnTo>
                    <a:lnTo>
                      <a:pt x="506519" y="145934"/>
                    </a:lnTo>
                    <a:lnTo>
                      <a:pt x="529070" y="139139"/>
                    </a:lnTo>
                    <a:lnTo>
                      <a:pt x="440321" y="54192"/>
                    </a:lnTo>
                    <a:close/>
                  </a:path>
                  <a:path w="529589" h="174625">
                    <a:moveTo>
                      <a:pt x="499489" y="120199"/>
                    </a:moveTo>
                    <a:lnTo>
                      <a:pt x="477601" y="126793"/>
                    </a:lnTo>
                    <a:lnTo>
                      <a:pt x="494115" y="142600"/>
                    </a:lnTo>
                    <a:lnTo>
                      <a:pt x="499489" y="120199"/>
                    </a:lnTo>
                    <a:close/>
                  </a:path>
                  <a:path w="529589" h="174625">
                    <a:moveTo>
                      <a:pt x="506398" y="120199"/>
                    </a:moveTo>
                    <a:lnTo>
                      <a:pt x="499489" y="120199"/>
                    </a:lnTo>
                    <a:lnTo>
                      <a:pt x="494115" y="142600"/>
                    </a:lnTo>
                    <a:lnTo>
                      <a:pt x="501024" y="142600"/>
                    </a:lnTo>
                    <a:lnTo>
                      <a:pt x="506398" y="120199"/>
                    </a:lnTo>
                    <a:close/>
                  </a:path>
                  <a:path w="529589" h="174625">
                    <a:moveTo>
                      <a:pt x="6220" y="0"/>
                    </a:moveTo>
                    <a:lnTo>
                      <a:pt x="0" y="25934"/>
                    </a:lnTo>
                    <a:lnTo>
                      <a:pt x="452261" y="134428"/>
                    </a:lnTo>
                    <a:lnTo>
                      <a:pt x="477601" y="126793"/>
                    </a:lnTo>
                    <a:lnTo>
                      <a:pt x="458481" y="108493"/>
                    </a:lnTo>
                    <a:lnTo>
                      <a:pt x="6220" y="0"/>
                    </a:lnTo>
                    <a:close/>
                  </a:path>
                  <a:path w="529589" h="174625">
                    <a:moveTo>
                      <a:pt x="458481" y="108493"/>
                    </a:moveTo>
                    <a:lnTo>
                      <a:pt x="477601" y="126793"/>
                    </a:lnTo>
                    <a:lnTo>
                      <a:pt x="499489" y="120199"/>
                    </a:lnTo>
                    <a:lnTo>
                      <a:pt x="506398" y="120199"/>
                    </a:lnTo>
                    <a:lnTo>
                      <a:pt x="506446" y="119999"/>
                    </a:lnTo>
                    <a:lnTo>
                      <a:pt x="458481" y="108493"/>
                    </a:lnTo>
                    <a:close/>
                  </a:path>
                </a:pathLst>
              </a:custGeom>
              <a:solidFill>
                <a:srgbClr val="4F81BD"/>
              </a:solidFill>
            </p:spPr>
            <p:txBody>
              <a:bodyPr wrap="square" lIns="0" tIns="0" rIns="0" bIns="0" rtlCol="0"/>
              <a:lstStyle/>
              <a:p>
                <a:endParaRPr sz="1696"/>
              </a:p>
            </p:txBody>
          </p:sp>
        </p:grpSp>
        <p:sp>
          <p:nvSpPr>
            <p:cNvPr id="24" name="object 24">
              <a:extLst>
                <a:ext uri="{FF2B5EF4-FFF2-40B4-BE49-F238E27FC236}">
                  <a16:creationId xmlns:a16="http://schemas.microsoft.com/office/drawing/2014/main" id="{58719914-8B09-E245-4C42-9746561097D6}"/>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25" name="object 25">
              <a:extLst>
                <a:ext uri="{FF2B5EF4-FFF2-40B4-BE49-F238E27FC236}">
                  <a16:creationId xmlns:a16="http://schemas.microsoft.com/office/drawing/2014/main" id="{C3612777-5C56-8705-3365-7A9A5BB0F48D}"/>
                </a:ext>
              </a:extLst>
            </p:cNvPr>
            <p:cNvSpPr txBox="1"/>
            <p:nvPr/>
          </p:nvSpPr>
          <p:spPr>
            <a:xfrm>
              <a:off x="6218732" y="3254832"/>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26" name="object 26">
              <a:extLst>
                <a:ext uri="{FF2B5EF4-FFF2-40B4-BE49-F238E27FC236}">
                  <a16:creationId xmlns:a16="http://schemas.microsoft.com/office/drawing/2014/main" id="{6232C1A0-23B8-FFF0-0958-3C2614CEBD8B}"/>
                </a:ext>
              </a:extLst>
            </p:cNvPr>
            <p:cNvSpPr txBox="1"/>
            <p:nvPr/>
          </p:nvSpPr>
          <p:spPr>
            <a:xfrm>
              <a:off x="6227928" y="382061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27" name="object 27">
              <a:extLst>
                <a:ext uri="{FF2B5EF4-FFF2-40B4-BE49-F238E27FC236}">
                  <a16:creationId xmlns:a16="http://schemas.microsoft.com/office/drawing/2014/main" id="{CC28C325-A205-EE6A-E6BC-73B431F8E366}"/>
                </a:ext>
              </a:extLst>
            </p:cNvPr>
            <p:cNvSpPr txBox="1"/>
            <p:nvPr/>
          </p:nvSpPr>
          <p:spPr>
            <a:xfrm>
              <a:off x="6228275" y="4802828"/>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28" name="object 28">
              <a:extLst>
                <a:ext uri="{FF2B5EF4-FFF2-40B4-BE49-F238E27FC236}">
                  <a16:creationId xmlns:a16="http://schemas.microsoft.com/office/drawing/2014/main" id="{67AC82B4-A253-02CA-4909-CC60635323E1}"/>
                </a:ext>
              </a:extLst>
            </p:cNvPr>
            <p:cNvSpPr txBox="1"/>
            <p:nvPr/>
          </p:nvSpPr>
          <p:spPr>
            <a:xfrm>
              <a:off x="3636044" y="3774660"/>
              <a:ext cx="457123"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Root</a:t>
              </a:r>
              <a:endParaRPr sz="1790">
                <a:latin typeface="Calibri"/>
                <a:cs typeface="Calibri"/>
              </a:endParaRPr>
            </a:p>
          </p:txBody>
        </p:sp>
      </p:grpSp>
    </p:spTree>
    <p:extLst>
      <p:ext uri="{BB962C8B-B14F-4D97-AF65-F5344CB8AC3E}">
        <p14:creationId xmlns:p14="http://schemas.microsoft.com/office/powerpoint/2010/main" val="115080222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object 2">
            <a:extLst>
              <a:ext uri="{FF2B5EF4-FFF2-40B4-BE49-F238E27FC236}">
                <a16:creationId xmlns:a16="http://schemas.microsoft.com/office/drawing/2014/main" id="{5B03626A-20CF-C89B-F2C3-683A64651D38}"/>
              </a:ext>
            </a:extLst>
          </p:cNvPr>
          <p:cNvSpPr txBox="1"/>
          <p:nvPr/>
        </p:nvSpPr>
        <p:spPr>
          <a:xfrm>
            <a:off x="6716712" y="1578052"/>
            <a:ext cx="2971901" cy="4400396"/>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a:latin typeface="Calibri"/>
              <a:cs typeface="Calibri"/>
            </a:endParaRPr>
          </a:p>
          <a:p>
            <a:pPr>
              <a:spcBef>
                <a:spcPts val="47"/>
              </a:spcBef>
              <a:buFont typeface="Arial"/>
              <a:buChar char="•"/>
            </a:pPr>
            <a:endParaRPr sz="1555">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a:latin typeface="Calibri"/>
              <a:cs typeface="Calibri"/>
            </a:endParaRPr>
          </a:p>
          <a:p>
            <a:pPr marL="363205">
              <a:spcBef>
                <a:spcPts val="71"/>
              </a:spcBef>
            </a:pPr>
            <a:r>
              <a:rPr sz="1602" spc="-9" dirty="0">
                <a:latin typeface="Calibri"/>
                <a:cs typeface="Calibri"/>
              </a:rPr>
              <a:t>ancestor</a:t>
            </a:r>
            <a:endParaRPr sz="1602">
              <a:latin typeface="Calibri"/>
              <a:cs typeface="Calibri"/>
            </a:endParaRPr>
          </a:p>
          <a:p>
            <a:pPr>
              <a:spcBef>
                <a:spcPts val="47"/>
              </a:spcBef>
            </a:pPr>
            <a:endParaRPr sz="1461">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a:latin typeface="Calibri"/>
              <a:cs typeface="Calibri"/>
            </a:endParaRPr>
          </a:p>
          <a:p>
            <a:pPr>
              <a:spcBef>
                <a:spcPts val="42"/>
              </a:spcBef>
              <a:buFont typeface="Arial"/>
              <a:buChar char="•"/>
            </a:pPr>
            <a:endParaRPr sz="1602">
              <a:latin typeface="Calibri"/>
              <a:cs typeface="Calibri"/>
            </a:endParaRPr>
          </a:p>
          <a:p>
            <a:pPr marL="542713" marR="544508" indent="-452360">
              <a:lnSpc>
                <a:spcPts val="1903"/>
              </a:lnSpc>
            </a:pPr>
            <a:r>
              <a:rPr sz="1602" dirty="0">
                <a:latin typeface="Calibri"/>
                <a:cs typeface="Calibri"/>
              </a:rPr>
              <a:t>Root</a:t>
            </a:r>
            <a:r>
              <a:rPr sz="1602" spc="-38"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r>
              <a:rPr sz="1602" spc="-42" dirty="0">
                <a:latin typeface="Calibri"/>
                <a:cs typeface="Calibri"/>
              </a:rPr>
              <a:t> </a:t>
            </a:r>
            <a:r>
              <a:rPr sz="1602" dirty="0">
                <a:latin typeface="Calibri"/>
                <a:cs typeface="Calibri"/>
              </a:rPr>
              <a:t>or</a:t>
            </a:r>
            <a:r>
              <a:rPr sz="1602" spc="-33" dirty="0">
                <a:latin typeface="Calibri"/>
                <a:cs typeface="Calibri"/>
              </a:rPr>
              <a:t> </a:t>
            </a:r>
            <a:r>
              <a:rPr sz="1602" spc="-9" dirty="0">
                <a:latin typeface="Calibri"/>
                <a:cs typeface="Calibri"/>
              </a:rPr>
              <a:t>placed </a:t>
            </a:r>
            <a:r>
              <a:rPr sz="1602" dirty="0">
                <a:latin typeface="Calibri"/>
                <a:cs typeface="Calibri"/>
              </a:rPr>
              <a:t>based</a:t>
            </a:r>
            <a:r>
              <a:rPr sz="1602" spc="-47" dirty="0">
                <a:latin typeface="Calibri"/>
                <a:cs typeface="Calibri"/>
              </a:rPr>
              <a:t> </a:t>
            </a:r>
            <a:r>
              <a:rPr sz="1602" dirty="0">
                <a:latin typeface="Calibri"/>
                <a:cs typeface="Calibri"/>
              </a:rPr>
              <a:t>on</a:t>
            </a:r>
            <a:r>
              <a:rPr sz="1602" spc="-42" dirty="0">
                <a:latin typeface="Calibri"/>
                <a:cs typeface="Calibri"/>
              </a:rPr>
              <a:t> </a:t>
            </a:r>
            <a:r>
              <a:rPr sz="1602" spc="-19" dirty="0">
                <a:latin typeface="Calibri"/>
                <a:cs typeface="Calibri"/>
              </a:rPr>
              <a:t>assumptions)</a:t>
            </a:r>
            <a:endParaRPr sz="1602">
              <a:latin typeface="Calibri"/>
              <a:cs typeface="Calibri"/>
            </a:endParaRPr>
          </a:p>
          <a:p>
            <a:pPr marL="372779" indent="-283025">
              <a:lnSpc>
                <a:spcPts val="1790"/>
              </a:lnSpc>
              <a:buFont typeface="Arial"/>
              <a:buChar char="•"/>
              <a:tabLst>
                <a:tab pos="372779" algn="l"/>
                <a:tab pos="373377" algn="l"/>
              </a:tabLst>
            </a:pPr>
            <a:r>
              <a:rPr sz="1602" spc="-9" dirty="0">
                <a:latin typeface="Calibri"/>
                <a:cs typeface="Calibri"/>
              </a:rPr>
              <a:t>Indicates</a:t>
            </a:r>
            <a:r>
              <a:rPr sz="1602" spc="-57" dirty="0">
                <a:latin typeface="Calibri"/>
                <a:cs typeface="Calibri"/>
              </a:rPr>
              <a:t> </a:t>
            </a:r>
            <a:r>
              <a:rPr sz="1602" dirty="0">
                <a:latin typeface="Calibri"/>
                <a:cs typeface="Calibri"/>
              </a:rPr>
              <a:t>oldest</a:t>
            </a:r>
            <a:r>
              <a:rPr sz="1602" spc="-52" dirty="0">
                <a:latin typeface="Calibri"/>
                <a:cs typeface="Calibri"/>
              </a:rPr>
              <a:t> </a:t>
            </a:r>
            <a:r>
              <a:rPr sz="1602" dirty="0">
                <a:latin typeface="Calibri"/>
                <a:cs typeface="Calibri"/>
              </a:rPr>
              <a:t>node</a:t>
            </a:r>
            <a:r>
              <a:rPr sz="1602" spc="-47" dirty="0">
                <a:latin typeface="Calibri"/>
                <a:cs typeface="Calibri"/>
              </a:rPr>
              <a:t> </a:t>
            </a:r>
            <a:r>
              <a:rPr sz="1602" dirty="0">
                <a:latin typeface="Calibri"/>
                <a:cs typeface="Calibri"/>
              </a:rPr>
              <a:t>in</a:t>
            </a:r>
            <a:r>
              <a:rPr sz="1602" spc="-57" dirty="0">
                <a:latin typeface="Calibri"/>
                <a:cs typeface="Calibri"/>
              </a:rPr>
              <a:t> </a:t>
            </a:r>
            <a:r>
              <a:rPr sz="1602" spc="-19" dirty="0">
                <a:latin typeface="Calibri"/>
                <a:cs typeface="Calibri"/>
              </a:rPr>
              <a:t>tree</a:t>
            </a:r>
            <a:endParaRPr sz="1602">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Adds</a:t>
            </a:r>
            <a:r>
              <a:rPr sz="1602" spc="-38" dirty="0">
                <a:latin typeface="Calibri"/>
                <a:cs typeface="Calibri"/>
              </a:rPr>
              <a:t> </a:t>
            </a:r>
            <a:r>
              <a:rPr sz="1602" spc="-9" dirty="0">
                <a:latin typeface="Calibri"/>
                <a:cs typeface="Calibri"/>
              </a:rPr>
              <a:t>evolutionary</a:t>
            </a:r>
            <a:r>
              <a:rPr sz="1602" spc="-38" dirty="0">
                <a:latin typeface="Calibri"/>
                <a:cs typeface="Calibri"/>
              </a:rPr>
              <a:t> </a:t>
            </a:r>
            <a:r>
              <a:rPr sz="1602" spc="-9" dirty="0">
                <a:latin typeface="Calibri"/>
                <a:cs typeface="Calibri"/>
              </a:rPr>
              <a:t>direction</a:t>
            </a:r>
            <a:endParaRPr sz="1602">
              <a:latin typeface="Calibri"/>
              <a:cs typeface="Calibri"/>
            </a:endParaRPr>
          </a:p>
        </p:txBody>
      </p:sp>
      <p:grpSp>
        <p:nvGrpSpPr>
          <p:cNvPr id="31" name="Group 30">
            <a:extLst>
              <a:ext uri="{FF2B5EF4-FFF2-40B4-BE49-F238E27FC236}">
                <a16:creationId xmlns:a16="http://schemas.microsoft.com/office/drawing/2014/main" id="{5BD08EAD-702F-E074-437A-7E574BEC82CB}"/>
              </a:ext>
            </a:extLst>
          </p:cNvPr>
          <p:cNvGrpSpPr/>
          <p:nvPr/>
        </p:nvGrpSpPr>
        <p:grpSpPr>
          <a:xfrm>
            <a:off x="746302" y="1768520"/>
            <a:ext cx="3631988" cy="4019459"/>
            <a:chOff x="3636044" y="1867664"/>
            <a:chExt cx="3631988" cy="4019459"/>
          </a:xfrm>
        </p:grpSpPr>
        <p:sp>
          <p:nvSpPr>
            <p:cNvPr id="3" name="object 4">
              <a:extLst>
                <a:ext uri="{FF2B5EF4-FFF2-40B4-BE49-F238E27FC236}">
                  <a16:creationId xmlns:a16="http://schemas.microsoft.com/office/drawing/2014/main" id="{BBDEDC4A-E362-4AEA-6452-5E0F04F113DB}"/>
                </a:ext>
              </a:extLst>
            </p:cNvPr>
            <p:cNvSpPr/>
            <p:nvPr/>
          </p:nvSpPr>
          <p:spPr>
            <a:xfrm>
              <a:off x="4222578" y="5802160"/>
              <a:ext cx="2921641" cy="84963"/>
            </a:xfrm>
            <a:custGeom>
              <a:avLst/>
              <a:gdLst/>
              <a:ahLst/>
              <a:cxnLst/>
              <a:rect l="l" t="t" r="r" b="b"/>
              <a:pathLst>
                <a:path w="3100704" h="90170">
                  <a:moveTo>
                    <a:pt x="3010376" y="60007"/>
                  </a:moveTo>
                  <a:lnTo>
                    <a:pt x="3010376" y="90011"/>
                  </a:lnTo>
                  <a:lnTo>
                    <a:pt x="3070384" y="60007"/>
                  </a:lnTo>
                  <a:lnTo>
                    <a:pt x="3010376" y="60007"/>
                  </a:lnTo>
                  <a:close/>
                </a:path>
                <a:path w="3100704" h="90170">
                  <a:moveTo>
                    <a:pt x="3010376" y="30003"/>
                  </a:moveTo>
                  <a:lnTo>
                    <a:pt x="3010376" y="60007"/>
                  </a:lnTo>
                  <a:lnTo>
                    <a:pt x="3025377" y="60007"/>
                  </a:lnTo>
                  <a:lnTo>
                    <a:pt x="3025377" y="30003"/>
                  </a:lnTo>
                  <a:lnTo>
                    <a:pt x="3010376" y="30003"/>
                  </a:lnTo>
                  <a:close/>
                </a:path>
                <a:path w="3100704" h="90170">
                  <a:moveTo>
                    <a:pt x="3010376" y="0"/>
                  </a:moveTo>
                  <a:lnTo>
                    <a:pt x="3010376" y="30003"/>
                  </a:lnTo>
                  <a:lnTo>
                    <a:pt x="3025377" y="30003"/>
                  </a:lnTo>
                  <a:lnTo>
                    <a:pt x="3025377" y="60007"/>
                  </a:lnTo>
                  <a:lnTo>
                    <a:pt x="3070387" y="60006"/>
                  </a:lnTo>
                  <a:lnTo>
                    <a:pt x="3100387" y="45006"/>
                  </a:lnTo>
                  <a:lnTo>
                    <a:pt x="3010376" y="0"/>
                  </a:lnTo>
                  <a:close/>
                </a:path>
                <a:path w="3100704" h="90170">
                  <a:moveTo>
                    <a:pt x="0" y="30002"/>
                  </a:moveTo>
                  <a:lnTo>
                    <a:pt x="0" y="60006"/>
                  </a:lnTo>
                  <a:lnTo>
                    <a:pt x="3010376" y="60007"/>
                  </a:lnTo>
                  <a:lnTo>
                    <a:pt x="3010376" y="30003"/>
                  </a:lnTo>
                  <a:lnTo>
                    <a:pt x="0" y="30002"/>
                  </a:lnTo>
                  <a:close/>
                </a:path>
              </a:pathLst>
            </a:custGeom>
            <a:solidFill>
              <a:srgbClr val="800000"/>
            </a:solidFill>
          </p:spPr>
          <p:txBody>
            <a:bodyPr wrap="square" lIns="0" tIns="0" rIns="0" bIns="0" rtlCol="0"/>
            <a:lstStyle/>
            <a:p>
              <a:endParaRPr sz="1696"/>
            </a:p>
          </p:txBody>
        </p:sp>
        <p:grpSp>
          <p:nvGrpSpPr>
            <p:cNvPr id="5" name="object 5">
              <a:extLst>
                <a:ext uri="{FF2B5EF4-FFF2-40B4-BE49-F238E27FC236}">
                  <a16:creationId xmlns:a16="http://schemas.microsoft.com/office/drawing/2014/main" id="{142821DC-EBDB-6FC3-0EC2-15D8CFB8A42D}"/>
                </a:ext>
              </a:extLst>
            </p:cNvPr>
            <p:cNvGrpSpPr/>
            <p:nvPr/>
          </p:nvGrpSpPr>
          <p:grpSpPr>
            <a:xfrm>
              <a:off x="4698398" y="2626825"/>
              <a:ext cx="1471890" cy="2385538"/>
              <a:chOff x="3204686" y="2556255"/>
              <a:chExt cx="1562100" cy="2531745"/>
            </a:xfrm>
          </p:grpSpPr>
          <p:sp>
            <p:nvSpPr>
              <p:cNvPr id="6" name="object 6">
                <a:extLst>
                  <a:ext uri="{FF2B5EF4-FFF2-40B4-BE49-F238E27FC236}">
                    <a16:creationId xmlns:a16="http://schemas.microsoft.com/office/drawing/2014/main" id="{0C538BBC-BF5A-7F65-907D-48E5C88317AC}"/>
                  </a:ext>
                </a:extLst>
              </p:cNvPr>
              <p:cNvSpPr/>
              <p:nvPr/>
            </p:nvSpPr>
            <p:spPr>
              <a:xfrm>
                <a:off x="3229768" y="2645791"/>
                <a:ext cx="1511935" cy="1511935"/>
              </a:xfrm>
              <a:custGeom>
                <a:avLst/>
                <a:gdLst/>
                <a:ahLst/>
                <a:cxnLst/>
                <a:rect l="l" t="t" r="r" b="b"/>
                <a:pathLst>
                  <a:path w="1511935" h="1511935">
                    <a:moveTo>
                      <a:pt x="0" y="1511856"/>
                    </a:moveTo>
                    <a:lnTo>
                      <a:pt x="1511856" y="0"/>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0C8EB605-5506-620E-2FE6-073E1193710E}"/>
                  </a:ext>
                </a:extLst>
              </p:cNvPr>
              <p:cNvSpPr/>
              <p:nvPr/>
            </p:nvSpPr>
            <p:spPr>
              <a:xfrm>
                <a:off x="3353367" y="4050271"/>
                <a:ext cx="1327150" cy="1012825"/>
              </a:xfrm>
              <a:custGeom>
                <a:avLst/>
                <a:gdLst/>
                <a:ahLst/>
                <a:cxnLst/>
                <a:rect l="l" t="t" r="r" b="b"/>
                <a:pathLst>
                  <a:path w="1327150" h="1012825">
                    <a:moveTo>
                      <a:pt x="0" y="0"/>
                    </a:moveTo>
                    <a:lnTo>
                      <a:pt x="1326582" y="1012488"/>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99519ED7-1A85-94EF-C9D1-A2D3BAE38952}"/>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9" name="object 9">
                <a:extLst>
                  <a:ext uri="{FF2B5EF4-FFF2-40B4-BE49-F238E27FC236}">
                    <a16:creationId xmlns:a16="http://schemas.microsoft.com/office/drawing/2014/main" id="{FFC8179A-E70A-E116-4249-EFDF44322518}"/>
                  </a:ext>
                </a:extLst>
              </p:cNvPr>
              <p:cNvSpPr/>
              <p:nvPr/>
            </p:nvSpPr>
            <p:spPr>
              <a:xfrm>
                <a:off x="3939332" y="4031487"/>
                <a:ext cx="778510" cy="475615"/>
              </a:xfrm>
              <a:custGeom>
                <a:avLst/>
                <a:gdLst/>
                <a:ahLst/>
                <a:cxnLst/>
                <a:rect l="l" t="t" r="r" b="b"/>
                <a:pathLst>
                  <a:path w="778510" h="475614">
                    <a:moveTo>
                      <a:pt x="0" y="475058"/>
                    </a:moveTo>
                    <a:lnTo>
                      <a:pt x="778181" y="0"/>
                    </a:lnTo>
                  </a:path>
                </a:pathLst>
              </a:custGeom>
              <a:ln w="50006">
                <a:solidFill>
                  <a:srgbClr val="FF0000"/>
                </a:solidFill>
              </a:ln>
            </p:spPr>
            <p:txBody>
              <a:bodyPr wrap="square" lIns="0" tIns="0" rIns="0" bIns="0" rtlCol="0"/>
              <a:lstStyle/>
              <a:p>
                <a:endParaRPr sz="1696"/>
              </a:p>
            </p:txBody>
          </p:sp>
          <p:pic>
            <p:nvPicPr>
              <p:cNvPr id="10" name="object 10">
                <a:extLst>
                  <a:ext uri="{FF2B5EF4-FFF2-40B4-BE49-F238E27FC236}">
                    <a16:creationId xmlns:a16="http://schemas.microsoft.com/office/drawing/2014/main" id="{4AEC1ECA-73D6-ADD8-C13D-33CFCE0B1987}"/>
                  </a:ext>
                </a:extLst>
              </p:cNvPr>
              <p:cNvPicPr/>
              <p:nvPr/>
            </p:nvPicPr>
            <p:blipFill>
              <a:blip r:embed="rId2" cstate="print"/>
              <a:stretch>
                <a:fillRect/>
              </a:stretch>
            </p:blipFill>
            <p:spPr>
              <a:xfrm>
                <a:off x="3883659" y="2556255"/>
                <a:ext cx="505967" cy="612648"/>
              </a:xfrm>
              <a:prstGeom prst="rect">
                <a:avLst/>
              </a:prstGeom>
            </p:spPr>
          </p:pic>
          <p:sp>
            <p:nvSpPr>
              <p:cNvPr id="11" name="object 11">
                <a:extLst>
                  <a:ext uri="{FF2B5EF4-FFF2-40B4-BE49-F238E27FC236}">
                    <a16:creationId xmlns:a16="http://schemas.microsoft.com/office/drawing/2014/main" id="{A2FEBDA7-924C-5E45-347E-225725E4B0C3}"/>
                  </a:ext>
                </a:extLst>
              </p:cNvPr>
              <p:cNvSpPr/>
              <p:nvPr/>
            </p:nvSpPr>
            <p:spPr>
              <a:xfrm>
                <a:off x="3927697" y="2577984"/>
                <a:ext cx="300355" cy="408940"/>
              </a:xfrm>
              <a:custGeom>
                <a:avLst/>
                <a:gdLst/>
                <a:ahLst/>
                <a:cxnLst/>
                <a:rect l="l" t="t" r="r" b="b"/>
                <a:pathLst>
                  <a:path w="300354" h="408939">
                    <a:moveTo>
                      <a:pt x="198329" y="334629"/>
                    </a:moveTo>
                    <a:lnTo>
                      <a:pt x="190449" y="337658"/>
                    </a:lnTo>
                    <a:lnTo>
                      <a:pt x="184462" y="351116"/>
                    </a:lnTo>
                    <a:lnTo>
                      <a:pt x="187491" y="358997"/>
                    </a:lnTo>
                    <a:lnTo>
                      <a:pt x="299740" y="408927"/>
                    </a:lnTo>
                    <a:lnTo>
                      <a:pt x="298421" y="395245"/>
                    </a:lnTo>
                    <a:lnTo>
                      <a:pt x="273452" y="395245"/>
                    </a:lnTo>
                    <a:lnTo>
                      <a:pt x="244625" y="355222"/>
                    </a:lnTo>
                    <a:lnTo>
                      <a:pt x="198329" y="334629"/>
                    </a:lnTo>
                    <a:close/>
                  </a:path>
                  <a:path w="300354" h="408939">
                    <a:moveTo>
                      <a:pt x="244625" y="355222"/>
                    </a:moveTo>
                    <a:lnTo>
                      <a:pt x="273452" y="395245"/>
                    </a:lnTo>
                    <a:lnTo>
                      <a:pt x="282496" y="388731"/>
                    </a:lnTo>
                    <a:lnTo>
                      <a:pt x="270998" y="388731"/>
                    </a:lnTo>
                    <a:lnTo>
                      <a:pt x="268805" y="365977"/>
                    </a:lnTo>
                    <a:lnTo>
                      <a:pt x="244625" y="355222"/>
                    </a:lnTo>
                    <a:close/>
                  </a:path>
                  <a:path w="300354" h="408939">
                    <a:moveTo>
                      <a:pt x="281433" y="281271"/>
                    </a:moveTo>
                    <a:lnTo>
                      <a:pt x="266772" y="282685"/>
                    </a:lnTo>
                    <a:lnTo>
                      <a:pt x="261402" y="289200"/>
                    </a:lnTo>
                    <a:lnTo>
                      <a:pt x="266265" y="339634"/>
                    </a:lnTo>
                    <a:lnTo>
                      <a:pt x="295093" y="379658"/>
                    </a:lnTo>
                    <a:lnTo>
                      <a:pt x="273452" y="395245"/>
                    </a:lnTo>
                    <a:lnTo>
                      <a:pt x="298421" y="395245"/>
                    </a:lnTo>
                    <a:lnTo>
                      <a:pt x="287949" y="286641"/>
                    </a:lnTo>
                    <a:lnTo>
                      <a:pt x="281433" y="281271"/>
                    </a:lnTo>
                    <a:close/>
                  </a:path>
                  <a:path w="300354" h="408939">
                    <a:moveTo>
                      <a:pt x="268805" y="365977"/>
                    </a:moveTo>
                    <a:lnTo>
                      <a:pt x="270998" y="388731"/>
                    </a:lnTo>
                    <a:lnTo>
                      <a:pt x="289692" y="375268"/>
                    </a:lnTo>
                    <a:lnTo>
                      <a:pt x="268805" y="365977"/>
                    </a:lnTo>
                    <a:close/>
                  </a:path>
                  <a:path w="300354" h="408939">
                    <a:moveTo>
                      <a:pt x="266265" y="339634"/>
                    </a:moveTo>
                    <a:lnTo>
                      <a:pt x="268805" y="365977"/>
                    </a:lnTo>
                    <a:lnTo>
                      <a:pt x="289692" y="375268"/>
                    </a:lnTo>
                    <a:lnTo>
                      <a:pt x="270998" y="388731"/>
                    </a:lnTo>
                    <a:lnTo>
                      <a:pt x="282496" y="388731"/>
                    </a:lnTo>
                    <a:lnTo>
                      <a:pt x="295093" y="379658"/>
                    </a:lnTo>
                    <a:lnTo>
                      <a:pt x="266265" y="339634"/>
                    </a:lnTo>
                    <a:close/>
                  </a:path>
                  <a:path w="300354" h="408939">
                    <a:moveTo>
                      <a:pt x="21640" y="0"/>
                    </a:moveTo>
                    <a:lnTo>
                      <a:pt x="0" y="15587"/>
                    </a:lnTo>
                    <a:lnTo>
                      <a:pt x="244625" y="355222"/>
                    </a:lnTo>
                    <a:lnTo>
                      <a:pt x="268805" y="365977"/>
                    </a:lnTo>
                    <a:lnTo>
                      <a:pt x="266265" y="339634"/>
                    </a:lnTo>
                    <a:lnTo>
                      <a:pt x="21640" y="0"/>
                    </a:lnTo>
                    <a:close/>
                  </a:path>
                </a:pathLst>
              </a:custGeom>
              <a:solidFill>
                <a:srgbClr val="4F81BD"/>
              </a:solidFill>
            </p:spPr>
            <p:txBody>
              <a:bodyPr wrap="square" lIns="0" tIns="0" rIns="0" bIns="0" rtlCol="0"/>
              <a:lstStyle/>
              <a:p>
                <a:endParaRPr sz="1696"/>
              </a:p>
            </p:txBody>
          </p:sp>
        </p:grpSp>
        <p:sp>
          <p:nvSpPr>
            <p:cNvPr id="12" name="object 12">
              <a:extLst>
                <a:ext uri="{FF2B5EF4-FFF2-40B4-BE49-F238E27FC236}">
                  <a16:creationId xmlns:a16="http://schemas.microsoft.com/office/drawing/2014/main" id="{26AE5812-B1BD-010A-FEC1-DB104E4302E4}"/>
                </a:ext>
              </a:extLst>
            </p:cNvPr>
            <p:cNvSpPr txBox="1"/>
            <p:nvPr/>
          </p:nvSpPr>
          <p:spPr>
            <a:xfrm>
              <a:off x="5126267" y="2309949"/>
              <a:ext cx="522341"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Node</a:t>
              </a:r>
              <a:endParaRPr sz="1790">
                <a:latin typeface="Calibri"/>
                <a:cs typeface="Calibri"/>
              </a:endParaRPr>
            </a:p>
          </p:txBody>
        </p:sp>
        <p:sp>
          <p:nvSpPr>
            <p:cNvPr id="13" name="object 13">
              <a:extLst>
                <a:ext uri="{FF2B5EF4-FFF2-40B4-BE49-F238E27FC236}">
                  <a16:creationId xmlns:a16="http://schemas.microsoft.com/office/drawing/2014/main" id="{4D86D301-53F3-A4B5-A4F1-1235FF8E5FCF}"/>
                </a:ext>
              </a:extLst>
            </p:cNvPr>
            <p:cNvSpPr txBox="1"/>
            <p:nvPr/>
          </p:nvSpPr>
          <p:spPr>
            <a:xfrm>
              <a:off x="6858775" y="1867664"/>
              <a:ext cx="409257"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Leaf</a:t>
              </a:r>
              <a:endParaRPr sz="1790">
                <a:latin typeface="Calibri"/>
                <a:cs typeface="Calibri"/>
              </a:endParaRPr>
            </a:p>
          </p:txBody>
        </p:sp>
        <p:grpSp>
          <p:nvGrpSpPr>
            <p:cNvPr id="14" name="object 14">
              <a:extLst>
                <a:ext uri="{FF2B5EF4-FFF2-40B4-BE49-F238E27FC236}">
                  <a16:creationId xmlns:a16="http://schemas.microsoft.com/office/drawing/2014/main" id="{C53A311A-189B-DF41-62D1-F9B4A4CDC75C}"/>
                </a:ext>
              </a:extLst>
            </p:cNvPr>
            <p:cNvGrpSpPr/>
            <p:nvPr/>
          </p:nvGrpSpPr>
          <p:grpSpPr>
            <a:xfrm>
              <a:off x="6277299" y="2181669"/>
              <a:ext cx="551659" cy="505588"/>
              <a:chOff x="4880355" y="2083816"/>
              <a:chExt cx="585470" cy="536575"/>
            </a:xfrm>
          </p:grpSpPr>
          <p:pic>
            <p:nvPicPr>
              <p:cNvPr id="15" name="object 15">
                <a:extLst>
                  <a:ext uri="{FF2B5EF4-FFF2-40B4-BE49-F238E27FC236}">
                    <a16:creationId xmlns:a16="http://schemas.microsoft.com/office/drawing/2014/main" id="{73108DC8-6601-A7C3-3810-BEA9A5C671E3}"/>
                  </a:ext>
                </a:extLst>
              </p:cNvPr>
              <p:cNvPicPr/>
              <p:nvPr/>
            </p:nvPicPr>
            <p:blipFill>
              <a:blip r:embed="rId3" cstate="print"/>
              <a:stretch>
                <a:fillRect/>
              </a:stretch>
            </p:blipFill>
            <p:spPr>
              <a:xfrm>
                <a:off x="4880355" y="2083816"/>
                <a:ext cx="585215" cy="536448"/>
              </a:xfrm>
              <a:prstGeom prst="rect">
                <a:avLst/>
              </a:prstGeom>
            </p:spPr>
          </p:pic>
          <p:sp>
            <p:nvSpPr>
              <p:cNvPr id="16" name="object 16">
                <a:extLst>
                  <a:ext uri="{FF2B5EF4-FFF2-40B4-BE49-F238E27FC236}">
                    <a16:creationId xmlns:a16="http://schemas.microsoft.com/office/drawing/2014/main" id="{F5F056FC-1788-DCE8-B0BE-A2B73850ACC9}"/>
                  </a:ext>
                </a:extLst>
              </p:cNvPr>
              <p:cNvSpPr/>
              <p:nvPr/>
            </p:nvSpPr>
            <p:spPr>
              <a:xfrm>
                <a:off x="5041974" y="2106088"/>
                <a:ext cx="381000" cy="329565"/>
              </a:xfrm>
              <a:custGeom>
                <a:avLst/>
                <a:gdLst/>
                <a:ahLst/>
                <a:cxnLst/>
                <a:rect l="l" t="t" r="r" b="b"/>
                <a:pathLst>
                  <a:path w="381000" h="329564">
                    <a:moveTo>
                      <a:pt x="47820" y="209703"/>
                    </a:moveTo>
                    <a:lnTo>
                      <a:pt x="40224" y="213390"/>
                    </a:lnTo>
                    <a:lnTo>
                      <a:pt x="0" y="329471"/>
                    </a:lnTo>
                    <a:lnTo>
                      <a:pt x="38861" y="322356"/>
                    </a:lnTo>
                    <a:lnTo>
                      <a:pt x="28769" y="322356"/>
                    </a:lnTo>
                    <a:lnTo>
                      <a:pt x="11402" y="302116"/>
                    </a:lnTo>
                    <a:lnTo>
                      <a:pt x="48835" y="269996"/>
                    </a:lnTo>
                    <a:lnTo>
                      <a:pt x="65425" y="222122"/>
                    </a:lnTo>
                    <a:lnTo>
                      <a:pt x="61738" y="214527"/>
                    </a:lnTo>
                    <a:lnTo>
                      <a:pt x="47820" y="209703"/>
                    </a:lnTo>
                    <a:close/>
                  </a:path>
                  <a:path w="381000" h="329564">
                    <a:moveTo>
                      <a:pt x="48835" y="269996"/>
                    </a:moveTo>
                    <a:lnTo>
                      <a:pt x="11402" y="302116"/>
                    </a:lnTo>
                    <a:lnTo>
                      <a:pt x="28769" y="322356"/>
                    </a:lnTo>
                    <a:lnTo>
                      <a:pt x="35474" y="316603"/>
                    </a:lnTo>
                    <a:lnTo>
                      <a:pt x="32684" y="316603"/>
                    </a:lnTo>
                    <a:lnTo>
                      <a:pt x="17683" y="299120"/>
                    </a:lnTo>
                    <a:lnTo>
                      <a:pt x="40169" y="295003"/>
                    </a:lnTo>
                    <a:lnTo>
                      <a:pt x="48835" y="269996"/>
                    </a:lnTo>
                    <a:close/>
                  </a:path>
                  <a:path w="381000" h="329564">
                    <a:moveTo>
                      <a:pt x="116041" y="281113"/>
                    </a:moveTo>
                    <a:lnTo>
                      <a:pt x="66201" y="290237"/>
                    </a:lnTo>
                    <a:lnTo>
                      <a:pt x="28769" y="322356"/>
                    </a:lnTo>
                    <a:lnTo>
                      <a:pt x="38861" y="322356"/>
                    </a:lnTo>
                    <a:lnTo>
                      <a:pt x="120844" y="307347"/>
                    </a:lnTo>
                    <a:lnTo>
                      <a:pt x="125642" y="300399"/>
                    </a:lnTo>
                    <a:lnTo>
                      <a:pt x="122989" y="285911"/>
                    </a:lnTo>
                    <a:lnTo>
                      <a:pt x="116041" y="281113"/>
                    </a:lnTo>
                    <a:close/>
                  </a:path>
                  <a:path w="381000" h="329564">
                    <a:moveTo>
                      <a:pt x="40169" y="295003"/>
                    </a:moveTo>
                    <a:lnTo>
                      <a:pt x="17683" y="299120"/>
                    </a:lnTo>
                    <a:lnTo>
                      <a:pt x="32684" y="316603"/>
                    </a:lnTo>
                    <a:lnTo>
                      <a:pt x="40169" y="295003"/>
                    </a:lnTo>
                    <a:close/>
                  </a:path>
                  <a:path w="381000" h="329564">
                    <a:moveTo>
                      <a:pt x="66201" y="290237"/>
                    </a:moveTo>
                    <a:lnTo>
                      <a:pt x="40169" y="295003"/>
                    </a:lnTo>
                    <a:lnTo>
                      <a:pt x="32684" y="316603"/>
                    </a:lnTo>
                    <a:lnTo>
                      <a:pt x="35474" y="316603"/>
                    </a:lnTo>
                    <a:lnTo>
                      <a:pt x="66201" y="290237"/>
                    </a:lnTo>
                    <a:close/>
                  </a:path>
                  <a:path w="381000" h="329564">
                    <a:moveTo>
                      <a:pt x="363498" y="0"/>
                    </a:moveTo>
                    <a:lnTo>
                      <a:pt x="48835" y="269996"/>
                    </a:lnTo>
                    <a:lnTo>
                      <a:pt x="40169" y="295003"/>
                    </a:lnTo>
                    <a:lnTo>
                      <a:pt x="66201" y="290237"/>
                    </a:lnTo>
                    <a:lnTo>
                      <a:pt x="380865" y="20241"/>
                    </a:lnTo>
                    <a:lnTo>
                      <a:pt x="363498" y="0"/>
                    </a:lnTo>
                    <a:close/>
                  </a:path>
                </a:pathLst>
              </a:custGeom>
              <a:solidFill>
                <a:srgbClr val="4F81BD"/>
              </a:solidFill>
            </p:spPr>
            <p:txBody>
              <a:bodyPr wrap="square" lIns="0" tIns="0" rIns="0" bIns="0" rtlCol="0"/>
              <a:lstStyle/>
              <a:p>
                <a:endParaRPr sz="1696"/>
              </a:p>
            </p:txBody>
          </p:sp>
        </p:grpSp>
        <p:sp>
          <p:nvSpPr>
            <p:cNvPr id="17" name="object 17">
              <a:extLst>
                <a:ext uri="{FF2B5EF4-FFF2-40B4-BE49-F238E27FC236}">
                  <a16:creationId xmlns:a16="http://schemas.microsoft.com/office/drawing/2014/main" id="{8A028712-84B1-5E4E-BBE8-C45F128C6200}"/>
                </a:ext>
              </a:extLst>
            </p:cNvPr>
            <p:cNvSpPr txBox="1"/>
            <p:nvPr/>
          </p:nvSpPr>
          <p:spPr>
            <a:xfrm>
              <a:off x="4192024" y="2947529"/>
              <a:ext cx="663547"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Branch</a:t>
              </a:r>
              <a:endParaRPr sz="1790">
                <a:latin typeface="Calibri"/>
                <a:cs typeface="Calibri"/>
              </a:endParaRPr>
            </a:p>
          </p:txBody>
        </p:sp>
        <p:grpSp>
          <p:nvGrpSpPr>
            <p:cNvPr id="18" name="object 18">
              <a:extLst>
                <a:ext uri="{FF2B5EF4-FFF2-40B4-BE49-F238E27FC236}">
                  <a16:creationId xmlns:a16="http://schemas.microsoft.com/office/drawing/2014/main" id="{F9026BE3-44F0-0369-B059-D18A97B5356F}"/>
                </a:ext>
              </a:extLst>
            </p:cNvPr>
            <p:cNvGrpSpPr/>
            <p:nvPr/>
          </p:nvGrpSpPr>
          <p:grpSpPr>
            <a:xfrm>
              <a:off x="4140547" y="3261534"/>
              <a:ext cx="1743530" cy="1048273"/>
              <a:chOff x="2612644" y="3229864"/>
              <a:chExt cx="1850389" cy="1112520"/>
            </a:xfrm>
          </p:grpSpPr>
          <p:pic>
            <p:nvPicPr>
              <p:cNvPr id="19" name="object 19">
                <a:extLst>
                  <a:ext uri="{FF2B5EF4-FFF2-40B4-BE49-F238E27FC236}">
                    <a16:creationId xmlns:a16="http://schemas.microsoft.com/office/drawing/2014/main" id="{A752D134-5503-9375-968C-712BF46DCACE}"/>
                  </a:ext>
                </a:extLst>
              </p:cNvPr>
              <p:cNvPicPr/>
              <p:nvPr/>
            </p:nvPicPr>
            <p:blipFill>
              <a:blip r:embed="rId4" cstate="print"/>
              <a:stretch>
                <a:fillRect/>
              </a:stretch>
            </p:blipFill>
            <p:spPr>
              <a:xfrm>
                <a:off x="3417316" y="3229864"/>
                <a:ext cx="573024" cy="402336"/>
              </a:xfrm>
              <a:prstGeom prst="rect">
                <a:avLst/>
              </a:prstGeom>
            </p:spPr>
          </p:pic>
          <p:sp>
            <p:nvSpPr>
              <p:cNvPr id="20" name="object 20">
                <a:extLst>
                  <a:ext uri="{FF2B5EF4-FFF2-40B4-BE49-F238E27FC236}">
                    <a16:creationId xmlns:a16="http://schemas.microsoft.com/office/drawing/2014/main" id="{562F2970-52A9-6772-8359-C88BF1CA35FE}"/>
                  </a:ext>
                </a:extLst>
              </p:cNvPr>
              <p:cNvSpPr/>
              <p:nvPr/>
            </p:nvSpPr>
            <p:spPr>
              <a:xfrm>
                <a:off x="3461396" y="3251203"/>
                <a:ext cx="367030" cy="203200"/>
              </a:xfrm>
              <a:custGeom>
                <a:avLst/>
                <a:gdLst/>
                <a:ahLst/>
                <a:cxnLst/>
                <a:rect l="l" t="t" r="r" b="b"/>
                <a:pathLst>
                  <a:path w="367029" h="203200">
                    <a:moveTo>
                      <a:pt x="293285" y="173744"/>
                    </a:moveTo>
                    <a:lnTo>
                      <a:pt x="242697" y="176545"/>
                    </a:lnTo>
                    <a:lnTo>
                      <a:pt x="237065" y="182836"/>
                    </a:lnTo>
                    <a:lnTo>
                      <a:pt x="237879" y="197543"/>
                    </a:lnTo>
                    <a:lnTo>
                      <a:pt x="244171" y="203174"/>
                    </a:lnTo>
                    <a:lnTo>
                      <a:pt x="366835" y="196382"/>
                    </a:lnTo>
                    <a:lnTo>
                      <a:pt x="366721" y="196204"/>
                    </a:lnTo>
                    <a:lnTo>
                      <a:pt x="337201" y="196204"/>
                    </a:lnTo>
                    <a:lnTo>
                      <a:pt x="293285" y="173744"/>
                    </a:lnTo>
                    <a:close/>
                  </a:path>
                  <a:path w="367029" h="203200">
                    <a:moveTo>
                      <a:pt x="319711" y="172280"/>
                    </a:moveTo>
                    <a:lnTo>
                      <a:pt x="293285" y="173744"/>
                    </a:lnTo>
                    <a:lnTo>
                      <a:pt x="337201" y="196204"/>
                    </a:lnTo>
                    <a:lnTo>
                      <a:pt x="339593" y="191527"/>
                    </a:lnTo>
                    <a:lnTo>
                      <a:pt x="332046" y="191527"/>
                    </a:lnTo>
                    <a:lnTo>
                      <a:pt x="319711" y="172280"/>
                    </a:lnTo>
                    <a:close/>
                  </a:path>
                  <a:path w="367029" h="203200">
                    <a:moveTo>
                      <a:pt x="292296" y="91145"/>
                    </a:moveTo>
                    <a:lnTo>
                      <a:pt x="279895" y="99093"/>
                    </a:lnTo>
                    <a:lnTo>
                      <a:pt x="278090" y="107341"/>
                    </a:lnTo>
                    <a:lnTo>
                      <a:pt x="305430" y="149999"/>
                    </a:lnTo>
                    <a:lnTo>
                      <a:pt x="349346" y="172459"/>
                    </a:lnTo>
                    <a:lnTo>
                      <a:pt x="337201" y="196204"/>
                    </a:lnTo>
                    <a:lnTo>
                      <a:pt x="366721" y="196204"/>
                    </a:lnTo>
                    <a:lnTo>
                      <a:pt x="300544" y="92950"/>
                    </a:lnTo>
                    <a:lnTo>
                      <a:pt x="292296" y="91145"/>
                    </a:lnTo>
                    <a:close/>
                  </a:path>
                  <a:path w="367029" h="203200">
                    <a:moveTo>
                      <a:pt x="342536" y="171016"/>
                    </a:moveTo>
                    <a:lnTo>
                      <a:pt x="319711" y="172280"/>
                    </a:lnTo>
                    <a:lnTo>
                      <a:pt x="332046" y="191527"/>
                    </a:lnTo>
                    <a:lnTo>
                      <a:pt x="342536" y="171016"/>
                    </a:lnTo>
                    <a:close/>
                  </a:path>
                  <a:path w="367029" h="203200">
                    <a:moveTo>
                      <a:pt x="346525" y="171016"/>
                    </a:moveTo>
                    <a:lnTo>
                      <a:pt x="342536" y="171016"/>
                    </a:lnTo>
                    <a:lnTo>
                      <a:pt x="332046" y="191527"/>
                    </a:lnTo>
                    <a:lnTo>
                      <a:pt x="339593" y="191527"/>
                    </a:lnTo>
                    <a:lnTo>
                      <a:pt x="349346" y="172459"/>
                    </a:lnTo>
                    <a:lnTo>
                      <a:pt x="346525" y="171016"/>
                    </a:lnTo>
                    <a:close/>
                  </a:path>
                  <a:path w="367029" h="203200">
                    <a:moveTo>
                      <a:pt x="12145" y="0"/>
                    </a:moveTo>
                    <a:lnTo>
                      <a:pt x="0" y="23745"/>
                    </a:lnTo>
                    <a:lnTo>
                      <a:pt x="293285" y="173744"/>
                    </a:lnTo>
                    <a:lnTo>
                      <a:pt x="319711" y="172280"/>
                    </a:lnTo>
                    <a:lnTo>
                      <a:pt x="305430" y="149999"/>
                    </a:lnTo>
                    <a:lnTo>
                      <a:pt x="12145" y="0"/>
                    </a:lnTo>
                    <a:close/>
                  </a:path>
                  <a:path w="367029" h="203200">
                    <a:moveTo>
                      <a:pt x="305430" y="149999"/>
                    </a:moveTo>
                    <a:lnTo>
                      <a:pt x="319711" y="172280"/>
                    </a:lnTo>
                    <a:lnTo>
                      <a:pt x="342536" y="171016"/>
                    </a:lnTo>
                    <a:lnTo>
                      <a:pt x="346525" y="171016"/>
                    </a:lnTo>
                    <a:lnTo>
                      <a:pt x="305430" y="149999"/>
                    </a:lnTo>
                    <a:close/>
                  </a:path>
                </a:pathLst>
              </a:custGeom>
              <a:solidFill>
                <a:srgbClr val="4F81BD"/>
              </a:solidFill>
            </p:spPr>
            <p:txBody>
              <a:bodyPr wrap="square" lIns="0" tIns="0" rIns="0" bIns="0" rtlCol="0"/>
              <a:lstStyle/>
              <a:p>
                <a:endParaRPr sz="1696"/>
              </a:p>
            </p:txBody>
          </p:sp>
          <p:pic>
            <p:nvPicPr>
              <p:cNvPr id="21" name="object 21">
                <a:extLst>
                  <a:ext uri="{FF2B5EF4-FFF2-40B4-BE49-F238E27FC236}">
                    <a16:creationId xmlns:a16="http://schemas.microsoft.com/office/drawing/2014/main" id="{54897198-889C-5643-571C-4FA29F322DAE}"/>
                  </a:ext>
                </a:extLst>
              </p:cNvPr>
              <p:cNvPicPr/>
              <p:nvPr/>
            </p:nvPicPr>
            <p:blipFill>
              <a:blip r:embed="rId5" cstate="print"/>
              <a:stretch>
                <a:fillRect/>
              </a:stretch>
            </p:blipFill>
            <p:spPr>
              <a:xfrm>
                <a:off x="2975356" y="3229864"/>
                <a:ext cx="1487423" cy="1112520"/>
              </a:xfrm>
              <a:prstGeom prst="rect">
                <a:avLst/>
              </a:prstGeom>
            </p:spPr>
          </p:pic>
          <p:sp>
            <p:nvSpPr>
              <p:cNvPr id="22" name="object 22">
                <a:extLst>
                  <a:ext uri="{FF2B5EF4-FFF2-40B4-BE49-F238E27FC236}">
                    <a16:creationId xmlns:a16="http://schemas.microsoft.com/office/drawing/2014/main" id="{DFF76584-DE9B-8EFF-E88F-D0343293FF3E}"/>
                  </a:ext>
                </a:extLst>
              </p:cNvPr>
              <p:cNvSpPr/>
              <p:nvPr/>
            </p:nvSpPr>
            <p:spPr>
              <a:xfrm>
                <a:off x="3018059" y="3252157"/>
                <a:ext cx="1283970" cy="906144"/>
              </a:xfrm>
              <a:custGeom>
                <a:avLst/>
                <a:gdLst/>
                <a:ahLst/>
                <a:cxnLst/>
                <a:rect l="l" t="t" r="r" b="b"/>
                <a:pathLst>
                  <a:path w="1283970" h="906145">
                    <a:moveTo>
                      <a:pt x="1163358" y="868710"/>
                    </a:moveTo>
                    <a:lnTo>
                      <a:pt x="1156910" y="874162"/>
                    </a:lnTo>
                    <a:lnTo>
                      <a:pt x="1155683" y="888841"/>
                    </a:lnTo>
                    <a:lnTo>
                      <a:pt x="1161135" y="895287"/>
                    </a:lnTo>
                    <a:lnTo>
                      <a:pt x="1283561" y="905525"/>
                    </a:lnTo>
                    <a:lnTo>
                      <a:pt x="1281592" y="901246"/>
                    </a:lnTo>
                    <a:lnTo>
                      <a:pt x="1254231" y="901246"/>
                    </a:lnTo>
                    <a:lnTo>
                      <a:pt x="1213849" y="872932"/>
                    </a:lnTo>
                    <a:lnTo>
                      <a:pt x="1163358" y="868710"/>
                    </a:lnTo>
                    <a:close/>
                  </a:path>
                  <a:path w="1283970" h="906145">
                    <a:moveTo>
                      <a:pt x="1213849" y="872932"/>
                    </a:moveTo>
                    <a:lnTo>
                      <a:pt x="1254231" y="901246"/>
                    </a:lnTo>
                    <a:lnTo>
                      <a:pt x="1257977" y="895904"/>
                    </a:lnTo>
                    <a:lnTo>
                      <a:pt x="1249776" y="895904"/>
                    </a:lnTo>
                    <a:lnTo>
                      <a:pt x="1240221" y="875137"/>
                    </a:lnTo>
                    <a:lnTo>
                      <a:pt x="1213849" y="872932"/>
                    </a:lnTo>
                    <a:close/>
                  </a:path>
                  <a:path w="1283970" h="906145">
                    <a:moveTo>
                      <a:pt x="1224291" y="790990"/>
                    </a:moveTo>
                    <a:lnTo>
                      <a:pt x="1210910" y="797147"/>
                    </a:lnTo>
                    <a:lnTo>
                      <a:pt x="1207982" y="805066"/>
                    </a:lnTo>
                    <a:lnTo>
                      <a:pt x="1229159" y="851095"/>
                    </a:lnTo>
                    <a:lnTo>
                      <a:pt x="1269542" y="879410"/>
                    </a:lnTo>
                    <a:lnTo>
                      <a:pt x="1254231" y="901246"/>
                    </a:lnTo>
                    <a:lnTo>
                      <a:pt x="1281592" y="901246"/>
                    </a:lnTo>
                    <a:lnTo>
                      <a:pt x="1232209" y="793918"/>
                    </a:lnTo>
                    <a:lnTo>
                      <a:pt x="1224291" y="790990"/>
                    </a:lnTo>
                    <a:close/>
                  </a:path>
                  <a:path w="1283970" h="906145">
                    <a:moveTo>
                      <a:pt x="1240221" y="875137"/>
                    </a:moveTo>
                    <a:lnTo>
                      <a:pt x="1249776" y="895904"/>
                    </a:lnTo>
                    <a:lnTo>
                      <a:pt x="1263002" y="877042"/>
                    </a:lnTo>
                    <a:lnTo>
                      <a:pt x="1240221" y="875137"/>
                    </a:lnTo>
                    <a:close/>
                  </a:path>
                  <a:path w="1283970" h="906145">
                    <a:moveTo>
                      <a:pt x="1229159" y="851095"/>
                    </a:moveTo>
                    <a:lnTo>
                      <a:pt x="1240221" y="875137"/>
                    </a:lnTo>
                    <a:lnTo>
                      <a:pt x="1263002" y="877042"/>
                    </a:lnTo>
                    <a:lnTo>
                      <a:pt x="1249776" y="895904"/>
                    </a:lnTo>
                    <a:lnTo>
                      <a:pt x="1257977" y="895904"/>
                    </a:lnTo>
                    <a:lnTo>
                      <a:pt x="1269542" y="879410"/>
                    </a:lnTo>
                    <a:lnTo>
                      <a:pt x="1229159" y="851095"/>
                    </a:lnTo>
                    <a:close/>
                  </a:path>
                  <a:path w="1283970" h="906145">
                    <a:moveTo>
                      <a:pt x="15311" y="0"/>
                    </a:moveTo>
                    <a:lnTo>
                      <a:pt x="0" y="21837"/>
                    </a:lnTo>
                    <a:lnTo>
                      <a:pt x="1213849" y="872932"/>
                    </a:lnTo>
                    <a:lnTo>
                      <a:pt x="1240221" y="875137"/>
                    </a:lnTo>
                    <a:lnTo>
                      <a:pt x="1229159" y="851095"/>
                    </a:lnTo>
                    <a:lnTo>
                      <a:pt x="15311" y="0"/>
                    </a:lnTo>
                    <a:close/>
                  </a:path>
                </a:pathLst>
              </a:custGeom>
              <a:solidFill>
                <a:srgbClr val="4F81BD"/>
              </a:solidFill>
            </p:spPr>
            <p:txBody>
              <a:bodyPr wrap="square" lIns="0" tIns="0" rIns="0" bIns="0" rtlCol="0"/>
              <a:lstStyle/>
              <a:p>
                <a:endParaRPr sz="1696"/>
              </a:p>
            </p:txBody>
          </p:sp>
          <p:pic>
            <p:nvPicPr>
              <p:cNvPr id="23" name="object 23">
                <a:extLst>
                  <a:ext uri="{FF2B5EF4-FFF2-40B4-BE49-F238E27FC236}">
                    <a16:creationId xmlns:a16="http://schemas.microsoft.com/office/drawing/2014/main" id="{AB78C1C9-1A51-E210-5885-C3220D7AB5FC}"/>
                  </a:ext>
                </a:extLst>
              </p:cNvPr>
              <p:cNvPicPr/>
              <p:nvPr/>
            </p:nvPicPr>
            <p:blipFill>
              <a:blip r:embed="rId6" cstate="print"/>
              <a:stretch>
                <a:fillRect/>
              </a:stretch>
            </p:blipFill>
            <p:spPr>
              <a:xfrm>
                <a:off x="2612644" y="3912616"/>
                <a:ext cx="734568" cy="344424"/>
              </a:xfrm>
              <a:prstGeom prst="rect">
                <a:avLst/>
              </a:prstGeom>
            </p:spPr>
          </p:pic>
          <p:sp>
            <p:nvSpPr>
              <p:cNvPr id="24" name="object 24">
                <a:extLst>
                  <a:ext uri="{FF2B5EF4-FFF2-40B4-BE49-F238E27FC236}">
                    <a16:creationId xmlns:a16="http://schemas.microsoft.com/office/drawing/2014/main" id="{C735948D-469C-3BAC-2CC7-D754CEDF18A9}"/>
                  </a:ext>
                </a:extLst>
              </p:cNvPr>
              <p:cNvSpPr/>
              <p:nvPr/>
            </p:nvSpPr>
            <p:spPr>
              <a:xfrm>
                <a:off x="2655981" y="3934000"/>
                <a:ext cx="529590" cy="174625"/>
              </a:xfrm>
              <a:custGeom>
                <a:avLst/>
                <a:gdLst/>
                <a:ahLst/>
                <a:cxnLst/>
                <a:rect l="l" t="t" r="r" b="b"/>
                <a:pathLst>
                  <a:path w="529589" h="174625">
                    <a:moveTo>
                      <a:pt x="452261" y="134428"/>
                    </a:moveTo>
                    <a:lnTo>
                      <a:pt x="403748" y="149044"/>
                    </a:lnTo>
                    <a:lnTo>
                      <a:pt x="399752" y="156483"/>
                    </a:lnTo>
                    <a:lnTo>
                      <a:pt x="404002" y="170586"/>
                    </a:lnTo>
                    <a:lnTo>
                      <a:pt x="411440" y="174580"/>
                    </a:lnTo>
                    <a:lnTo>
                      <a:pt x="506519" y="145934"/>
                    </a:lnTo>
                    <a:lnTo>
                      <a:pt x="500225" y="145934"/>
                    </a:lnTo>
                    <a:lnTo>
                      <a:pt x="452261" y="134428"/>
                    </a:lnTo>
                    <a:close/>
                  </a:path>
                  <a:path w="529589" h="174625">
                    <a:moveTo>
                      <a:pt x="477601" y="126793"/>
                    </a:moveTo>
                    <a:lnTo>
                      <a:pt x="452261" y="134428"/>
                    </a:lnTo>
                    <a:lnTo>
                      <a:pt x="500225" y="145934"/>
                    </a:lnTo>
                    <a:lnTo>
                      <a:pt x="501024" y="142600"/>
                    </a:lnTo>
                    <a:lnTo>
                      <a:pt x="494115" y="142600"/>
                    </a:lnTo>
                    <a:lnTo>
                      <a:pt x="477601" y="126793"/>
                    </a:lnTo>
                    <a:close/>
                  </a:path>
                  <a:path w="529589" h="174625">
                    <a:moveTo>
                      <a:pt x="440321" y="54192"/>
                    </a:moveTo>
                    <a:lnTo>
                      <a:pt x="431880" y="54376"/>
                    </a:lnTo>
                    <a:lnTo>
                      <a:pt x="421694" y="65017"/>
                    </a:lnTo>
                    <a:lnTo>
                      <a:pt x="421880" y="73459"/>
                    </a:lnTo>
                    <a:lnTo>
                      <a:pt x="458481" y="108493"/>
                    </a:lnTo>
                    <a:lnTo>
                      <a:pt x="506446" y="119999"/>
                    </a:lnTo>
                    <a:lnTo>
                      <a:pt x="500225" y="145934"/>
                    </a:lnTo>
                    <a:lnTo>
                      <a:pt x="506519" y="145934"/>
                    </a:lnTo>
                    <a:lnTo>
                      <a:pt x="529070" y="139139"/>
                    </a:lnTo>
                    <a:lnTo>
                      <a:pt x="440321" y="54192"/>
                    </a:lnTo>
                    <a:close/>
                  </a:path>
                  <a:path w="529589" h="174625">
                    <a:moveTo>
                      <a:pt x="499489" y="120199"/>
                    </a:moveTo>
                    <a:lnTo>
                      <a:pt x="477601" y="126793"/>
                    </a:lnTo>
                    <a:lnTo>
                      <a:pt x="494115" y="142600"/>
                    </a:lnTo>
                    <a:lnTo>
                      <a:pt x="499489" y="120199"/>
                    </a:lnTo>
                    <a:close/>
                  </a:path>
                  <a:path w="529589" h="174625">
                    <a:moveTo>
                      <a:pt x="506398" y="120199"/>
                    </a:moveTo>
                    <a:lnTo>
                      <a:pt x="499489" y="120199"/>
                    </a:lnTo>
                    <a:lnTo>
                      <a:pt x="494115" y="142600"/>
                    </a:lnTo>
                    <a:lnTo>
                      <a:pt x="501024" y="142600"/>
                    </a:lnTo>
                    <a:lnTo>
                      <a:pt x="506398" y="120199"/>
                    </a:lnTo>
                    <a:close/>
                  </a:path>
                  <a:path w="529589" h="174625">
                    <a:moveTo>
                      <a:pt x="6220" y="0"/>
                    </a:moveTo>
                    <a:lnTo>
                      <a:pt x="0" y="25934"/>
                    </a:lnTo>
                    <a:lnTo>
                      <a:pt x="452261" y="134428"/>
                    </a:lnTo>
                    <a:lnTo>
                      <a:pt x="477601" y="126793"/>
                    </a:lnTo>
                    <a:lnTo>
                      <a:pt x="458481" y="108493"/>
                    </a:lnTo>
                    <a:lnTo>
                      <a:pt x="6220" y="0"/>
                    </a:lnTo>
                    <a:close/>
                  </a:path>
                  <a:path w="529589" h="174625">
                    <a:moveTo>
                      <a:pt x="458481" y="108493"/>
                    </a:moveTo>
                    <a:lnTo>
                      <a:pt x="477601" y="126793"/>
                    </a:lnTo>
                    <a:lnTo>
                      <a:pt x="499489" y="120199"/>
                    </a:lnTo>
                    <a:lnTo>
                      <a:pt x="506398" y="120199"/>
                    </a:lnTo>
                    <a:lnTo>
                      <a:pt x="506446" y="119999"/>
                    </a:lnTo>
                    <a:lnTo>
                      <a:pt x="458481" y="108493"/>
                    </a:lnTo>
                    <a:close/>
                  </a:path>
                </a:pathLst>
              </a:custGeom>
              <a:solidFill>
                <a:srgbClr val="4F81BD"/>
              </a:solidFill>
            </p:spPr>
            <p:txBody>
              <a:bodyPr wrap="square" lIns="0" tIns="0" rIns="0" bIns="0" rtlCol="0"/>
              <a:lstStyle/>
              <a:p>
                <a:endParaRPr sz="1696"/>
              </a:p>
            </p:txBody>
          </p:sp>
        </p:grpSp>
        <p:sp>
          <p:nvSpPr>
            <p:cNvPr id="25" name="object 25">
              <a:extLst>
                <a:ext uri="{FF2B5EF4-FFF2-40B4-BE49-F238E27FC236}">
                  <a16:creationId xmlns:a16="http://schemas.microsoft.com/office/drawing/2014/main" id="{D621C1AF-923E-F73A-3EAB-8D45C49C4218}"/>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26" name="object 26">
              <a:extLst>
                <a:ext uri="{FF2B5EF4-FFF2-40B4-BE49-F238E27FC236}">
                  <a16:creationId xmlns:a16="http://schemas.microsoft.com/office/drawing/2014/main" id="{60DDAB5B-DD92-A064-FE0C-8A24361156E9}"/>
                </a:ext>
              </a:extLst>
            </p:cNvPr>
            <p:cNvSpPr txBox="1"/>
            <p:nvPr/>
          </p:nvSpPr>
          <p:spPr>
            <a:xfrm>
              <a:off x="6218732" y="3254832"/>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27" name="object 27">
              <a:extLst>
                <a:ext uri="{FF2B5EF4-FFF2-40B4-BE49-F238E27FC236}">
                  <a16:creationId xmlns:a16="http://schemas.microsoft.com/office/drawing/2014/main" id="{C9F11AEF-505A-219C-EB4B-E9C71941A22C}"/>
                </a:ext>
              </a:extLst>
            </p:cNvPr>
            <p:cNvSpPr txBox="1"/>
            <p:nvPr/>
          </p:nvSpPr>
          <p:spPr>
            <a:xfrm>
              <a:off x="6227928" y="382061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28" name="object 28">
              <a:extLst>
                <a:ext uri="{FF2B5EF4-FFF2-40B4-BE49-F238E27FC236}">
                  <a16:creationId xmlns:a16="http://schemas.microsoft.com/office/drawing/2014/main" id="{98788E7C-DFF0-2686-D134-C75E7B4B9D64}"/>
                </a:ext>
              </a:extLst>
            </p:cNvPr>
            <p:cNvSpPr txBox="1"/>
            <p:nvPr/>
          </p:nvSpPr>
          <p:spPr>
            <a:xfrm>
              <a:off x="6228275" y="4802828"/>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29" name="object 29">
              <a:extLst>
                <a:ext uri="{FF2B5EF4-FFF2-40B4-BE49-F238E27FC236}">
                  <a16:creationId xmlns:a16="http://schemas.microsoft.com/office/drawing/2014/main" id="{EF182E63-24FF-ECF3-FD26-0442D9984886}"/>
                </a:ext>
              </a:extLst>
            </p:cNvPr>
            <p:cNvSpPr txBox="1"/>
            <p:nvPr/>
          </p:nvSpPr>
          <p:spPr>
            <a:xfrm>
              <a:off x="4643660" y="5477744"/>
              <a:ext cx="2048679"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Evolutionary</a:t>
              </a:r>
              <a:r>
                <a:rPr sz="1790" spc="-14" dirty="0">
                  <a:latin typeface="Calibri"/>
                  <a:cs typeface="Calibri"/>
                </a:rPr>
                <a:t> </a:t>
              </a:r>
              <a:r>
                <a:rPr sz="1790" spc="-9" dirty="0">
                  <a:latin typeface="Calibri"/>
                  <a:cs typeface="Calibri"/>
                </a:rPr>
                <a:t>direction</a:t>
              </a:r>
              <a:endParaRPr sz="1790">
                <a:latin typeface="Calibri"/>
                <a:cs typeface="Calibri"/>
              </a:endParaRPr>
            </a:p>
          </p:txBody>
        </p:sp>
        <p:sp>
          <p:nvSpPr>
            <p:cNvPr id="30" name="object 30">
              <a:extLst>
                <a:ext uri="{FF2B5EF4-FFF2-40B4-BE49-F238E27FC236}">
                  <a16:creationId xmlns:a16="http://schemas.microsoft.com/office/drawing/2014/main" id="{AD8C2608-B49B-5338-49E3-E8F767CFD744}"/>
                </a:ext>
              </a:extLst>
            </p:cNvPr>
            <p:cNvSpPr txBox="1"/>
            <p:nvPr/>
          </p:nvSpPr>
          <p:spPr>
            <a:xfrm>
              <a:off x="3636044" y="3774660"/>
              <a:ext cx="457123"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Root</a:t>
              </a:r>
              <a:endParaRPr sz="1790">
                <a:latin typeface="Calibri"/>
                <a:cs typeface="Calibri"/>
              </a:endParaRPr>
            </a:p>
          </p:txBody>
        </p:sp>
      </p:grpSp>
    </p:spTree>
    <p:extLst>
      <p:ext uri="{BB962C8B-B14F-4D97-AF65-F5344CB8AC3E}">
        <p14:creationId xmlns:p14="http://schemas.microsoft.com/office/powerpoint/2010/main" val="21411485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object 2">
            <a:extLst>
              <a:ext uri="{FF2B5EF4-FFF2-40B4-BE49-F238E27FC236}">
                <a16:creationId xmlns:a16="http://schemas.microsoft.com/office/drawing/2014/main" id="{41556A83-6E6A-AE78-EE4D-E23AD3598528}"/>
              </a:ext>
            </a:extLst>
          </p:cNvPr>
          <p:cNvSpPr txBox="1"/>
          <p:nvPr/>
        </p:nvSpPr>
        <p:spPr>
          <a:xfrm>
            <a:off x="6716712" y="1584229"/>
            <a:ext cx="2971901" cy="4400396"/>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a:latin typeface="Calibri"/>
              <a:cs typeface="Calibri"/>
            </a:endParaRPr>
          </a:p>
          <a:p>
            <a:pPr>
              <a:spcBef>
                <a:spcPts val="47"/>
              </a:spcBef>
              <a:buFont typeface="Arial"/>
              <a:buChar char="•"/>
            </a:pPr>
            <a:endParaRPr sz="1555">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a:latin typeface="Calibri"/>
              <a:cs typeface="Calibri"/>
            </a:endParaRPr>
          </a:p>
          <a:p>
            <a:pPr marL="363205">
              <a:spcBef>
                <a:spcPts val="71"/>
              </a:spcBef>
            </a:pPr>
            <a:r>
              <a:rPr sz="1602" spc="-9" dirty="0">
                <a:latin typeface="Calibri"/>
                <a:cs typeface="Calibri"/>
              </a:rPr>
              <a:t>ancestor</a:t>
            </a:r>
            <a:endParaRPr sz="1602">
              <a:latin typeface="Calibri"/>
              <a:cs typeface="Calibri"/>
            </a:endParaRPr>
          </a:p>
          <a:p>
            <a:pPr>
              <a:spcBef>
                <a:spcPts val="47"/>
              </a:spcBef>
            </a:pPr>
            <a:endParaRPr sz="1461">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a:latin typeface="Calibri"/>
              <a:cs typeface="Calibri"/>
            </a:endParaRPr>
          </a:p>
          <a:p>
            <a:pPr>
              <a:spcBef>
                <a:spcPts val="42"/>
              </a:spcBef>
              <a:buFont typeface="Arial"/>
              <a:buChar char="•"/>
            </a:pPr>
            <a:endParaRPr sz="1602">
              <a:latin typeface="Calibri"/>
              <a:cs typeface="Calibri"/>
            </a:endParaRPr>
          </a:p>
          <a:p>
            <a:pPr marL="542713" marR="544508" indent="-452360">
              <a:lnSpc>
                <a:spcPts val="1903"/>
              </a:lnSpc>
            </a:pPr>
            <a:r>
              <a:rPr sz="1602" dirty="0">
                <a:latin typeface="Calibri"/>
                <a:cs typeface="Calibri"/>
              </a:rPr>
              <a:t>Root</a:t>
            </a:r>
            <a:r>
              <a:rPr sz="1602" spc="-38"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r>
              <a:rPr sz="1602" spc="-42" dirty="0">
                <a:latin typeface="Calibri"/>
                <a:cs typeface="Calibri"/>
              </a:rPr>
              <a:t> </a:t>
            </a:r>
            <a:r>
              <a:rPr sz="1602" dirty="0">
                <a:latin typeface="Calibri"/>
                <a:cs typeface="Calibri"/>
              </a:rPr>
              <a:t>or</a:t>
            </a:r>
            <a:r>
              <a:rPr sz="1602" spc="-33" dirty="0">
                <a:latin typeface="Calibri"/>
                <a:cs typeface="Calibri"/>
              </a:rPr>
              <a:t> </a:t>
            </a:r>
            <a:r>
              <a:rPr sz="1602" spc="-9" dirty="0">
                <a:latin typeface="Calibri"/>
                <a:cs typeface="Calibri"/>
              </a:rPr>
              <a:t>placed </a:t>
            </a:r>
            <a:r>
              <a:rPr sz="1602" dirty="0">
                <a:latin typeface="Calibri"/>
                <a:cs typeface="Calibri"/>
              </a:rPr>
              <a:t>based</a:t>
            </a:r>
            <a:r>
              <a:rPr sz="1602" spc="-47" dirty="0">
                <a:latin typeface="Calibri"/>
                <a:cs typeface="Calibri"/>
              </a:rPr>
              <a:t> </a:t>
            </a:r>
            <a:r>
              <a:rPr sz="1602" dirty="0">
                <a:latin typeface="Calibri"/>
                <a:cs typeface="Calibri"/>
              </a:rPr>
              <a:t>on</a:t>
            </a:r>
            <a:r>
              <a:rPr sz="1602" spc="-42" dirty="0">
                <a:latin typeface="Calibri"/>
                <a:cs typeface="Calibri"/>
              </a:rPr>
              <a:t> </a:t>
            </a:r>
            <a:r>
              <a:rPr sz="1602" spc="-19" dirty="0">
                <a:latin typeface="Calibri"/>
                <a:cs typeface="Calibri"/>
              </a:rPr>
              <a:t>assumptions)</a:t>
            </a:r>
            <a:endParaRPr sz="1602">
              <a:latin typeface="Calibri"/>
              <a:cs typeface="Calibri"/>
            </a:endParaRPr>
          </a:p>
          <a:p>
            <a:pPr marL="372779" indent="-283025">
              <a:lnSpc>
                <a:spcPts val="1790"/>
              </a:lnSpc>
              <a:buFont typeface="Arial"/>
              <a:buChar char="•"/>
              <a:tabLst>
                <a:tab pos="372779" algn="l"/>
                <a:tab pos="373377" algn="l"/>
              </a:tabLst>
            </a:pPr>
            <a:r>
              <a:rPr sz="1602" spc="-9" dirty="0">
                <a:latin typeface="Calibri"/>
                <a:cs typeface="Calibri"/>
              </a:rPr>
              <a:t>Indicates</a:t>
            </a:r>
            <a:r>
              <a:rPr sz="1602" spc="-57" dirty="0">
                <a:latin typeface="Calibri"/>
                <a:cs typeface="Calibri"/>
              </a:rPr>
              <a:t> </a:t>
            </a:r>
            <a:r>
              <a:rPr sz="1602" dirty="0">
                <a:latin typeface="Calibri"/>
                <a:cs typeface="Calibri"/>
              </a:rPr>
              <a:t>oldest</a:t>
            </a:r>
            <a:r>
              <a:rPr sz="1602" spc="-52" dirty="0">
                <a:latin typeface="Calibri"/>
                <a:cs typeface="Calibri"/>
              </a:rPr>
              <a:t> </a:t>
            </a:r>
            <a:r>
              <a:rPr sz="1602" dirty="0">
                <a:latin typeface="Calibri"/>
                <a:cs typeface="Calibri"/>
              </a:rPr>
              <a:t>node</a:t>
            </a:r>
            <a:r>
              <a:rPr sz="1602" spc="-47" dirty="0">
                <a:latin typeface="Calibri"/>
                <a:cs typeface="Calibri"/>
              </a:rPr>
              <a:t> </a:t>
            </a:r>
            <a:r>
              <a:rPr sz="1602" dirty="0">
                <a:latin typeface="Calibri"/>
                <a:cs typeface="Calibri"/>
              </a:rPr>
              <a:t>in</a:t>
            </a:r>
            <a:r>
              <a:rPr sz="1602" spc="-57" dirty="0">
                <a:latin typeface="Calibri"/>
                <a:cs typeface="Calibri"/>
              </a:rPr>
              <a:t> </a:t>
            </a:r>
            <a:r>
              <a:rPr sz="1602" spc="-19" dirty="0">
                <a:latin typeface="Calibri"/>
                <a:cs typeface="Calibri"/>
              </a:rPr>
              <a:t>tree</a:t>
            </a:r>
            <a:endParaRPr sz="1602">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Adds</a:t>
            </a:r>
            <a:r>
              <a:rPr sz="1602" spc="-38" dirty="0">
                <a:latin typeface="Calibri"/>
                <a:cs typeface="Calibri"/>
              </a:rPr>
              <a:t> </a:t>
            </a:r>
            <a:r>
              <a:rPr sz="1602" spc="-9" dirty="0">
                <a:latin typeface="Calibri"/>
                <a:cs typeface="Calibri"/>
              </a:rPr>
              <a:t>evolutionary</a:t>
            </a:r>
            <a:r>
              <a:rPr sz="1602" spc="-38" dirty="0">
                <a:latin typeface="Calibri"/>
                <a:cs typeface="Calibri"/>
              </a:rPr>
              <a:t> </a:t>
            </a:r>
            <a:r>
              <a:rPr sz="1602" spc="-9" dirty="0">
                <a:latin typeface="Calibri"/>
                <a:cs typeface="Calibri"/>
              </a:rPr>
              <a:t>direction</a:t>
            </a:r>
            <a:endParaRPr sz="1602">
              <a:latin typeface="Calibri"/>
              <a:cs typeface="Calibri"/>
            </a:endParaRPr>
          </a:p>
        </p:txBody>
      </p:sp>
      <p:grpSp>
        <p:nvGrpSpPr>
          <p:cNvPr id="32" name="Group 31">
            <a:extLst>
              <a:ext uri="{FF2B5EF4-FFF2-40B4-BE49-F238E27FC236}">
                <a16:creationId xmlns:a16="http://schemas.microsoft.com/office/drawing/2014/main" id="{C91F495C-F781-DE05-00E4-D8B1030FF80C}"/>
              </a:ext>
            </a:extLst>
          </p:cNvPr>
          <p:cNvGrpSpPr/>
          <p:nvPr/>
        </p:nvGrpSpPr>
        <p:grpSpPr>
          <a:xfrm>
            <a:off x="746302" y="1540959"/>
            <a:ext cx="3894403" cy="4474582"/>
            <a:chOff x="3636044" y="1703962"/>
            <a:chExt cx="3894403" cy="4474582"/>
          </a:xfrm>
        </p:grpSpPr>
        <p:sp>
          <p:nvSpPr>
            <p:cNvPr id="3" name="object 4">
              <a:extLst>
                <a:ext uri="{FF2B5EF4-FFF2-40B4-BE49-F238E27FC236}">
                  <a16:creationId xmlns:a16="http://schemas.microsoft.com/office/drawing/2014/main" id="{34E41B82-9756-8268-27CC-B68E42F90E04}"/>
                </a:ext>
              </a:extLst>
            </p:cNvPr>
            <p:cNvSpPr/>
            <p:nvPr/>
          </p:nvSpPr>
          <p:spPr>
            <a:xfrm>
              <a:off x="4222578" y="5802160"/>
              <a:ext cx="2921641" cy="84963"/>
            </a:xfrm>
            <a:custGeom>
              <a:avLst/>
              <a:gdLst/>
              <a:ahLst/>
              <a:cxnLst/>
              <a:rect l="l" t="t" r="r" b="b"/>
              <a:pathLst>
                <a:path w="3100704" h="90170">
                  <a:moveTo>
                    <a:pt x="3010376" y="60007"/>
                  </a:moveTo>
                  <a:lnTo>
                    <a:pt x="3010376" y="90011"/>
                  </a:lnTo>
                  <a:lnTo>
                    <a:pt x="3070384" y="60007"/>
                  </a:lnTo>
                  <a:lnTo>
                    <a:pt x="3010376" y="60007"/>
                  </a:lnTo>
                  <a:close/>
                </a:path>
                <a:path w="3100704" h="90170">
                  <a:moveTo>
                    <a:pt x="3010376" y="30003"/>
                  </a:moveTo>
                  <a:lnTo>
                    <a:pt x="3010376" y="60007"/>
                  </a:lnTo>
                  <a:lnTo>
                    <a:pt x="3025377" y="60007"/>
                  </a:lnTo>
                  <a:lnTo>
                    <a:pt x="3025377" y="30003"/>
                  </a:lnTo>
                  <a:lnTo>
                    <a:pt x="3010376" y="30003"/>
                  </a:lnTo>
                  <a:close/>
                </a:path>
                <a:path w="3100704" h="90170">
                  <a:moveTo>
                    <a:pt x="3010376" y="0"/>
                  </a:moveTo>
                  <a:lnTo>
                    <a:pt x="3010376" y="30003"/>
                  </a:lnTo>
                  <a:lnTo>
                    <a:pt x="3025377" y="30003"/>
                  </a:lnTo>
                  <a:lnTo>
                    <a:pt x="3025377" y="60007"/>
                  </a:lnTo>
                  <a:lnTo>
                    <a:pt x="3070387" y="60006"/>
                  </a:lnTo>
                  <a:lnTo>
                    <a:pt x="3100387" y="45006"/>
                  </a:lnTo>
                  <a:lnTo>
                    <a:pt x="3010376" y="0"/>
                  </a:lnTo>
                  <a:close/>
                </a:path>
                <a:path w="3100704" h="90170">
                  <a:moveTo>
                    <a:pt x="0" y="30002"/>
                  </a:moveTo>
                  <a:lnTo>
                    <a:pt x="0" y="60006"/>
                  </a:lnTo>
                  <a:lnTo>
                    <a:pt x="3010376" y="60007"/>
                  </a:lnTo>
                  <a:lnTo>
                    <a:pt x="3010376" y="30003"/>
                  </a:lnTo>
                  <a:lnTo>
                    <a:pt x="0" y="30002"/>
                  </a:lnTo>
                  <a:close/>
                </a:path>
              </a:pathLst>
            </a:custGeom>
            <a:solidFill>
              <a:srgbClr val="800000"/>
            </a:solidFill>
          </p:spPr>
          <p:txBody>
            <a:bodyPr wrap="square" lIns="0" tIns="0" rIns="0" bIns="0" rtlCol="0"/>
            <a:lstStyle/>
            <a:p>
              <a:endParaRPr sz="1696"/>
            </a:p>
          </p:txBody>
        </p:sp>
        <p:sp>
          <p:nvSpPr>
            <p:cNvPr id="5" name="object 5">
              <a:extLst>
                <a:ext uri="{FF2B5EF4-FFF2-40B4-BE49-F238E27FC236}">
                  <a16:creationId xmlns:a16="http://schemas.microsoft.com/office/drawing/2014/main" id="{C565CF1E-A493-52EF-B195-B629987C9BC3}"/>
                </a:ext>
              </a:extLst>
            </p:cNvPr>
            <p:cNvSpPr txBox="1"/>
            <p:nvPr/>
          </p:nvSpPr>
          <p:spPr>
            <a:xfrm>
              <a:off x="3731057" y="5477745"/>
              <a:ext cx="3799390" cy="700799"/>
            </a:xfrm>
            <a:prstGeom prst="rect">
              <a:avLst/>
            </a:prstGeom>
          </p:spPr>
          <p:txBody>
            <a:bodyPr vert="horz" wrap="square" lIns="0" tIns="11967" rIns="0" bIns="0" rtlCol="0">
              <a:spAutoFit/>
            </a:bodyPr>
            <a:lstStyle/>
            <a:p>
              <a:pPr marL="924467">
                <a:spcBef>
                  <a:spcPts val="94"/>
                </a:spcBef>
              </a:pPr>
              <a:r>
                <a:rPr sz="1790" spc="-9" dirty="0">
                  <a:latin typeface="Calibri"/>
                  <a:cs typeface="Calibri"/>
                </a:rPr>
                <a:t>Evolutionary</a:t>
              </a:r>
              <a:r>
                <a:rPr sz="1790" spc="-14" dirty="0">
                  <a:latin typeface="Calibri"/>
                  <a:cs typeface="Calibri"/>
                </a:rPr>
                <a:t> </a:t>
              </a:r>
              <a:r>
                <a:rPr sz="1790" spc="-9" dirty="0">
                  <a:latin typeface="Calibri"/>
                  <a:cs typeface="Calibri"/>
                </a:rPr>
                <a:t>direction</a:t>
              </a:r>
              <a:endParaRPr sz="1790">
                <a:latin typeface="Calibri"/>
                <a:cs typeface="Calibri"/>
              </a:endParaRPr>
            </a:p>
            <a:p>
              <a:pPr marL="11967">
                <a:spcBef>
                  <a:spcPts val="1338"/>
                </a:spcBef>
                <a:tabLst>
                  <a:tab pos="2647147" algn="l"/>
                </a:tabLst>
              </a:pPr>
              <a:r>
                <a:rPr sz="1602" dirty="0">
                  <a:latin typeface="Calibri"/>
                  <a:cs typeface="Calibri"/>
                </a:rPr>
                <a:t>(More</a:t>
              </a:r>
              <a:r>
                <a:rPr sz="1602" spc="-71" dirty="0">
                  <a:latin typeface="Calibri"/>
                  <a:cs typeface="Calibri"/>
                </a:rPr>
                <a:t> </a:t>
              </a:r>
              <a:r>
                <a:rPr sz="1602" spc="-9" dirty="0">
                  <a:latin typeface="Calibri"/>
                  <a:cs typeface="Calibri"/>
                </a:rPr>
                <a:t>ancient)</a:t>
              </a:r>
              <a:r>
                <a:rPr sz="1602" dirty="0">
                  <a:latin typeface="Calibri"/>
                  <a:cs typeface="Calibri"/>
                </a:rPr>
                <a:t>	(More</a:t>
              </a:r>
              <a:r>
                <a:rPr sz="1602" spc="-80" dirty="0">
                  <a:latin typeface="Calibri"/>
                  <a:cs typeface="Calibri"/>
                </a:rPr>
                <a:t> </a:t>
              </a:r>
              <a:r>
                <a:rPr sz="1602" spc="-9" dirty="0">
                  <a:latin typeface="Calibri"/>
                  <a:cs typeface="Calibri"/>
                </a:rPr>
                <a:t>recent)</a:t>
              </a:r>
              <a:endParaRPr sz="1602">
                <a:latin typeface="Calibri"/>
                <a:cs typeface="Calibri"/>
              </a:endParaRPr>
            </a:p>
          </p:txBody>
        </p:sp>
        <p:grpSp>
          <p:nvGrpSpPr>
            <p:cNvPr id="6" name="object 6">
              <a:extLst>
                <a:ext uri="{FF2B5EF4-FFF2-40B4-BE49-F238E27FC236}">
                  <a16:creationId xmlns:a16="http://schemas.microsoft.com/office/drawing/2014/main" id="{B7E9ABD7-634B-348C-19E8-52BFC2203518}"/>
                </a:ext>
              </a:extLst>
            </p:cNvPr>
            <p:cNvGrpSpPr/>
            <p:nvPr/>
          </p:nvGrpSpPr>
          <p:grpSpPr>
            <a:xfrm>
              <a:off x="4698400" y="2737293"/>
              <a:ext cx="1422228" cy="2281429"/>
              <a:chOff x="3204687" y="2673492"/>
              <a:chExt cx="1509395" cy="2421255"/>
            </a:xfrm>
          </p:grpSpPr>
          <p:sp>
            <p:nvSpPr>
              <p:cNvPr id="7" name="object 7">
                <a:extLst>
                  <a:ext uri="{FF2B5EF4-FFF2-40B4-BE49-F238E27FC236}">
                    <a16:creationId xmlns:a16="http://schemas.microsoft.com/office/drawing/2014/main" id="{89DC7C41-20E1-3048-74E1-78F063AF1EEB}"/>
                  </a:ext>
                </a:extLst>
              </p:cNvPr>
              <p:cNvSpPr/>
              <p:nvPr/>
            </p:nvSpPr>
            <p:spPr>
              <a:xfrm>
                <a:off x="3229770" y="2698574"/>
                <a:ext cx="1459230" cy="1459230"/>
              </a:xfrm>
              <a:custGeom>
                <a:avLst/>
                <a:gdLst/>
                <a:ahLst/>
                <a:cxnLst/>
                <a:rect l="l" t="t" r="r" b="b"/>
                <a:pathLst>
                  <a:path w="1459229" h="1459229">
                    <a:moveTo>
                      <a:pt x="0" y="1459071"/>
                    </a:moveTo>
                    <a:lnTo>
                      <a:pt x="1459071" y="0"/>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5F00E878-7C42-2D3B-83C7-A6D2585CF4DC}"/>
                  </a:ext>
                </a:extLst>
              </p:cNvPr>
              <p:cNvSpPr/>
              <p:nvPr/>
            </p:nvSpPr>
            <p:spPr>
              <a:xfrm>
                <a:off x="3353367" y="4050271"/>
                <a:ext cx="1336040" cy="1019810"/>
              </a:xfrm>
              <a:custGeom>
                <a:avLst/>
                <a:gdLst/>
                <a:ahLst/>
                <a:cxnLst/>
                <a:rect l="l" t="t" r="r" b="b"/>
                <a:pathLst>
                  <a:path w="1336039" h="1019810">
                    <a:moveTo>
                      <a:pt x="0" y="0"/>
                    </a:moveTo>
                    <a:lnTo>
                      <a:pt x="1335473" y="1019274"/>
                    </a:lnTo>
                  </a:path>
                </a:pathLst>
              </a:custGeom>
              <a:ln w="50006">
                <a:solidFill>
                  <a:srgbClr val="FF0000"/>
                </a:solidFill>
              </a:ln>
            </p:spPr>
            <p:txBody>
              <a:bodyPr wrap="square" lIns="0" tIns="0" rIns="0" bIns="0" rtlCol="0"/>
              <a:lstStyle/>
              <a:p>
                <a:endParaRPr sz="1696"/>
              </a:p>
            </p:txBody>
          </p:sp>
          <p:sp>
            <p:nvSpPr>
              <p:cNvPr id="9" name="object 9">
                <a:extLst>
                  <a:ext uri="{FF2B5EF4-FFF2-40B4-BE49-F238E27FC236}">
                    <a16:creationId xmlns:a16="http://schemas.microsoft.com/office/drawing/2014/main" id="{E527C81D-00C4-918F-6B4F-040A943B9736}"/>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10" name="object 10">
                <a:extLst>
                  <a:ext uri="{FF2B5EF4-FFF2-40B4-BE49-F238E27FC236}">
                    <a16:creationId xmlns:a16="http://schemas.microsoft.com/office/drawing/2014/main" id="{AE2AEDA2-FF14-1155-5549-99F876636E3E}"/>
                  </a:ext>
                </a:extLst>
              </p:cNvPr>
              <p:cNvSpPr/>
              <p:nvPr/>
            </p:nvSpPr>
            <p:spPr>
              <a:xfrm>
                <a:off x="3939332" y="4050270"/>
                <a:ext cx="748030" cy="456565"/>
              </a:xfrm>
              <a:custGeom>
                <a:avLst/>
                <a:gdLst/>
                <a:ahLst/>
                <a:cxnLst/>
                <a:rect l="l" t="t" r="r" b="b"/>
                <a:pathLst>
                  <a:path w="748029" h="456564">
                    <a:moveTo>
                      <a:pt x="0" y="456276"/>
                    </a:moveTo>
                    <a:lnTo>
                      <a:pt x="747414" y="0"/>
                    </a:lnTo>
                  </a:path>
                </a:pathLst>
              </a:custGeom>
              <a:ln w="50006">
                <a:solidFill>
                  <a:srgbClr val="FF0000"/>
                </a:solidFill>
              </a:ln>
            </p:spPr>
            <p:txBody>
              <a:bodyPr wrap="square" lIns="0" tIns="0" rIns="0" bIns="0" rtlCol="0"/>
              <a:lstStyle/>
              <a:p>
                <a:endParaRPr sz="1696"/>
              </a:p>
            </p:txBody>
          </p:sp>
        </p:grpSp>
        <p:sp>
          <p:nvSpPr>
            <p:cNvPr id="11" name="object 11">
              <a:extLst>
                <a:ext uri="{FF2B5EF4-FFF2-40B4-BE49-F238E27FC236}">
                  <a16:creationId xmlns:a16="http://schemas.microsoft.com/office/drawing/2014/main" id="{6F487CBE-A536-2C50-5208-DD5A8AC7D581}"/>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12" name="object 12">
              <a:extLst>
                <a:ext uri="{FF2B5EF4-FFF2-40B4-BE49-F238E27FC236}">
                  <a16:creationId xmlns:a16="http://schemas.microsoft.com/office/drawing/2014/main" id="{18D0BFAA-DAAF-566C-6122-C64F75B0C9AC}"/>
                </a:ext>
              </a:extLst>
            </p:cNvPr>
            <p:cNvSpPr txBox="1"/>
            <p:nvPr/>
          </p:nvSpPr>
          <p:spPr>
            <a:xfrm>
              <a:off x="6218732" y="3254832"/>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13" name="object 13">
              <a:extLst>
                <a:ext uri="{FF2B5EF4-FFF2-40B4-BE49-F238E27FC236}">
                  <a16:creationId xmlns:a16="http://schemas.microsoft.com/office/drawing/2014/main" id="{D3797A63-4E29-5A7C-2423-C4B877FF05FC}"/>
                </a:ext>
              </a:extLst>
            </p:cNvPr>
            <p:cNvSpPr txBox="1"/>
            <p:nvPr/>
          </p:nvSpPr>
          <p:spPr>
            <a:xfrm>
              <a:off x="6227928" y="382061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p>
          </p:txBody>
        </p:sp>
        <p:sp>
          <p:nvSpPr>
            <p:cNvPr id="14" name="object 14">
              <a:extLst>
                <a:ext uri="{FF2B5EF4-FFF2-40B4-BE49-F238E27FC236}">
                  <a16:creationId xmlns:a16="http://schemas.microsoft.com/office/drawing/2014/main" id="{C5F1307F-6836-DFF3-182E-D9ED6F9CA746}"/>
                </a:ext>
              </a:extLst>
            </p:cNvPr>
            <p:cNvSpPr txBox="1"/>
            <p:nvPr/>
          </p:nvSpPr>
          <p:spPr>
            <a:xfrm>
              <a:off x="6228275" y="4802828"/>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15" name="object 15">
              <a:extLst>
                <a:ext uri="{FF2B5EF4-FFF2-40B4-BE49-F238E27FC236}">
                  <a16:creationId xmlns:a16="http://schemas.microsoft.com/office/drawing/2014/main" id="{9795C7C2-F98C-A999-1EA8-186A82A4DEE8}"/>
                </a:ext>
              </a:extLst>
            </p:cNvPr>
            <p:cNvSpPr txBox="1"/>
            <p:nvPr/>
          </p:nvSpPr>
          <p:spPr>
            <a:xfrm>
              <a:off x="3636044" y="3774660"/>
              <a:ext cx="457123" cy="287544"/>
            </a:xfrm>
            <a:prstGeom prst="rect">
              <a:avLst/>
            </a:prstGeom>
          </p:spPr>
          <p:txBody>
            <a:bodyPr vert="horz" wrap="square" lIns="0" tIns="11967" rIns="0" bIns="0" rtlCol="0">
              <a:spAutoFit/>
            </a:bodyPr>
            <a:lstStyle/>
            <a:p>
              <a:pPr marL="11967">
                <a:spcBef>
                  <a:spcPts val="94"/>
                </a:spcBef>
              </a:pPr>
              <a:r>
                <a:rPr sz="1790" spc="-19" dirty="0">
                  <a:latin typeface="Calibri"/>
                  <a:cs typeface="Calibri"/>
                </a:rPr>
                <a:t>Root</a:t>
              </a:r>
              <a:endParaRPr sz="1790">
                <a:latin typeface="Calibri"/>
                <a:cs typeface="Calibri"/>
              </a:endParaRPr>
            </a:p>
          </p:txBody>
        </p:sp>
        <p:grpSp>
          <p:nvGrpSpPr>
            <p:cNvPr id="16" name="object 16">
              <a:extLst>
                <a:ext uri="{FF2B5EF4-FFF2-40B4-BE49-F238E27FC236}">
                  <a16:creationId xmlns:a16="http://schemas.microsoft.com/office/drawing/2014/main" id="{2D666BD8-616B-976D-0DDD-C63E77562DBD}"/>
                </a:ext>
              </a:extLst>
            </p:cNvPr>
            <p:cNvGrpSpPr/>
            <p:nvPr/>
          </p:nvGrpSpPr>
          <p:grpSpPr>
            <a:xfrm>
              <a:off x="4140547" y="2020837"/>
              <a:ext cx="2317927" cy="3280040"/>
              <a:chOff x="2612644" y="1913127"/>
              <a:chExt cx="2459990" cy="3481070"/>
            </a:xfrm>
          </p:grpSpPr>
          <p:pic>
            <p:nvPicPr>
              <p:cNvPr id="17" name="object 17">
                <a:extLst>
                  <a:ext uri="{FF2B5EF4-FFF2-40B4-BE49-F238E27FC236}">
                    <a16:creationId xmlns:a16="http://schemas.microsoft.com/office/drawing/2014/main" id="{1A0E8CF3-8550-A176-841F-88BB802CF6A1}"/>
                  </a:ext>
                </a:extLst>
              </p:cNvPr>
              <p:cNvPicPr/>
              <p:nvPr/>
            </p:nvPicPr>
            <p:blipFill>
              <a:blip r:embed="rId2" cstate="print"/>
              <a:stretch>
                <a:fillRect/>
              </a:stretch>
            </p:blipFill>
            <p:spPr>
              <a:xfrm>
                <a:off x="2612644" y="3912616"/>
                <a:ext cx="734568" cy="344424"/>
              </a:xfrm>
              <a:prstGeom prst="rect">
                <a:avLst/>
              </a:prstGeom>
            </p:spPr>
          </p:pic>
          <p:sp>
            <p:nvSpPr>
              <p:cNvPr id="18" name="object 18">
                <a:extLst>
                  <a:ext uri="{FF2B5EF4-FFF2-40B4-BE49-F238E27FC236}">
                    <a16:creationId xmlns:a16="http://schemas.microsoft.com/office/drawing/2014/main" id="{5F728765-E49B-99CC-1912-20C85217226B}"/>
                  </a:ext>
                </a:extLst>
              </p:cNvPr>
              <p:cNvSpPr/>
              <p:nvPr/>
            </p:nvSpPr>
            <p:spPr>
              <a:xfrm>
                <a:off x="2655981" y="3934000"/>
                <a:ext cx="529590" cy="174625"/>
              </a:xfrm>
              <a:custGeom>
                <a:avLst/>
                <a:gdLst/>
                <a:ahLst/>
                <a:cxnLst/>
                <a:rect l="l" t="t" r="r" b="b"/>
                <a:pathLst>
                  <a:path w="529589" h="174625">
                    <a:moveTo>
                      <a:pt x="452261" y="134428"/>
                    </a:moveTo>
                    <a:lnTo>
                      <a:pt x="403748" y="149044"/>
                    </a:lnTo>
                    <a:lnTo>
                      <a:pt x="399752" y="156483"/>
                    </a:lnTo>
                    <a:lnTo>
                      <a:pt x="404002" y="170586"/>
                    </a:lnTo>
                    <a:lnTo>
                      <a:pt x="411440" y="174580"/>
                    </a:lnTo>
                    <a:lnTo>
                      <a:pt x="506519" y="145934"/>
                    </a:lnTo>
                    <a:lnTo>
                      <a:pt x="500225" y="145934"/>
                    </a:lnTo>
                    <a:lnTo>
                      <a:pt x="452261" y="134428"/>
                    </a:lnTo>
                    <a:close/>
                  </a:path>
                  <a:path w="529589" h="174625">
                    <a:moveTo>
                      <a:pt x="477601" y="126793"/>
                    </a:moveTo>
                    <a:lnTo>
                      <a:pt x="452261" y="134428"/>
                    </a:lnTo>
                    <a:lnTo>
                      <a:pt x="500225" y="145934"/>
                    </a:lnTo>
                    <a:lnTo>
                      <a:pt x="501024" y="142600"/>
                    </a:lnTo>
                    <a:lnTo>
                      <a:pt x="494115" y="142600"/>
                    </a:lnTo>
                    <a:lnTo>
                      <a:pt x="477601" y="126793"/>
                    </a:lnTo>
                    <a:close/>
                  </a:path>
                  <a:path w="529589" h="174625">
                    <a:moveTo>
                      <a:pt x="440321" y="54192"/>
                    </a:moveTo>
                    <a:lnTo>
                      <a:pt x="431880" y="54376"/>
                    </a:lnTo>
                    <a:lnTo>
                      <a:pt x="421694" y="65017"/>
                    </a:lnTo>
                    <a:lnTo>
                      <a:pt x="421880" y="73459"/>
                    </a:lnTo>
                    <a:lnTo>
                      <a:pt x="458481" y="108493"/>
                    </a:lnTo>
                    <a:lnTo>
                      <a:pt x="506446" y="119999"/>
                    </a:lnTo>
                    <a:lnTo>
                      <a:pt x="500225" y="145934"/>
                    </a:lnTo>
                    <a:lnTo>
                      <a:pt x="506519" y="145934"/>
                    </a:lnTo>
                    <a:lnTo>
                      <a:pt x="529070" y="139139"/>
                    </a:lnTo>
                    <a:lnTo>
                      <a:pt x="440321" y="54192"/>
                    </a:lnTo>
                    <a:close/>
                  </a:path>
                  <a:path w="529589" h="174625">
                    <a:moveTo>
                      <a:pt x="499489" y="120199"/>
                    </a:moveTo>
                    <a:lnTo>
                      <a:pt x="477601" y="126793"/>
                    </a:lnTo>
                    <a:lnTo>
                      <a:pt x="494115" y="142600"/>
                    </a:lnTo>
                    <a:lnTo>
                      <a:pt x="499489" y="120199"/>
                    </a:lnTo>
                    <a:close/>
                  </a:path>
                  <a:path w="529589" h="174625">
                    <a:moveTo>
                      <a:pt x="506398" y="120199"/>
                    </a:moveTo>
                    <a:lnTo>
                      <a:pt x="499489" y="120199"/>
                    </a:lnTo>
                    <a:lnTo>
                      <a:pt x="494115" y="142600"/>
                    </a:lnTo>
                    <a:lnTo>
                      <a:pt x="501024" y="142600"/>
                    </a:lnTo>
                    <a:lnTo>
                      <a:pt x="506398" y="120199"/>
                    </a:lnTo>
                    <a:close/>
                  </a:path>
                  <a:path w="529589" h="174625">
                    <a:moveTo>
                      <a:pt x="6220" y="0"/>
                    </a:moveTo>
                    <a:lnTo>
                      <a:pt x="0" y="25934"/>
                    </a:lnTo>
                    <a:lnTo>
                      <a:pt x="452261" y="134428"/>
                    </a:lnTo>
                    <a:lnTo>
                      <a:pt x="477601" y="126793"/>
                    </a:lnTo>
                    <a:lnTo>
                      <a:pt x="458481" y="108493"/>
                    </a:lnTo>
                    <a:lnTo>
                      <a:pt x="6220" y="0"/>
                    </a:lnTo>
                    <a:close/>
                  </a:path>
                  <a:path w="529589" h="174625">
                    <a:moveTo>
                      <a:pt x="458481" y="108493"/>
                    </a:moveTo>
                    <a:lnTo>
                      <a:pt x="477601" y="126793"/>
                    </a:lnTo>
                    <a:lnTo>
                      <a:pt x="499489" y="120199"/>
                    </a:lnTo>
                    <a:lnTo>
                      <a:pt x="506398" y="120199"/>
                    </a:lnTo>
                    <a:lnTo>
                      <a:pt x="506446" y="119999"/>
                    </a:lnTo>
                    <a:lnTo>
                      <a:pt x="458481" y="108493"/>
                    </a:lnTo>
                    <a:close/>
                  </a:path>
                </a:pathLst>
              </a:custGeom>
              <a:solidFill>
                <a:srgbClr val="4F81BD"/>
              </a:solidFill>
            </p:spPr>
            <p:txBody>
              <a:bodyPr wrap="square" lIns="0" tIns="0" rIns="0" bIns="0" rtlCol="0"/>
              <a:lstStyle/>
              <a:p>
                <a:endParaRPr sz="1696"/>
              </a:p>
            </p:txBody>
          </p:sp>
          <p:pic>
            <p:nvPicPr>
              <p:cNvPr id="19" name="object 19">
                <a:extLst>
                  <a:ext uri="{FF2B5EF4-FFF2-40B4-BE49-F238E27FC236}">
                    <a16:creationId xmlns:a16="http://schemas.microsoft.com/office/drawing/2014/main" id="{24C31668-D5F2-7D85-F6FF-183B0556407C}"/>
                  </a:ext>
                </a:extLst>
              </p:cNvPr>
              <p:cNvPicPr/>
              <p:nvPr/>
            </p:nvPicPr>
            <p:blipFill>
              <a:blip r:embed="rId3" cstate="print"/>
              <a:stretch>
                <a:fillRect/>
              </a:stretch>
            </p:blipFill>
            <p:spPr>
              <a:xfrm>
                <a:off x="4249420" y="2260600"/>
                <a:ext cx="106679" cy="3133344"/>
              </a:xfrm>
              <a:prstGeom prst="rect">
                <a:avLst/>
              </a:prstGeom>
            </p:spPr>
          </p:pic>
          <p:sp>
            <p:nvSpPr>
              <p:cNvPr id="20" name="object 20">
                <a:extLst>
                  <a:ext uri="{FF2B5EF4-FFF2-40B4-BE49-F238E27FC236}">
                    <a16:creationId xmlns:a16="http://schemas.microsoft.com/office/drawing/2014/main" id="{FCC6FD9D-E660-C38B-76CF-60D3203425AF}"/>
                  </a:ext>
                </a:extLst>
              </p:cNvPr>
              <p:cNvSpPr/>
              <p:nvPr/>
            </p:nvSpPr>
            <p:spPr>
              <a:xfrm>
                <a:off x="4301569" y="2283950"/>
                <a:ext cx="0" cy="3035935"/>
              </a:xfrm>
              <a:custGeom>
                <a:avLst/>
                <a:gdLst/>
                <a:ahLst/>
                <a:cxnLst/>
                <a:rect l="l" t="t" r="r" b="b"/>
                <a:pathLst>
                  <a:path h="3035935">
                    <a:moveTo>
                      <a:pt x="0" y="0"/>
                    </a:moveTo>
                    <a:lnTo>
                      <a:pt x="1" y="3035393"/>
                    </a:lnTo>
                  </a:path>
                </a:pathLst>
              </a:custGeom>
              <a:ln w="20002">
                <a:solidFill>
                  <a:srgbClr val="000000"/>
                </a:solidFill>
              </a:ln>
            </p:spPr>
            <p:txBody>
              <a:bodyPr wrap="square" lIns="0" tIns="0" rIns="0" bIns="0" rtlCol="0"/>
              <a:lstStyle/>
              <a:p>
                <a:endParaRPr sz="1696"/>
              </a:p>
            </p:txBody>
          </p:sp>
          <p:pic>
            <p:nvPicPr>
              <p:cNvPr id="21" name="object 21">
                <a:extLst>
                  <a:ext uri="{FF2B5EF4-FFF2-40B4-BE49-F238E27FC236}">
                    <a16:creationId xmlns:a16="http://schemas.microsoft.com/office/drawing/2014/main" id="{27C73B40-FE17-41B4-DEA7-84FB43432BC8}"/>
                  </a:ext>
                </a:extLst>
              </p:cNvPr>
              <p:cNvPicPr/>
              <p:nvPr/>
            </p:nvPicPr>
            <p:blipFill>
              <a:blip r:embed="rId4" cstate="print"/>
              <a:stretch>
                <a:fillRect/>
              </a:stretch>
            </p:blipFill>
            <p:spPr>
              <a:xfrm>
                <a:off x="4636516" y="2260600"/>
                <a:ext cx="106679" cy="3133344"/>
              </a:xfrm>
              <a:prstGeom prst="rect">
                <a:avLst/>
              </a:prstGeom>
            </p:spPr>
          </p:pic>
          <p:sp>
            <p:nvSpPr>
              <p:cNvPr id="22" name="object 22">
                <a:extLst>
                  <a:ext uri="{FF2B5EF4-FFF2-40B4-BE49-F238E27FC236}">
                    <a16:creationId xmlns:a16="http://schemas.microsoft.com/office/drawing/2014/main" id="{A09E2B30-BD27-FE25-590E-926171E6F96B}"/>
                  </a:ext>
                </a:extLst>
              </p:cNvPr>
              <p:cNvSpPr/>
              <p:nvPr/>
            </p:nvSpPr>
            <p:spPr>
              <a:xfrm>
                <a:off x="4688839" y="2283950"/>
                <a:ext cx="0" cy="3035935"/>
              </a:xfrm>
              <a:custGeom>
                <a:avLst/>
                <a:gdLst/>
                <a:ahLst/>
                <a:cxnLst/>
                <a:rect l="l" t="t" r="r" b="b"/>
                <a:pathLst>
                  <a:path h="3035935">
                    <a:moveTo>
                      <a:pt x="0" y="0"/>
                    </a:moveTo>
                    <a:lnTo>
                      <a:pt x="1" y="3035393"/>
                    </a:lnTo>
                  </a:path>
                </a:pathLst>
              </a:custGeom>
              <a:ln w="20002">
                <a:solidFill>
                  <a:srgbClr val="000000"/>
                </a:solidFill>
              </a:ln>
            </p:spPr>
            <p:txBody>
              <a:bodyPr wrap="square" lIns="0" tIns="0" rIns="0" bIns="0" rtlCol="0"/>
              <a:lstStyle/>
              <a:p>
                <a:endParaRPr sz="1696"/>
              </a:p>
            </p:txBody>
          </p:sp>
          <p:pic>
            <p:nvPicPr>
              <p:cNvPr id="23" name="object 23">
                <a:extLst>
                  <a:ext uri="{FF2B5EF4-FFF2-40B4-BE49-F238E27FC236}">
                    <a16:creationId xmlns:a16="http://schemas.microsoft.com/office/drawing/2014/main" id="{EA95C741-4AAE-F964-6ED3-3D8B16EAEFB6}"/>
                  </a:ext>
                </a:extLst>
              </p:cNvPr>
              <p:cNvPicPr/>
              <p:nvPr/>
            </p:nvPicPr>
            <p:blipFill>
              <a:blip r:embed="rId5" cstate="print"/>
              <a:stretch>
                <a:fillRect/>
              </a:stretch>
            </p:blipFill>
            <p:spPr>
              <a:xfrm>
                <a:off x="3886708" y="2260600"/>
                <a:ext cx="106679" cy="3133344"/>
              </a:xfrm>
              <a:prstGeom prst="rect">
                <a:avLst/>
              </a:prstGeom>
            </p:spPr>
          </p:pic>
          <p:sp>
            <p:nvSpPr>
              <p:cNvPr id="24" name="object 24">
                <a:extLst>
                  <a:ext uri="{FF2B5EF4-FFF2-40B4-BE49-F238E27FC236}">
                    <a16:creationId xmlns:a16="http://schemas.microsoft.com/office/drawing/2014/main" id="{9EF9278F-44AB-561F-DF2B-662A9E44316E}"/>
                  </a:ext>
                </a:extLst>
              </p:cNvPr>
              <p:cNvSpPr/>
              <p:nvPr/>
            </p:nvSpPr>
            <p:spPr>
              <a:xfrm>
                <a:off x="3939332" y="2283950"/>
                <a:ext cx="0" cy="3035935"/>
              </a:xfrm>
              <a:custGeom>
                <a:avLst/>
                <a:gdLst/>
                <a:ahLst/>
                <a:cxnLst/>
                <a:rect l="l" t="t" r="r" b="b"/>
                <a:pathLst>
                  <a:path h="3035935">
                    <a:moveTo>
                      <a:pt x="0" y="0"/>
                    </a:moveTo>
                    <a:lnTo>
                      <a:pt x="1" y="3035393"/>
                    </a:lnTo>
                  </a:path>
                </a:pathLst>
              </a:custGeom>
              <a:ln w="20002">
                <a:solidFill>
                  <a:srgbClr val="000000"/>
                </a:solidFill>
              </a:ln>
            </p:spPr>
            <p:txBody>
              <a:bodyPr wrap="square" lIns="0" tIns="0" rIns="0" bIns="0" rtlCol="0"/>
              <a:lstStyle/>
              <a:p>
                <a:endParaRPr sz="1696"/>
              </a:p>
            </p:txBody>
          </p:sp>
          <p:pic>
            <p:nvPicPr>
              <p:cNvPr id="25" name="object 25">
                <a:extLst>
                  <a:ext uri="{FF2B5EF4-FFF2-40B4-BE49-F238E27FC236}">
                    <a16:creationId xmlns:a16="http://schemas.microsoft.com/office/drawing/2014/main" id="{9526DFBA-DC22-DE04-9DDD-993B9A767F28}"/>
                  </a:ext>
                </a:extLst>
              </p:cNvPr>
              <p:cNvPicPr/>
              <p:nvPr/>
            </p:nvPicPr>
            <p:blipFill>
              <a:blip r:embed="rId6" cstate="print"/>
              <a:stretch>
                <a:fillRect/>
              </a:stretch>
            </p:blipFill>
            <p:spPr>
              <a:xfrm>
                <a:off x="3298444" y="2260600"/>
                <a:ext cx="109727" cy="3133344"/>
              </a:xfrm>
              <a:prstGeom prst="rect">
                <a:avLst/>
              </a:prstGeom>
            </p:spPr>
          </p:pic>
          <p:sp>
            <p:nvSpPr>
              <p:cNvPr id="26" name="object 26">
                <a:extLst>
                  <a:ext uri="{FF2B5EF4-FFF2-40B4-BE49-F238E27FC236}">
                    <a16:creationId xmlns:a16="http://schemas.microsoft.com/office/drawing/2014/main" id="{CCBE6C85-24D7-E85E-966E-ECCC335A7B1E}"/>
                  </a:ext>
                </a:extLst>
              </p:cNvPr>
              <p:cNvSpPr/>
              <p:nvPr/>
            </p:nvSpPr>
            <p:spPr>
              <a:xfrm>
                <a:off x="3353367" y="2283950"/>
                <a:ext cx="0" cy="3035935"/>
              </a:xfrm>
              <a:custGeom>
                <a:avLst/>
                <a:gdLst/>
                <a:ahLst/>
                <a:cxnLst/>
                <a:rect l="l" t="t" r="r" b="b"/>
                <a:pathLst>
                  <a:path h="3035935">
                    <a:moveTo>
                      <a:pt x="0" y="0"/>
                    </a:moveTo>
                    <a:lnTo>
                      <a:pt x="1" y="3035393"/>
                    </a:lnTo>
                  </a:path>
                </a:pathLst>
              </a:custGeom>
              <a:ln w="20002">
                <a:solidFill>
                  <a:srgbClr val="000000"/>
                </a:solidFill>
              </a:ln>
            </p:spPr>
            <p:txBody>
              <a:bodyPr wrap="square" lIns="0" tIns="0" rIns="0" bIns="0" rtlCol="0"/>
              <a:lstStyle/>
              <a:p>
                <a:endParaRPr sz="1696"/>
              </a:p>
            </p:txBody>
          </p:sp>
          <p:pic>
            <p:nvPicPr>
              <p:cNvPr id="27" name="object 27">
                <a:extLst>
                  <a:ext uri="{FF2B5EF4-FFF2-40B4-BE49-F238E27FC236}">
                    <a16:creationId xmlns:a16="http://schemas.microsoft.com/office/drawing/2014/main" id="{8B3FB67D-FC1F-FC20-801F-220089DCF613}"/>
                  </a:ext>
                </a:extLst>
              </p:cNvPr>
              <p:cNvPicPr/>
              <p:nvPr/>
            </p:nvPicPr>
            <p:blipFill>
              <a:blip r:embed="rId7" cstate="print"/>
              <a:stretch>
                <a:fillRect/>
              </a:stretch>
            </p:blipFill>
            <p:spPr>
              <a:xfrm>
                <a:off x="4578604" y="1913127"/>
                <a:ext cx="493775" cy="518160"/>
              </a:xfrm>
              <a:prstGeom prst="rect">
                <a:avLst/>
              </a:prstGeom>
            </p:spPr>
          </p:pic>
          <p:sp>
            <p:nvSpPr>
              <p:cNvPr id="28" name="object 28">
                <a:extLst>
                  <a:ext uri="{FF2B5EF4-FFF2-40B4-BE49-F238E27FC236}">
                    <a16:creationId xmlns:a16="http://schemas.microsoft.com/office/drawing/2014/main" id="{FA8E1687-629E-AA3B-E062-59390CAC9F1B}"/>
                  </a:ext>
                </a:extLst>
              </p:cNvPr>
              <p:cNvSpPr/>
              <p:nvPr/>
            </p:nvSpPr>
            <p:spPr>
              <a:xfrm>
                <a:off x="4742140" y="1935599"/>
                <a:ext cx="285750" cy="313055"/>
              </a:xfrm>
              <a:custGeom>
                <a:avLst/>
                <a:gdLst/>
                <a:ahLst/>
                <a:cxnLst/>
                <a:rect l="l" t="t" r="r" b="b"/>
                <a:pathLst>
                  <a:path w="285750" h="313055">
                    <a:moveTo>
                      <a:pt x="32522" y="188042"/>
                    </a:moveTo>
                    <a:lnTo>
                      <a:pt x="25444" y="192646"/>
                    </a:lnTo>
                    <a:lnTo>
                      <a:pt x="0" y="312835"/>
                    </a:lnTo>
                    <a:lnTo>
                      <a:pt x="33688" y="302191"/>
                    </a:lnTo>
                    <a:lnTo>
                      <a:pt x="27658" y="302191"/>
                    </a:lnTo>
                    <a:lnTo>
                      <a:pt x="7903" y="284274"/>
                    </a:lnTo>
                    <a:lnTo>
                      <a:pt x="41042" y="247738"/>
                    </a:lnTo>
                    <a:lnTo>
                      <a:pt x="51536" y="198170"/>
                    </a:lnTo>
                    <a:lnTo>
                      <a:pt x="46931" y="191093"/>
                    </a:lnTo>
                    <a:lnTo>
                      <a:pt x="32522" y="188042"/>
                    </a:lnTo>
                    <a:close/>
                  </a:path>
                  <a:path w="285750" h="313055">
                    <a:moveTo>
                      <a:pt x="41042" y="247738"/>
                    </a:moveTo>
                    <a:lnTo>
                      <a:pt x="7903" y="284274"/>
                    </a:lnTo>
                    <a:lnTo>
                      <a:pt x="27658" y="302191"/>
                    </a:lnTo>
                    <a:lnTo>
                      <a:pt x="33278" y="295995"/>
                    </a:lnTo>
                    <a:lnTo>
                      <a:pt x="30826" y="295995"/>
                    </a:lnTo>
                    <a:lnTo>
                      <a:pt x="13762" y="280517"/>
                    </a:lnTo>
                    <a:lnTo>
                      <a:pt x="35561" y="273630"/>
                    </a:lnTo>
                    <a:lnTo>
                      <a:pt x="41042" y="247738"/>
                    </a:lnTo>
                    <a:close/>
                  </a:path>
                  <a:path w="285750" h="313055">
                    <a:moveTo>
                      <a:pt x="109109" y="250393"/>
                    </a:moveTo>
                    <a:lnTo>
                      <a:pt x="60795" y="265657"/>
                    </a:lnTo>
                    <a:lnTo>
                      <a:pt x="27658" y="302191"/>
                    </a:lnTo>
                    <a:lnTo>
                      <a:pt x="33688" y="302191"/>
                    </a:lnTo>
                    <a:lnTo>
                      <a:pt x="117144" y="275823"/>
                    </a:lnTo>
                    <a:lnTo>
                      <a:pt x="121038" y="268331"/>
                    </a:lnTo>
                    <a:lnTo>
                      <a:pt x="116601" y="254287"/>
                    </a:lnTo>
                    <a:lnTo>
                      <a:pt x="109109" y="250393"/>
                    </a:lnTo>
                    <a:close/>
                  </a:path>
                  <a:path w="285750" h="313055">
                    <a:moveTo>
                      <a:pt x="35561" y="273630"/>
                    </a:moveTo>
                    <a:lnTo>
                      <a:pt x="13762" y="280517"/>
                    </a:lnTo>
                    <a:lnTo>
                      <a:pt x="30826" y="295995"/>
                    </a:lnTo>
                    <a:lnTo>
                      <a:pt x="35561" y="273630"/>
                    </a:lnTo>
                    <a:close/>
                  </a:path>
                  <a:path w="285750" h="313055">
                    <a:moveTo>
                      <a:pt x="60795" y="265657"/>
                    </a:moveTo>
                    <a:lnTo>
                      <a:pt x="35561" y="273630"/>
                    </a:lnTo>
                    <a:lnTo>
                      <a:pt x="30826" y="295995"/>
                    </a:lnTo>
                    <a:lnTo>
                      <a:pt x="33278" y="295995"/>
                    </a:lnTo>
                    <a:lnTo>
                      <a:pt x="60795" y="265657"/>
                    </a:lnTo>
                    <a:close/>
                  </a:path>
                  <a:path w="285750" h="313055">
                    <a:moveTo>
                      <a:pt x="265755" y="0"/>
                    </a:moveTo>
                    <a:lnTo>
                      <a:pt x="41042" y="247738"/>
                    </a:lnTo>
                    <a:lnTo>
                      <a:pt x="35561" y="273630"/>
                    </a:lnTo>
                    <a:lnTo>
                      <a:pt x="60795" y="265657"/>
                    </a:lnTo>
                    <a:lnTo>
                      <a:pt x="285508" y="17917"/>
                    </a:lnTo>
                    <a:lnTo>
                      <a:pt x="265755" y="0"/>
                    </a:lnTo>
                    <a:close/>
                  </a:path>
                </a:pathLst>
              </a:custGeom>
              <a:solidFill>
                <a:srgbClr val="4F81BD"/>
              </a:solidFill>
            </p:spPr>
            <p:txBody>
              <a:bodyPr wrap="square" lIns="0" tIns="0" rIns="0" bIns="0" rtlCol="0"/>
              <a:lstStyle/>
              <a:p>
                <a:endParaRPr sz="1696"/>
              </a:p>
            </p:txBody>
          </p:sp>
        </p:grpSp>
        <p:sp>
          <p:nvSpPr>
            <p:cNvPr id="29" name="object 29">
              <a:extLst>
                <a:ext uri="{FF2B5EF4-FFF2-40B4-BE49-F238E27FC236}">
                  <a16:creationId xmlns:a16="http://schemas.microsoft.com/office/drawing/2014/main" id="{35CB7CFF-C264-A66A-DEB0-94634DE67C40}"/>
                </a:ext>
              </a:extLst>
            </p:cNvPr>
            <p:cNvSpPr txBox="1"/>
            <p:nvPr/>
          </p:nvSpPr>
          <p:spPr>
            <a:xfrm>
              <a:off x="6259113" y="1703962"/>
              <a:ext cx="451738" cy="287544"/>
            </a:xfrm>
            <a:prstGeom prst="rect">
              <a:avLst/>
            </a:prstGeom>
          </p:spPr>
          <p:txBody>
            <a:bodyPr vert="horz" wrap="square" lIns="0" tIns="11967" rIns="0" bIns="0" rtlCol="0">
              <a:spAutoFit/>
            </a:bodyPr>
            <a:lstStyle/>
            <a:p>
              <a:pPr marL="11967">
                <a:spcBef>
                  <a:spcPts val="94"/>
                </a:spcBef>
              </a:pPr>
              <a:r>
                <a:rPr sz="1790" spc="-24" dirty="0">
                  <a:latin typeface="Calibri"/>
                  <a:cs typeface="Calibri"/>
                </a:rPr>
                <a:t>Now</a:t>
              </a:r>
              <a:endParaRPr sz="1790">
                <a:latin typeface="Calibri"/>
                <a:cs typeface="Calibri"/>
              </a:endParaRPr>
            </a:p>
          </p:txBody>
        </p:sp>
        <p:sp>
          <p:nvSpPr>
            <p:cNvPr id="30" name="object 30">
              <a:extLst>
                <a:ext uri="{FF2B5EF4-FFF2-40B4-BE49-F238E27FC236}">
                  <a16:creationId xmlns:a16="http://schemas.microsoft.com/office/drawing/2014/main" id="{3A79F8E4-3591-107B-E454-BF7B311318D2}"/>
                </a:ext>
              </a:extLst>
            </p:cNvPr>
            <p:cNvSpPr txBox="1"/>
            <p:nvPr/>
          </p:nvSpPr>
          <p:spPr>
            <a:xfrm>
              <a:off x="5258062" y="1887770"/>
              <a:ext cx="603116" cy="287609"/>
            </a:xfrm>
            <a:prstGeom prst="rect">
              <a:avLst/>
            </a:prstGeom>
          </p:spPr>
          <p:txBody>
            <a:bodyPr vert="horz" wrap="square" lIns="0" tIns="11967" rIns="0" bIns="0" rtlCol="0">
              <a:spAutoFit/>
            </a:bodyPr>
            <a:lstStyle/>
            <a:p>
              <a:pPr marL="35902">
                <a:spcBef>
                  <a:spcPts val="94"/>
                </a:spcBef>
                <a:tabLst>
                  <a:tab pos="376369" algn="l"/>
                </a:tabLst>
              </a:pPr>
              <a:r>
                <a:rPr sz="2686" spc="-35" baseline="-5847" dirty="0">
                  <a:latin typeface="Calibri"/>
                  <a:cs typeface="Calibri"/>
                </a:rPr>
                <a:t>t2</a:t>
              </a:r>
              <a:r>
                <a:rPr sz="2686" baseline="-5847" dirty="0">
                  <a:latin typeface="Calibri"/>
                  <a:cs typeface="Calibri"/>
                </a:rPr>
                <a:t>	</a:t>
              </a:r>
              <a:r>
                <a:rPr sz="1790" spc="-24" dirty="0">
                  <a:latin typeface="Calibri"/>
                  <a:cs typeface="Calibri"/>
                </a:rPr>
                <a:t>t1</a:t>
              </a:r>
              <a:endParaRPr sz="1790">
                <a:latin typeface="Calibri"/>
                <a:cs typeface="Calibri"/>
              </a:endParaRPr>
            </a:p>
          </p:txBody>
        </p:sp>
        <p:sp>
          <p:nvSpPr>
            <p:cNvPr id="31" name="object 31">
              <a:extLst>
                <a:ext uri="{FF2B5EF4-FFF2-40B4-BE49-F238E27FC236}">
                  <a16:creationId xmlns:a16="http://schemas.microsoft.com/office/drawing/2014/main" id="{BD90277E-266B-2F63-22F7-1FD748A0731F}"/>
                </a:ext>
              </a:extLst>
            </p:cNvPr>
            <p:cNvSpPr txBox="1"/>
            <p:nvPr/>
          </p:nvSpPr>
          <p:spPr>
            <a:xfrm>
              <a:off x="4709034" y="1910745"/>
              <a:ext cx="214201" cy="287544"/>
            </a:xfrm>
            <a:prstGeom prst="rect">
              <a:avLst/>
            </a:prstGeom>
          </p:spPr>
          <p:txBody>
            <a:bodyPr vert="horz" wrap="square" lIns="0" tIns="11967" rIns="0" bIns="0" rtlCol="0">
              <a:spAutoFit/>
            </a:bodyPr>
            <a:lstStyle/>
            <a:p>
              <a:pPr marL="11967">
                <a:spcBef>
                  <a:spcPts val="94"/>
                </a:spcBef>
              </a:pPr>
              <a:r>
                <a:rPr sz="1790" spc="-24" dirty="0">
                  <a:latin typeface="Calibri"/>
                  <a:cs typeface="Calibri"/>
                </a:rPr>
                <a:t>t3</a:t>
              </a:r>
              <a:endParaRPr sz="1790">
                <a:latin typeface="Calibri"/>
                <a:cs typeface="Calibri"/>
              </a:endParaRPr>
            </a:p>
          </p:txBody>
        </p:sp>
      </p:grpSp>
    </p:spTree>
    <p:extLst>
      <p:ext uri="{BB962C8B-B14F-4D97-AF65-F5344CB8AC3E}">
        <p14:creationId xmlns:p14="http://schemas.microsoft.com/office/powerpoint/2010/main" val="38972182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object 2">
            <a:extLst>
              <a:ext uri="{FF2B5EF4-FFF2-40B4-BE49-F238E27FC236}">
                <a16:creationId xmlns:a16="http://schemas.microsoft.com/office/drawing/2014/main" id="{25CB48EC-DE0E-7D8A-7F62-1DB82A819E8C}"/>
              </a:ext>
            </a:extLst>
          </p:cNvPr>
          <p:cNvSpPr txBox="1"/>
          <p:nvPr/>
        </p:nvSpPr>
        <p:spPr>
          <a:xfrm>
            <a:off x="6716712" y="1578052"/>
            <a:ext cx="2971901" cy="4400396"/>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dirty="0">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dirty="0">
              <a:latin typeface="Calibri"/>
              <a:cs typeface="Calibri"/>
            </a:endParaRPr>
          </a:p>
          <a:p>
            <a:pPr>
              <a:spcBef>
                <a:spcPts val="47"/>
              </a:spcBef>
              <a:buFont typeface="Arial"/>
              <a:buChar char="•"/>
            </a:pPr>
            <a:endParaRPr sz="1555" dirty="0">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dirty="0">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dirty="0">
              <a:latin typeface="Calibri"/>
              <a:cs typeface="Calibri"/>
            </a:endParaRPr>
          </a:p>
          <a:p>
            <a:pPr marL="363205">
              <a:spcBef>
                <a:spcPts val="71"/>
              </a:spcBef>
            </a:pPr>
            <a:r>
              <a:rPr sz="1602" spc="-9" dirty="0">
                <a:latin typeface="Calibri"/>
                <a:cs typeface="Calibri"/>
              </a:rPr>
              <a:t>ancestor</a:t>
            </a:r>
            <a:endParaRPr sz="1602" dirty="0">
              <a:latin typeface="Calibri"/>
              <a:cs typeface="Calibri"/>
            </a:endParaRPr>
          </a:p>
          <a:p>
            <a:pPr>
              <a:spcBef>
                <a:spcPts val="47"/>
              </a:spcBef>
            </a:pPr>
            <a:endParaRPr sz="1461" dirty="0">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dirty="0">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dirty="0">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dirty="0">
              <a:latin typeface="Calibri"/>
              <a:cs typeface="Calibri"/>
            </a:endParaRPr>
          </a:p>
          <a:p>
            <a:pPr>
              <a:spcBef>
                <a:spcPts val="42"/>
              </a:spcBef>
              <a:buFont typeface="Arial"/>
              <a:buChar char="•"/>
            </a:pPr>
            <a:endParaRPr sz="1602" dirty="0">
              <a:latin typeface="Calibri"/>
              <a:cs typeface="Calibri"/>
            </a:endParaRPr>
          </a:p>
          <a:p>
            <a:pPr marL="542713" marR="544508" indent="-452360">
              <a:lnSpc>
                <a:spcPts val="1903"/>
              </a:lnSpc>
            </a:pPr>
            <a:r>
              <a:rPr sz="1602" dirty="0">
                <a:latin typeface="Calibri"/>
                <a:cs typeface="Calibri"/>
              </a:rPr>
              <a:t>Root</a:t>
            </a:r>
            <a:r>
              <a:rPr sz="1602" spc="-38"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r>
              <a:rPr sz="1602" spc="-42" dirty="0">
                <a:latin typeface="Calibri"/>
                <a:cs typeface="Calibri"/>
              </a:rPr>
              <a:t> </a:t>
            </a:r>
            <a:r>
              <a:rPr sz="1602" dirty="0">
                <a:latin typeface="Calibri"/>
                <a:cs typeface="Calibri"/>
              </a:rPr>
              <a:t>or</a:t>
            </a:r>
            <a:r>
              <a:rPr sz="1602" spc="-33" dirty="0">
                <a:latin typeface="Calibri"/>
                <a:cs typeface="Calibri"/>
              </a:rPr>
              <a:t> </a:t>
            </a:r>
            <a:r>
              <a:rPr sz="1602" spc="-9" dirty="0">
                <a:latin typeface="Calibri"/>
                <a:cs typeface="Calibri"/>
              </a:rPr>
              <a:t>placed </a:t>
            </a:r>
            <a:r>
              <a:rPr sz="1602" dirty="0">
                <a:latin typeface="Calibri"/>
                <a:cs typeface="Calibri"/>
              </a:rPr>
              <a:t>based</a:t>
            </a:r>
            <a:r>
              <a:rPr sz="1602" spc="-47" dirty="0">
                <a:latin typeface="Calibri"/>
                <a:cs typeface="Calibri"/>
              </a:rPr>
              <a:t> </a:t>
            </a:r>
            <a:r>
              <a:rPr sz="1602" dirty="0">
                <a:latin typeface="Calibri"/>
                <a:cs typeface="Calibri"/>
              </a:rPr>
              <a:t>on</a:t>
            </a:r>
            <a:r>
              <a:rPr sz="1602" spc="-42" dirty="0">
                <a:latin typeface="Calibri"/>
                <a:cs typeface="Calibri"/>
              </a:rPr>
              <a:t> </a:t>
            </a:r>
            <a:r>
              <a:rPr sz="1602" spc="-19" dirty="0">
                <a:latin typeface="Calibri"/>
                <a:cs typeface="Calibri"/>
              </a:rPr>
              <a:t>assumptions)</a:t>
            </a:r>
            <a:endParaRPr sz="1602" dirty="0">
              <a:latin typeface="Calibri"/>
              <a:cs typeface="Calibri"/>
            </a:endParaRPr>
          </a:p>
          <a:p>
            <a:pPr marL="372779" indent="-283025">
              <a:lnSpc>
                <a:spcPts val="1790"/>
              </a:lnSpc>
              <a:buFont typeface="Arial"/>
              <a:buChar char="•"/>
              <a:tabLst>
                <a:tab pos="372779" algn="l"/>
                <a:tab pos="373377" algn="l"/>
              </a:tabLst>
            </a:pPr>
            <a:r>
              <a:rPr sz="1602" spc="-9" dirty="0">
                <a:latin typeface="Calibri"/>
                <a:cs typeface="Calibri"/>
              </a:rPr>
              <a:t>Indicates</a:t>
            </a:r>
            <a:r>
              <a:rPr sz="1602" spc="-57" dirty="0">
                <a:latin typeface="Calibri"/>
                <a:cs typeface="Calibri"/>
              </a:rPr>
              <a:t> </a:t>
            </a:r>
            <a:r>
              <a:rPr sz="1602" dirty="0">
                <a:latin typeface="Calibri"/>
                <a:cs typeface="Calibri"/>
              </a:rPr>
              <a:t>oldest</a:t>
            </a:r>
            <a:r>
              <a:rPr sz="1602" spc="-52" dirty="0">
                <a:latin typeface="Calibri"/>
                <a:cs typeface="Calibri"/>
              </a:rPr>
              <a:t> </a:t>
            </a:r>
            <a:r>
              <a:rPr sz="1602" dirty="0">
                <a:latin typeface="Calibri"/>
                <a:cs typeface="Calibri"/>
              </a:rPr>
              <a:t>node</a:t>
            </a:r>
            <a:r>
              <a:rPr sz="1602" spc="-47" dirty="0">
                <a:latin typeface="Calibri"/>
                <a:cs typeface="Calibri"/>
              </a:rPr>
              <a:t> </a:t>
            </a:r>
            <a:r>
              <a:rPr sz="1602" dirty="0">
                <a:latin typeface="Calibri"/>
                <a:cs typeface="Calibri"/>
              </a:rPr>
              <a:t>in</a:t>
            </a:r>
            <a:r>
              <a:rPr sz="1602" spc="-57" dirty="0">
                <a:latin typeface="Calibri"/>
                <a:cs typeface="Calibri"/>
              </a:rPr>
              <a:t> </a:t>
            </a:r>
            <a:r>
              <a:rPr sz="1602" spc="-19" dirty="0">
                <a:latin typeface="Calibri"/>
                <a:cs typeface="Calibri"/>
              </a:rPr>
              <a:t>tree</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Adds</a:t>
            </a:r>
            <a:r>
              <a:rPr sz="1602" spc="-38" dirty="0">
                <a:latin typeface="Calibri"/>
                <a:cs typeface="Calibri"/>
              </a:rPr>
              <a:t> </a:t>
            </a:r>
            <a:r>
              <a:rPr sz="1602" spc="-9" dirty="0">
                <a:latin typeface="Calibri"/>
                <a:cs typeface="Calibri"/>
              </a:rPr>
              <a:t>evolutionary</a:t>
            </a:r>
            <a:r>
              <a:rPr sz="1602" spc="-38" dirty="0">
                <a:latin typeface="Calibri"/>
                <a:cs typeface="Calibri"/>
              </a:rPr>
              <a:t> </a:t>
            </a:r>
            <a:r>
              <a:rPr sz="1602" spc="-9" dirty="0">
                <a:latin typeface="Calibri"/>
                <a:cs typeface="Calibri"/>
              </a:rPr>
              <a:t>direction</a:t>
            </a:r>
            <a:endParaRPr sz="1602" dirty="0">
              <a:latin typeface="Calibri"/>
              <a:cs typeface="Calibri"/>
            </a:endParaRPr>
          </a:p>
        </p:txBody>
      </p:sp>
      <p:grpSp>
        <p:nvGrpSpPr>
          <p:cNvPr id="17" name="Group 16">
            <a:extLst>
              <a:ext uri="{FF2B5EF4-FFF2-40B4-BE49-F238E27FC236}">
                <a16:creationId xmlns:a16="http://schemas.microsoft.com/office/drawing/2014/main" id="{8E4F4DEB-1EEA-6AC0-A269-DD82A27B5C93}"/>
              </a:ext>
            </a:extLst>
          </p:cNvPr>
          <p:cNvGrpSpPr/>
          <p:nvPr/>
        </p:nvGrpSpPr>
        <p:grpSpPr>
          <a:xfrm>
            <a:off x="746302" y="2465582"/>
            <a:ext cx="2725667" cy="2625335"/>
            <a:chOff x="3666550" y="2465037"/>
            <a:chExt cx="2725667" cy="2625335"/>
          </a:xfrm>
        </p:grpSpPr>
        <p:grpSp>
          <p:nvGrpSpPr>
            <p:cNvPr id="3" name="object 4">
              <a:extLst>
                <a:ext uri="{FF2B5EF4-FFF2-40B4-BE49-F238E27FC236}">
                  <a16:creationId xmlns:a16="http://schemas.microsoft.com/office/drawing/2014/main" id="{C132D889-DF5F-27A3-FD2A-1554AF1E2C16}"/>
                </a:ext>
              </a:extLst>
            </p:cNvPr>
            <p:cNvGrpSpPr/>
            <p:nvPr/>
          </p:nvGrpSpPr>
          <p:grpSpPr>
            <a:xfrm>
              <a:off x="4364561" y="2737367"/>
              <a:ext cx="1756096" cy="2281429"/>
              <a:chOff x="2850388" y="2673571"/>
              <a:chExt cx="1863725" cy="2421255"/>
            </a:xfrm>
          </p:grpSpPr>
          <p:sp>
            <p:nvSpPr>
              <p:cNvPr id="5" name="object 5">
                <a:extLst>
                  <a:ext uri="{FF2B5EF4-FFF2-40B4-BE49-F238E27FC236}">
                    <a16:creationId xmlns:a16="http://schemas.microsoft.com/office/drawing/2014/main" id="{5F793D91-B82A-2BCD-8558-5E1D66499A2A}"/>
                  </a:ext>
                </a:extLst>
              </p:cNvPr>
              <p:cNvSpPr/>
              <p:nvPr/>
            </p:nvSpPr>
            <p:spPr>
              <a:xfrm>
                <a:off x="3229770" y="2698574"/>
                <a:ext cx="1459230" cy="1459230"/>
              </a:xfrm>
              <a:custGeom>
                <a:avLst/>
                <a:gdLst/>
                <a:ahLst/>
                <a:cxnLst/>
                <a:rect l="l" t="t" r="r" b="b"/>
                <a:pathLst>
                  <a:path w="1459229" h="1459229">
                    <a:moveTo>
                      <a:pt x="0" y="1459071"/>
                    </a:moveTo>
                    <a:lnTo>
                      <a:pt x="1459071" y="0"/>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6D1D671E-95B2-0B88-C4C7-43E42F2411A4}"/>
                  </a:ext>
                </a:extLst>
              </p:cNvPr>
              <p:cNvSpPr/>
              <p:nvPr/>
            </p:nvSpPr>
            <p:spPr>
              <a:xfrm>
                <a:off x="3353367" y="4050271"/>
                <a:ext cx="1336040" cy="1019810"/>
              </a:xfrm>
              <a:custGeom>
                <a:avLst/>
                <a:gdLst/>
                <a:ahLst/>
                <a:cxnLst/>
                <a:rect l="l" t="t" r="r" b="b"/>
                <a:pathLst>
                  <a:path w="1336039" h="1019810">
                    <a:moveTo>
                      <a:pt x="0" y="0"/>
                    </a:moveTo>
                    <a:lnTo>
                      <a:pt x="1335473" y="1019274"/>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F4D2DD02-97E6-781A-3B57-128B6AF77D06}"/>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5CFD3248-8D00-83E5-F86E-36E5816DF3A9}"/>
                  </a:ext>
                </a:extLst>
              </p:cNvPr>
              <p:cNvSpPr/>
              <p:nvPr/>
            </p:nvSpPr>
            <p:spPr>
              <a:xfrm>
                <a:off x="3353367" y="4050267"/>
                <a:ext cx="1333500" cy="0"/>
              </a:xfrm>
              <a:custGeom>
                <a:avLst/>
                <a:gdLst/>
                <a:ahLst/>
                <a:cxnLst/>
                <a:rect l="l" t="t" r="r" b="b"/>
                <a:pathLst>
                  <a:path w="1333500">
                    <a:moveTo>
                      <a:pt x="0" y="1"/>
                    </a:moveTo>
                    <a:lnTo>
                      <a:pt x="1333381" y="0"/>
                    </a:lnTo>
                  </a:path>
                </a:pathLst>
              </a:custGeom>
              <a:ln w="50006">
                <a:solidFill>
                  <a:srgbClr val="FF0000"/>
                </a:solidFill>
              </a:ln>
            </p:spPr>
            <p:txBody>
              <a:bodyPr wrap="square" lIns="0" tIns="0" rIns="0" bIns="0" rtlCol="0"/>
              <a:lstStyle/>
              <a:p>
                <a:endParaRPr sz="1696"/>
              </a:p>
            </p:txBody>
          </p:sp>
          <p:pic>
            <p:nvPicPr>
              <p:cNvPr id="9" name="object 9">
                <a:extLst>
                  <a:ext uri="{FF2B5EF4-FFF2-40B4-BE49-F238E27FC236}">
                    <a16:creationId xmlns:a16="http://schemas.microsoft.com/office/drawing/2014/main" id="{FB570D3B-4D7B-6477-05C9-784A0B7942C9}"/>
                  </a:ext>
                </a:extLst>
              </p:cNvPr>
              <p:cNvPicPr/>
              <p:nvPr/>
            </p:nvPicPr>
            <p:blipFill>
              <a:blip r:embed="rId2" cstate="print"/>
              <a:stretch>
                <a:fillRect/>
              </a:stretch>
            </p:blipFill>
            <p:spPr>
              <a:xfrm>
                <a:off x="2850388" y="3766312"/>
                <a:ext cx="606551" cy="408431"/>
              </a:xfrm>
              <a:prstGeom prst="rect">
                <a:avLst/>
              </a:prstGeom>
            </p:spPr>
          </p:pic>
          <p:sp>
            <p:nvSpPr>
              <p:cNvPr id="10" name="object 10">
                <a:extLst>
                  <a:ext uri="{FF2B5EF4-FFF2-40B4-BE49-F238E27FC236}">
                    <a16:creationId xmlns:a16="http://schemas.microsoft.com/office/drawing/2014/main" id="{E5117617-63F0-E5F5-2026-2D0BF8EA41BC}"/>
                  </a:ext>
                </a:extLst>
              </p:cNvPr>
              <p:cNvSpPr/>
              <p:nvPr/>
            </p:nvSpPr>
            <p:spPr>
              <a:xfrm>
                <a:off x="2893903" y="3789652"/>
                <a:ext cx="399415" cy="212725"/>
              </a:xfrm>
              <a:custGeom>
                <a:avLst/>
                <a:gdLst/>
                <a:ahLst/>
                <a:cxnLst/>
                <a:rect l="l" t="t" r="r" b="b"/>
                <a:pathLst>
                  <a:path w="399414" h="212725">
                    <a:moveTo>
                      <a:pt x="325259" y="181897"/>
                    </a:moveTo>
                    <a:lnTo>
                      <a:pt x="274737" y="185750"/>
                    </a:lnTo>
                    <a:lnTo>
                      <a:pt x="269238" y="192156"/>
                    </a:lnTo>
                    <a:lnTo>
                      <a:pt x="270358" y="206843"/>
                    </a:lnTo>
                    <a:lnTo>
                      <a:pt x="276764" y="212342"/>
                    </a:lnTo>
                    <a:lnTo>
                      <a:pt x="393517" y="203438"/>
                    </a:lnTo>
                    <a:lnTo>
                      <a:pt x="369630" y="203438"/>
                    </a:lnTo>
                    <a:lnTo>
                      <a:pt x="325259" y="181897"/>
                    </a:lnTo>
                    <a:close/>
                  </a:path>
                  <a:path w="399414" h="212725">
                    <a:moveTo>
                      <a:pt x="351646" y="179884"/>
                    </a:moveTo>
                    <a:lnTo>
                      <a:pt x="325259" y="181897"/>
                    </a:lnTo>
                    <a:lnTo>
                      <a:pt x="369630" y="203438"/>
                    </a:lnTo>
                    <a:lnTo>
                      <a:pt x="371848" y="198870"/>
                    </a:lnTo>
                    <a:lnTo>
                      <a:pt x="364379" y="198870"/>
                    </a:lnTo>
                    <a:lnTo>
                      <a:pt x="351646" y="179884"/>
                    </a:lnTo>
                    <a:close/>
                  </a:path>
                  <a:path w="399414" h="212725">
                    <a:moveTo>
                      <a:pt x="322550" y="99336"/>
                    </a:moveTo>
                    <a:lnTo>
                      <a:pt x="310316" y="107541"/>
                    </a:lnTo>
                    <a:lnTo>
                      <a:pt x="308684" y="115825"/>
                    </a:lnTo>
                    <a:lnTo>
                      <a:pt x="336906" y="157905"/>
                    </a:lnTo>
                    <a:lnTo>
                      <a:pt x="381278" y="179447"/>
                    </a:lnTo>
                    <a:lnTo>
                      <a:pt x="369630" y="203438"/>
                    </a:lnTo>
                    <a:lnTo>
                      <a:pt x="393517" y="203438"/>
                    </a:lnTo>
                    <a:lnTo>
                      <a:pt x="399262" y="203000"/>
                    </a:lnTo>
                    <a:lnTo>
                      <a:pt x="330833" y="100970"/>
                    </a:lnTo>
                    <a:lnTo>
                      <a:pt x="322550" y="99336"/>
                    </a:lnTo>
                    <a:close/>
                  </a:path>
                  <a:path w="399414" h="212725">
                    <a:moveTo>
                      <a:pt x="374440" y="178146"/>
                    </a:moveTo>
                    <a:lnTo>
                      <a:pt x="351646" y="179884"/>
                    </a:lnTo>
                    <a:lnTo>
                      <a:pt x="364379" y="198870"/>
                    </a:lnTo>
                    <a:lnTo>
                      <a:pt x="374440" y="178146"/>
                    </a:lnTo>
                    <a:close/>
                  </a:path>
                  <a:path w="399414" h="212725">
                    <a:moveTo>
                      <a:pt x="378599" y="178146"/>
                    </a:moveTo>
                    <a:lnTo>
                      <a:pt x="374440" y="178146"/>
                    </a:lnTo>
                    <a:lnTo>
                      <a:pt x="364379" y="198870"/>
                    </a:lnTo>
                    <a:lnTo>
                      <a:pt x="371848" y="198870"/>
                    </a:lnTo>
                    <a:lnTo>
                      <a:pt x="381278" y="179447"/>
                    </a:lnTo>
                    <a:lnTo>
                      <a:pt x="378599" y="178146"/>
                    </a:lnTo>
                    <a:close/>
                  </a:path>
                  <a:path w="399414" h="212725">
                    <a:moveTo>
                      <a:pt x="11648" y="0"/>
                    </a:moveTo>
                    <a:lnTo>
                      <a:pt x="0" y="23991"/>
                    </a:lnTo>
                    <a:lnTo>
                      <a:pt x="325259" y="181897"/>
                    </a:lnTo>
                    <a:lnTo>
                      <a:pt x="351646" y="179884"/>
                    </a:lnTo>
                    <a:lnTo>
                      <a:pt x="336906" y="157905"/>
                    </a:lnTo>
                    <a:lnTo>
                      <a:pt x="11648" y="0"/>
                    </a:lnTo>
                    <a:close/>
                  </a:path>
                  <a:path w="399414" h="212725">
                    <a:moveTo>
                      <a:pt x="336906" y="157905"/>
                    </a:moveTo>
                    <a:lnTo>
                      <a:pt x="351646" y="179884"/>
                    </a:lnTo>
                    <a:lnTo>
                      <a:pt x="374440" y="178146"/>
                    </a:lnTo>
                    <a:lnTo>
                      <a:pt x="378599" y="178146"/>
                    </a:lnTo>
                    <a:lnTo>
                      <a:pt x="336906" y="157905"/>
                    </a:lnTo>
                    <a:close/>
                  </a:path>
                </a:pathLst>
              </a:custGeom>
              <a:solidFill>
                <a:srgbClr val="4F81BD"/>
              </a:solidFill>
            </p:spPr>
            <p:txBody>
              <a:bodyPr wrap="square" lIns="0" tIns="0" rIns="0" bIns="0" rtlCol="0"/>
              <a:lstStyle/>
              <a:p>
                <a:endParaRPr sz="1696"/>
              </a:p>
            </p:txBody>
          </p:sp>
        </p:grpSp>
        <p:sp>
          <p:nvSpPr>
            <p:cNvPr id="11" name="object 11">
              <a:extLst>
                <a:ext uri="{FF2B5EF4-FFF2-40B4-BE49-F238E27FC236}">
                  <a16:creationId xmlns:a16="http://schemas.microsoft.com/office/drawing/2014/main" id="{51C32C33-BCD4-4392-A559-2005D1DC722C}"/>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12" name="object 12">
              <a:extLst>
                <a:ext uri="{FF2B5EF4-FFF2-40B4-BE49-F238E27FC236}">
                  <a16:creationId xmlns:a16="http://schemas.microsoft.com/office/drawing/2014/main" id="{923B66DF-BDC7-060A-3357-C3EE263D9E89}"/>
                </a:ext>
              </a:extLst>
            </p:cNvPr>
            <p:cNvSpPr txBox="1"/>
            <p:nvPr/>
          </p:nvSpPr>
          <p:spPr>
            <a:xfrm>
              <a:off x="6218732" y="3254832"/>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13" name="object 13">
              <a:extLst>
                <a:ext uri="{FF2B5EF4-FFF2-40B4-BE49-F238E27FC236}">
                  <a16:creationId xmlns:a16="http://schemas.microsoft.com/office/drawing/2014/main" id="{DF1F9B30-AB84-978A-4482-3DFA6EB7AE96}"/>
                </a:ext>
              </a:extLst>
            </p:cNvPr>
            <p:cNvSpPr txBox="1"/>
            <p:nvPr/>
          </p:nvSpPr>
          <p:spPr>
            <a:xfrm>
              <a:off x="6227928" y="382061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14" name="object 14">
              <a:extLst>
                <a:ext uri="{FF2B5EF4-FFF2-40B4-BE49-F238E27FC236}">
                  <a16:creationId xmlns:a16="http://schemas.microsoft.com/office/drawing/2014/main" id="{53677FAF-01C3-1FD1-6C36-5CEB73C29793}"/>
                </a:ext>
              </a:extLst>
            </p:cNvPr>
            <p:cNvSpPr txBox="1"/>
            <p:nvPr/>
          </p:nvSpPr>
          <p:spPr>
            <a:xfrm>
              <a:off x="6228275" y="4802828"/>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15" name="object 15">
              <a:extLst>
                <a:ext uri="{FF2B5EF4-FFF2-40B4-BE49-F238E27FC236}">
                  <a16:creationId xmlns:a16="http://schemas.microsoft.com/office/drawing/2014/main" id="{14CE475C-19BE-6B6D-A450-D7A307FD483A}"/>
                </a:ext>
              </a:extLst>
            </p:cNvPr>
            <p:cNvSpPr txBox="1"/>
            <p:nvPr/>
          </p:nvSpPr>
          <p:spPr>
            <a:xfrm>
              <a:off x="3666550" y="3404174"/>
              <a:ext cx="883134"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Polytomy</a:t>
              </a:r>
              <a:endParaRPr sz="1790">
                <a:latin typeface="Calibri"/>
                <a:cs typeface="Calibri"/>
              </a:endParaRPr>
            </a:p>
          </p:txBody>
        </p:sp>
      </p:grpSp>
      <p:sp>
        <p:nvSpPr>
          <p:cNvPr id="16" name="object 16">
            <a:extLst>
              <a:ext uri="{FF2B5EF4-FFF2-40B4-BE49-F238E27FC236}">
                <a16:creationId xmlns:a16="http://schemas.microsoft.com/office/drawing/2014/main" id="{53D0A8E9-141C-61D4-DAB3-7815B6F18678}"/>
              </a:ext>
            </a:extLst>
          </p:cNvPr>
          <p:cNvSpPr txBox="1"/>
          <p:nvPr/>
        </p:nvSpPr>
        <p:spPr>
          <a:xfrm>
            <a:off x="2546490" y="5628016"/>
            <a:ext cx="2693678" cy="775814"/>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913"/>
              </a:lnSpc>
              <a:spcBef>
                <a:spcPts val="250"/>
              </a:spcBef>
            </a:pPr>
            <a:r>
              <a:rPr sz="1602" i="1" spc="-9" dirty="0">
                <a:latin typeface="Calibri"/>
                <a:cs typeface="Calibri"/>
              </a:rPr>
              <a:t>Polytomy</a:t>
            </a:r>
            <a:endParaRPr sz="1602" dirty="0">
              <a:latin typeface="Calibri"/>
              <a:cs typeface="Calibri"/>
            </a:endParaRPr>
          </a:p>
          <a:p>
            <a:pPr marL="372779" marR="114287" indent="-283025">
              <a:lnSpc>
                <a:spcPts val="1874"/>
              </a:lnSpc>
              <a:spcBef>
                <a:spcPts val="90"/>
              </a:spcBef>
              <a:buFont typeface="Arial"/>
              <a:buChar char="•"/>
              <a:tabLst>
                <a:tab pos="372779" algn="l"/>
                <a:tab pos="373377" algn="l"/>
              </a:tabLst>
            </a:pPr>
            <a:r>
              <a:rPr sz="1602" spc="-9" dirty="0">
                <a:latin typeface="Calibri"/>
                <a:cs typeface="Calibri"/>
              </a:rPr>
              <a:t>Evolutionary</a:t>
            </a:r>
            <a:r>
              <a:rPr sz="1602" spc="-38" dirty="0">
                <a:latin typeface="Calibri"/>
                <a:cs typeface="Calibri"/>
              </a:rPr>
              <a:t> </a:t>
            </a:r>
            <a:r>
              <a:rPr sz="1602" spc="-9" dirty="0">
                <a:latin typeface="Calibri"/>
                <a:cs typeface="Calibri"/>
              </a:rPr>
              <a:t>relationship </a:t>
            </a:r>
            <a:r>
              <a:rPr sz="1602" dirty="0">
                <a:latin typeface="Calibri"/>
                <a:cs typeface="Calibri"/>
              </a:rPr>
              <a:t>has</a:t>
            </a:r>
            <a:r>
              <a:rPr sz="1602" spc="-47" dirty="0">
                <a:latin typeface="Calibri"/>
                <a:cs typeface="Calibri"/>
              </a:rPr>
              <a:t> </a:t>
            </a:r>
            <a:r>
              <a:rPr sz="1602" dirty="0">
                <a:latin typeface="Calibri"/>
                <a:cs typeface="Calibri"/>
              </a:rPr>
              <a:t>not</a:t>
            </a:r>
            <a:r>
              <a:rPr sz="1602" spc="-42" dirty="0">
                <a:latin typeface="Calibri"/>
                <a:cs typeface="Calibri"/>
              </a:rPr>
              <a:t> </a:t>
            </a:r>
            <a:r>
              <a:rPr sz="1602" dirty="0">
                <a:latin typeface="Calibri"/>
                <a:cs typeface="Calibri"/>
              </a:rPr>
              <a:t>been</a:t>
            </a:r>
            <a:r>
              <a:rPr sz="1602" spc="-47" dirty="0">
                <a:latin typeface="Calibri"/>
                <a:cs typeface="Calibri"/>
              </a:rPr>
              <a:t> </a:t>
            </a:r>
            <a:r>
              <a:rPr sz="1602" dirty="0">
                <a:latin typeface="Calibri"/>
                <a:cs typeface="Calibri"/>
              </a:rPr>
              <a:t>fully</a:t>
            </a:r>
            <a:r>
              <a:rPr sz="1602" spc="-42" dirty="0">
                <a:latin typeface="Calibri"/>
                <a:cs typeface="Calibri"/>
              </a:rPr>
              <a:t> </a:t>
            </a:r>
            <a:r>
              <a:rPr sz="1602" spc="-9" dirty="0">
                <a:latin typeface="Calibri"/>
                <a:cs typeface="Calibri"/>
              </a:rPr>
              <a:t>resolved</a:t>
            </a:r>
            <a:endParaRPr sz="1602" dirty="0">
              <a:latin typeface="Calibri"/>
              <a:cs typeface="Calibri"/>
            </a:endParaRPr>
          </a:p>
        </p:txBody>
      </p:sp>
    </p:spTree>
    <p:extLst>
      <p:ext uri="{BB962C8B-B14F-4D97-AF65-F5344CB8AC3E}">
        <p14:creationId xmlns:p14="http://schemas.microsoft.com/office/powerpoint/2010/main" val="329459025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5920" y="0"/>
            <a:ext cx="1343342" cy="75565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50234" y="4056371"/>
            <a:ext cx="5248597" cy="3500129"/>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3154" y="-9329"/>
            <a:ext cx="3313566" cy="7565829"/>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8086" y="-9329"/>
            <a:ext cx="2852132" cy="7565829"/>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8643" y="3358444"/>
            <a:ext cx="3591575" cy="4198056"/>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1759" y="-9329"/>
            <a:ext cx="3144962" cy="7565829"/>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33" y="3955501"/>
            <a:ext cx="2002187" cy="3600999"/>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9633" y="-9329"/>
            <a:ext cx="7833792" cy="7565829"/>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C4CD14-591E-A126-75FA-6BE4AF20AAED}"/>
              </a:ext>
            </a:extLst>
          </p:cNvPr>
          <p:cNvSpPr>
            <a:spLocks noGrp="1"/>
          </p:cNvSpPr>
          <p:nvPr>
            <p:ph type="title"/>
          </p:nvPr>
        </p:nvSpPr>
        <p:spPr>
          <a:xfrm>
            <a:off x="746302" y="671687"/>
            <a:ext cx="4234718" cy="6110504"/>
          </a:xfrm>
        </p:spPr>
        <p:txBody>
          <a:bodyPr anchor="ctr">
            <a:normAutofit/>
          </a:bodyPr>
          <a:lstStyle/>
          <a:p>
            <a:r>
              <a:rPr lang="en-US">
                <a:solidFill>
                  <a:schemeClr val="tx1">
                    <a:lumMod val="85000"/>
                    <a:lumOff val="15000"/>
                  </a:schemeClr>
                </a:solidFill>
              </a:rPr>
              <a:t>Phylogenetic inference</a:t>
            </a:r>
          </a:p>
        </p:txBody>
      </p:sp>
      <p:sp>
        <p:nvSpPr>
          <p:cNvPr id="3" name="Content Placeholder 2">
            <a:extLst>
              <a:ext uri="{FF2B5EF4-FFF2-40B4-BE49-F238E27FC236}">
                <a16:creationId xmlns:a16="http://schemas.microsoft.com/office/drawing/2014/main" id="{384FAB2B-7480-D4FC-6373-EBEE862E7DB5}"/>
              </a:ext>
            </a:extLst>
          </p:cNvPr>
          <p:cNvSpPr>
            <a:spLocks noGrp="1"/>
          </p:cNvSpPr>
          <p:nvPr>
            <p:ph idx="1"/>
          </p:nvPr>
        </p:nvSpPr>
        <p:spPr>
          <a:xfrm>
            <a:off x="6738841" y="671688"/>
            <a:ext cx="6072472" cy="6110504"/>
          </a:xfrm>
        </p:spPr>
        <p:txBody>
          <a:bodyPr anchor="ctr">
            <a:normAutofit/>
          </a:bodyPr>
          <a:lstStyle/>
          <a:p>
            <a:r>
              <a:rPr lang="en-US" dirty="0">
                <a:solidFill>
                  <a:srgbClr val="FFFFFF"/>
                </a:solidFill>
              </a:rPr>
              <a:t>A phylogenetic tree is a </a:t>
            </a:r>
            <a:r>
              <a:rPr lang="en-US" b="1" dirty="0">
                <a:solidFill>
                  <a:srgbClr val="FFFFFF"/>
                </a:solidFill>
              </a:rPr>
              <a:t>hypothesis</a:t>
            </a:r>
            <a:r>
              <a:rPr lang="en-US" dirty="0">
                <a:solidFill>
                  <a:srgbClr val="FFFFFF"/>
                </a:solidFill>
              </a:rPr>
              <a:t> of the relationships between selected species, sequences, etc.</a:t>
            </a:r>
          </a:p>
          <a:p>
            <a:pPr lvl="1"/>
            <a:r>
              <a:rPr lang="en-US" dirty="0">
                <a:solidFill>
                  <a:srgbClr val="FFFFFF"/>
                </a:solidFill>
              </a:rPr>
              <a:t>Morphological data</a:t>
            </a:r>
          </a:p>
          <a:p>
            <a:pPr lvl="1"/>
            <a:r>
              <a:rPr lang="en-US" dirty="0">
                <a:solidFill>
                  <a:srgbClr val="FFFFFF"/>
                </a:solidFill>
              </a:rPr>
              <a:t>Behavioral data</a:t>
            </a:r>
          </a:p>
          <a:p>
            <a:pPr lvl="1"/>
            <a:r>
              <a:rPr lang="en-US" dirty="0">
                <a:solidFill>
                  <a:srgbClr val="FFFFFF"/>
                </a:solidFill>
              </a:rPr>
              <a:t>Sequence data</a:t>
            </a:r>
          </a:p>
        </p:txBody>
      </p:sp>
    </p:spTree>
    <p:extLst>
      <p:ext uri="{BB962C8B-B14F-4D97-AF65-F5344CB8AC3E}">
        <p14:creationId xmlns:p14="http://schemas.microsoft.com/office/powerpoint/2010/main" val="152668780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object 2">
            <a:extLst>
              <a:ext uri="{FF2B5EF4-FFF2-40B4-BE49-F238E27FC236}">
                <a16:creationId xmlns:a16="http://schemas.microsoft.com/office/drawing/2014/main" id="{0158285E-CD5D-547A-6875-A55D29CE0D2D}"/>
              </a:ext>
            </a:extLst>
          </p:cNvPr>
          <p:cNvSpPr txBox="1"/>
          <p:nvPr/>
        </p:nvSpPr>
        <p:spPr>
          <a:xfrm>
            <a:off x="6716712" y="1576224"/>
            <a:ext cx="2971901" cy="4400396"/>
          </a:xfrm>
          <a:prstGeom prst="rect">
            <a:avLst/>
          </a:prstGeom>
          <a:solidFill>
            <a:srgbClr val="FFFF99"/>
          </a:solidFill>
          <a:ln w="12700">
            <a:solidFill>
              <a:srgbClr val="000000"/>
            </a:solidFill>
          </a:ln>
        </p:spPr>
        <p:txBody>
          <a:bodyPr vert="horz" wrap="square" lIns="0" tIns="31711" rIns="0" bIns="0" rtlCol="0">
            <a:spAutoFit/>
          </a:bodyPr>
          <a:lstStyle/>
          <a:p>
            <a:pPr marL="90352">
              <a:lnSpc>
                <a:spcPts val="1898"/>
              </a:lnSpc>
              <a:spcBef>
                <a:spcPts val="250"/>
              </a:spcBef>
            </a:pPr>
            <a:r>
              <a:rPr sz="1602" i="1" dirty="0">
                <a:latin typeface="Calibri"/>
                <a:cs typeface="Calibri"/>
              </a:rPr>
              <a:t>Leaf</a:t>
            </a:r>
            <a:r>
              <a:rPr sz="1602" i="1" spc="-28"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(observed)</a:t>
            </a:r>
            <a:endParaRPr sz="1602" dirty="0">
              <a:latin typeface="Calibri"/>
              <a:cs typeface="Calibri"/>
            </a:endParaRPr>
          </a:p>
          <a:p>
            <a:pPr marL="372779" indent="-283025">
              <a:lnSpc>
                <a:spcPts val="1898"/>
              </a:lnSpc>
              <a:buFont typeface="Arial"/>
              <a:buChar char="•"/>
              <a:tabLst>
                <a:tab pos="372779" algn="l"/>
                <a:tab pos="373377" algn="l"/>
              </a:tabLst>
            </a:pPr>
            <a:r>
              <a:rPr sz="1602" spc="-9" dirty="0">
                <a:latin typeface="Calibri"/>
                <a:cs typeface="Calibri"/>
              </a:rPr>
              <a:t>existing</a:t>
            </a:r>
            <a:r>
              <a:rPr sz="1602" spc="-33" dirty="0">
                <a:latin typeface="Calibri"/>
                <a:cs typeface="Calibri"/>
              </a:rPr>
              <a:t> </a:t>
            </a:r>
            <a:r>
              <a:rPr sz="1602" spc="-9" dirty="0">
                <a:latin typeface="Calibri"/>
                <a:cs typeface="Calibri"/>
              </a:rPr>
              <a:t>sequences</a:t>
            </a:r>
            <a:r>
              <a:rPr sz="1602" spc="-33" dirty="0">
                <a:latin typeface="Calibri"/>
                <a:cs typeface="Calibri"/>
              </a:rPr>
              <a:t> </a:t>
            </a:r>
            <a:r>
              <a:rPr sz="1602" dirty="0">
                <a:latin typeface="Calibri"/>
                <a:cs typeface="Calibri"/>
              </a:rPr>
              <a:t>/</a:t>
            </a:r>
            <a:r>
              <a:rPr sz="1602" spc="-28" dirty="0">
                <a:latin typeface="Calibri"/>
                <a:cs typeface="Calibri"/>
              </a:rPr>
              <a:t> </a:t>
            </a:r>
            <a:r>
              <a:rPr sz="1602" spc="-9" dirty="0">
                <a:latin typeface="Calibri"/>
                <a:cs typeface="Calibri"/>
              </a:rPr>
              <a:t>species</a:t>
            </a:r>
            <a:endParaRPr sz="1602" dirty="0">
              <a:latin typeface="Calibri"/>
              <a:cs typeface="Calibri"/>
            </a:endParaRPr>
          </a:p>
          <a:p>
            <a:pPr>
              <a:spcBef>
                <a:spcPts val="47"/>
              </a:spcBef>
              <a:buFont typeface="Arial"/>
              <a:buChar char="•"/>
            </a:pPr>
            <a:endParaRPr sz="1555" dirty="0">
              <a:latin typeface="Calibri"/>
              <a:cs typeface="Calibri"/>
            </a:endParaRPr>
          </a:p>
          <a:p>
            <a:pPr marL="90352">
              <a:lnSpc>
                <a:spcPts val="1913"/>
              </a:lnSpc>
            </a:pPr>
            <a:r>
              <a:rPr sz="1602" i="1" dirty="0">
                <a:latin typeface="Calibri"/>
                <a:cs typeface="Calibri"/>
              </a:rPr>
              <a:t>Node</a:t>
            </a:r>
            <a:r>
              <a:rPr sz="1602" i="1" spc="-33" dirty="0">
                <a:latin typeface="Calibri"/>
                <a:cs typeface="Calibri"/>
              </a:rPr>
              <a:t> </a:t>
            </a:r>
            <a:r>
              <a:rPr sz="1602" dirty="0">
                <a:latin typeface="Calibri"/>
                <a:cs typeface="Calibri"/>
              </a:rPr>
              <a:t>–</a:t>
            </a:r>
            <a:r>
              <a:rPr sz="1602" spc="-24"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889"/>
              </a:lnSpc>
              <a:buFont typeface="Arial"/>
              <a:buChar char="•"/>
              <a:tabLst>
                <a:tab pos="372779" algn="l"/>
                <a:tab pos="373377" algn="l"/>
              </a:tabLst>
            </a:pPr>
            <a:r>
              <a:rPr sz="1602" spc="-9" dirty="0">
                <a:latin typeface="Calibri"/>
                <a:cs typeface="Calibri"/>
              </a:rPr>
              <a:t>Speciation</a:t>
            </a:r>
            <a:r>
              <a:rPr sz="1602" spc="-38" dirty="0">
                <a:latin typeface="Calibri"/>
                <a:cs typeface="Calibri"/>
              </a:rPr>
              <a:t> </a:t>
            </a:r>
            <a:r>
              <a:rPr sz="1602" spc="-19" dirty="0">
                <a:latin typeface="Calibri"/>
                <a:cs typeface="Calibri"/>
              </a:rPr>
              <a:t>event</a:t>
            </a:r>
            <a:endParaRPr sz="1602" dirty="0">
              <a:latin typeface="Calibri"/>
              <a:cs typeface="Calibri"/>
            </a:endParaRPr>
          </a:p>
          <a:p>
            <a:pPr marL="372779" indent="-283025">
              <a:lnSpc>
                <a:spcPts val="1874"/>
              </a:lnSpc>
              <a:buFont typeface="Arial"/>
              <a:buChar char="•"/>
              <a:tabLst>
                <a:tab pos="372779" algn="l"/>
                <a:tab pos="373377" algn="l"/>
              </a:tabLst>
            </a:pPr>
            <a:r>
              <a:rPr sz="1602" dirty="0">
                <a:latin typeface="Calibri"/>
                <a:cs typeface="Calibri"/>
              </a:rPr>
              <a:t>Gene</a:t>
            </a:r>
            <a:r>
              <a:rPr sz="1602" spc="-42" dirty="0">
                <a:latin typeface="Calibri"/>
                <a:cs typeface="Calibri"/>
              </a:rPr>
              <a:t> </a:t>
            </a:r>
            <a:r>
              <a:rPr sz="1602" spc="-9" dirty="0">
                <a:latin typeface="Calibri"/>
                <a:cs typeface="Calibri"/>
              </a:rPr>
              <a:t>duplication</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An</a:t>
            </a:r>
            <a:r>
              <a:rPr sz="1602" spc="-38" dirty="0">
                <a:latin typeface="Calibri"/>
                <a:cs typeface="Calibri"/>
              </a:rPr>
              <a:t> </a:t>
            </a:r>
            <a:r>
              <a:rPr sz="1602" spc="-9" dirty="0">
                <a:latin typeface="Calibri"/>
                <a:cs typeface="Calibri"/>
              </a:rPr>
              <a:t>internal</a:t>
            </a:r>
            <a:r>
              <a:rPr sz="1602" spc="-33" dirty="0">
                <a:latin typeface="Calibri"/>
                <a:cs typeface="Calibri"/>
              </a:rPr>
              <a:t> </a:t>
            </a:r>
            <a:r>
              <a:rPr sz="1602" dirty="0">
                <a:latin typeface="Calibri"/>
                <a:cs typeface="Calibri"/>
              </a:rPr>
              <a:t>node</a:t>
            </a:r>
            <a:r>
              <a:rPr sz="1602" spc="-28" dirty="0">
                <a:latin typeface="Calibri"/>
                <a:cs typeface="Calibri"/>
              </a:rPr>
              <a:t> </a:t>
            </a:r>
            <a:r>
              <a:rPr sz="1602" dirty="0">
                <a:latin typeface="Calibri"/>
                <a:cs typeface="Calibri"/>
              </a:rPr>
              <a:t>is</a:t>
            </a:r>
            <a:r>
              <a:rPr sz="1602" spc="-33" dirty="0">
                <a:latin typeface="Calibri"/>
                <a:cs typeface="Calibri"/>
              </a:rPr>
              <a:t> </a:t>
            </a:r>
            <a:r>
              <a:rPr sz="1602" dirty="0">
                <a:latin typeface="Calibri"/>
                <a:cs typeface="Calibri"/>
              </a:rPr>
              <a:t>an</a:t>
            </a:r>
            <a:r>
              <a:rPr sz="1602" spc="-47" dirty="0">
                <a:latin typeface="Calibri"/>
                <a:cs typeface="Calibri"/>
              </a:rPr>
              <a:t> </a:t>
            </a:r>
            <a:r>
              <a:rPr sz="1602" u="sng" spc="-9" dirty="0">
                <a:uFill>
                  <a:solidFill>
                    <a:srgbClr val="000000"/>
                  </a:solidFill>
                </a:uFill>
                <a:latin typeface="Calibri"/>
                <a:cs typeface="Calibri"/>
              </a:rPr>
              <a:t>inferred</a:t>
            </a:r>
            <a:endParaRPr sz="1602" dirty="0">
              <a:latin typeface="Calibri"/>
              <a:cs typeface="Calibri"/>
            </a:endParaRPr>
          </a:p>
          <a:p>
            <a:pPr marL="363205">
              <a:spcBef>
                <a:spcPts val="71"/>
              </a:spcBef>
            </a:pPr>
            <a:r>
              <a:rPr sz="1602" spc="-9" dirty="0">
                <a:latin typeface="Calibri"/>
                <a:cs typeface="Calibri"/>
              </a:rPr>
              <a:t>ancestor</a:t>
            </a:r>
            <a:endParaRPr sz="1602" dirty="0">
              <a:latin typeface="Calibri"/>
              <a:cs typeface="Calibri"/>
            </a:endParaRPr>
          </a:p>
          <a:p>
            <a:pPr>
              <a:spcBef>
                <a:spcPts val="47"/>
              </a:spcBef>
            </a:pPr>
            <a:endParaRPr sz="1461" dirty="0">
              <a:latin typeface="Calibri"/>
              <a:cs typeface="Calibri"/>
            </a:endParaRPr>
          </a:p>
          <a:p>
            <a:pPr marL="90352">
              <a:lnSpc>
                <a:spcPts val="1913"/>
              </a:lnSpc>
            </a:pPr>
            <a:r>
              <a:rPr sz="1602" i="1" dirty="0">
                <a:latin typeface="Calibri"/>
                <a:cs typeface="Calibri"/>
              </a:rPr>
              <a:t>Branch</a:t>
            </a:r>
            <a:r>
              <a:rPr sz="1602" i="1" spc="-42"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endParaRPr sz="1602" dirty="0">
              <a:latin typeface="Calibri"/>
              <a:cs typeface="Calibri"/>
            </a:endParaRPr>
          </a:p>
          <a:p>
            <a:pPr marL="372779" indent="-283025">
              <a:lnSpc>
                <a:spcPts val="1913"/>
              </a:lnSpc>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dirty="0">
                <a:latin typeface="Calibri"/>
                <a:cs typeface="Calibri"/>
              </a:rPr>
              <a:t>nodes</a:t>
            </a:r>
            <a:r>
              <a:rPr sz="1602" spc="-61" dirty="0">
                <a:latin typeface="Calibri"/>
                <a:cs typeface="Calibri"/>
              </a:rPr>
              <a:t> </a:t>
            </a:r>
            <a:r>
              <a:rPr sz="1602" dirty="0">
                <a:latin typeface="Calibri"/>
                <a:cs typeface="Calibri"/>
              </a:rPr>
              <a:t>and</a:t>
            </a:r>
            <a:r>
              <a:rPr sz="1602" spc="-61" dirty="0">
                <a:latin typeface="Calibri"/>
                <a:cs typeface="Calibri"/>
              </a:rPr>
              <a:t> </a:t>
            </a:r>
            <a:r>
              <a:rPr sz="1602" spc="-19" dirty="0">
                <a:latin typeface="Calibri"/>
                <a:cs typeface="Calibri"/>
              </a:rPr>
              <a:t>leafs</a:t>
            </a:r>
            <a:endParaRPr sz="1602" dirty="0">
              <a:latin typeface="Calibri"/>
              <a:cs typeface="Calibri"/>
            </a:endParaRPr>
          </a:p>
          <a:p>
            <a:pPr marL="372779" indent="-283025">
              <a:lnSpc>
                <a:spcPts val="1913"/>
              </a:lnSpc>
              <a:spcBef>
                <a:spcPts val="47"/>
              </a:spcBef>
              <a:buFont typeface="Arial"/>
              <a:buChar char="•"/>
              <a:tabLst>
                <a:tab pos="372779" algn="l"/>
                <a:tab pos="373377" algn="l"/>
              </a:tabLst>
            </a:pPr>
            <a:r>
              <a:rPr sz="1602" dirty="0">
                <a:latin typeface="Calibri"/>
                <a:cs typeface="Calibri"/>
              </a:rPr>
              <a:t>Connects</a:t>
            </a:r>
            <a:r>
              <a:rPr sz="1602" spc="-66" dirty="0">
                <a:latin typeface="Calibri"/>
                <a:cs typeface="Calibri"/>
              </a:rPr>
              <a:t> </a:t>
            </a:r>
            <a:r>
              <a:rPr sz="1602" spc="-9" dirty="0">
                <a:latin typeface="Calibri"/>
                <a:cs typeface="Calibri"/>
              </a:rPr>
              <a:t>internal</a:t>
            </a:r>
            <a:r>
              <a:rPr sz="1602" spc="-61" dirty="0">
                <a:latin typeface="Calibri"/>
                <a:cs typeface="Calibri"/>
              </a:rPr>
              <a:t> </a:t>
            </a:r>
            <a:r>
              <a:rPr sz="1602" spc="-9" dirty="0">
                <a:latin typeface="Calibri"/>
                <a:cs typeface="Calibri"/>
              </a:rPr>
              <a:t>nodes</a:t>
            </a:r>
            <a:endParaRPr sz="1602" dirty="0">
              <a:latin typeface="Calibri"/>
              <a:cs typeface="Calibri"/>
            </a:endParaRPr>
          </a:p>
          <a:p>
            <a:pPr marL="372779" indent="-283025">
              <a:lnSpc>
                <a:spcPts val="1913"/>
              </a:lnSpc>
              <a:buFont typeface="Arial"/>
              <a:buChar char="•"/>
              <a:tabLst>
                <a:tab pos="372779" algn="l"/>
                <a:tab pos="373377" algn="l"/>
              </a:tabLst>
            </a:pPr>
            <a:r>
              <a:rPr sz="1602" spc="-9" dirty="0">
                <a:latin typeface="Calibri"/>
                <a:cs typeface="Calibri"/>
              </a:rPr>
              <a:t>Ancient</a:t>
            </a:r>
            <a:r>
              <a:rPr sz="1602" spc="-28" dirty="0">
                <a:latin typeface="Calibri"/>
                <a:cs typeface="Calibri"/>
              </a:rPr>
              <a:t> </a:t>
            </a:r>
            <a:r>
              <a:rPr sz="1602" spc="-9" dirty="0">
                <a:latin typeface="Calibri"/>
                <a:cs typeface="Calibri"/>
              </a:rPr>
              <a:t>populations</a:t>
            </a:r>
            <a:endParaRPr sz="1602" dirty="0">
              <a:latin typeface="Calibri"/>
              <a:cs typeface="Calibri"/>
            </a:endParaRPr>
          </a:p>
          <a:p>
            <a:pPr>
              <a:spcBef>
                <a:spcPts val="42"/>
              </a:spcBef>
              <a:buFont typeface="Arial"/>
              <a:buChar char="•"/>
            </a:pPr>
            <a:endParaRPr sz="1602" dirty="0">
              <a:latin typeface="Calibri"/>
              <a:cs typeface="Calibri"/>
            </a:endParaRPr>
          </a:p>
          <a:p>
            <a:pPr marL="542713" marR="544508" indent="-452360">
              <a:lnSpc>
                <a:spcPts val="1903"/>
              </a:lnSpc>
            </a:pPr>
            <a:r>
              <a:rPr sz="1602" dirty="0">
                <a:latin typeface="Calibri"/>
                <a:cs typeface="Calibri"/>
              </a:rPr>
              <a:t>Root</a:t>
            </a:r>
            <a:r>
              <a:rPr sz="1602" spc="-38" dirty="0">
                <a:latin typeface="Calibri"/>
                <a:cs typeface="Calibri"/>
              </a:rPr>
              <a:t> </a:t>
            </a:r>
            <a:r>
              <a:rPr sz="1602" dirty="0">
                <a:latin typeface="Calibri"/>
                <a:cs typeface="Calibri"/>
              </a:rPr>
              <a:t>–</a:t>
            </a:r>
            <a:r>
              <a:rPr sz="1602" spc="-38" dirty="0">
                <a:latin typeface="Calibri"/>
                <a:cs typeface="Calibri"/>
              </a:rPr>
              <a:t> </a:t>
            </a:r>
            <a:r>
              <a:rPr sz="1602" spc="-9" dirty="0">
                <a:latin typeface="Calibri"/>
                <a:cs typeface="Calibri"/>
              </a:rPr>
              <a:t>(Inferred</a:t>
            </a:r>
            <a:r>
              <a:rPr sz="1602" spc="-42" dirty="0">
                <a:latin typeface="Calibri"/>
                <a:cs typeface="Calibri"/>
              </a:rPr>
              <a:t> </a:t>
            </a:r>
            <a:r>
              <a:rPr sz="1602" dirty="0">
                <a:latin typeface="Calibri"/>
                <a:cs typeface="Calibri"/>
              </a:rPr>
              <a:t>or</a:t>
            </a:r>
            <a:r>
              <a:rPr sz="1602" spc="-33" dirty="0">
                <a:latin typeface="Calibri"/>
                <a:cs typeface="Calibri"/>
              </a:rPr>
              <a:t> </a:t>
            </a:r>
            <a:r>
              <a:rPr sz="1602" spc="-9" dirty="0">
                <a:latin typeface="Calibri"/>
                <a:cs typeface="Calibri"/>
              </a:rPr>
              <a:t>placed </a:t>
            </a:r>
            <a:r>
              <a:rPr sz="1602" dirty="0">
                <a:latin typeface="Calibri"/>
                <a:cs typeface="Calibri"/>
              </a:rPr>
              <a:t>based</a:t>
            </a:r>
            <a:r>
              <a:rPr sz="1602" spc="-47" dirty="0">
                <a:latin typeface="Calibri"/>
                <a:cs typeface="Calibri"/>
              </a:rPr>
              <a:t> </a:t>
            </a:r>
            <a:r>
              <a:rPr sz="1602" dirty="0">
                <a:latin typeface="Calibri"/>
                <a:cs typeface="Calibri"/>
              </a:rPr>
              <a:t>on</a:t>
            </a:r>
            <a:r>
              <a:rPr sz="1602" spc="-42" dirty="0">
                <a:latin typeface="Calibri"/>
                <a:cs typeface="Calibri"/>
              </a:rPr>
              <a:t> </a:t>
            </a:r>
            <a:r>
              <a:rPr sz="1602" spc="-19" dirty="0">
                <a:latin typeface="Calibri"/>
                <a:cs typeface="Calibri"/>
              </a:rPr>
              <a:t>assumptions)</a:t>
            </a:r>
            <a:endParaRPr sz="1602" dirty="0">
              <a:latin typeface="Calibri"/>
              <a:cs typeface="Calibri"/>
            </a:endParaRPr>
          </a:p>
          <a:p>
            <a:pPr marL="372779" indent="-283025">
              <a:lnSpc>
                <a:spcPts val="1790"/>
              </a:lnSpc>
              <a:buFont typeface="Arial"/>
              <a:buChar char="•"/>
              <a:tabLst>
                <a:tab pos="372779" algn="l"/>
                <a:tab pos="373377" algn="l"/>
              </a:tabLst>
            </a:pPr>
            <a:r>
              <a:rPr sz="1602" spc="-9" dirty="0">
                <a:latin typeface="Calibri"/>
                <a:cs typeface="Calibri"/>
              </a:rPr>
              <a:t>Indicates</a:t>
            </a:r>
            <a:r>
              <a:rPr sz="1602" spc="-57" dirty="0">
                <a:latin typeface="Calibri"/>
                <a:cs typeface="Calibri"/>
              </a:rPr>
              <a:t> </a:t>
            </a:r>
            <a:r>
              <a:rPr sz="1602" dirty="0">
                <a:latin typeface="Calibri"/>
                <a:cs typeface="Calibri"/>
              </a:rPr>
              <a:t>oldest</a:t>
            </a:r>
            <a:r>
              <a:rPr sz="1602" spc="-52" dirty="0">
                <a:latin typeface="Calibri"/>
                <a:cs typeface="Calibri"/>
              </a:rPr>
              <a:t> </a:t>
            </a:r>
            <a:r>
              <a:rPr sz="1602" dirty="0">
                <a:latin typeface="Calibri"/>
                <a:cs typeface="Calibri"/>
              </a:rPr>
              <a:t>node</a:t>
            </a:r>
            <a:r>
              <a:rPr sz="1602" spc="-47" dirty="0">
                <a:latin typeface="Calibri"/>
                <a:cs typeface="Calibri"/>
              </a:rPr>
              <a:t> </a:t>
            </a:r>
            <a:r>
              <a:rPr sz="1602" dirty="0">
                <a:latin typeface="Calibri"/>
                <a:cs typeface="Calibri"/>
              </a:rPr>
              <a:t>in</a:t>
            </a:r>
            <a:r>
              <a:rPr sz="1602" spc="-57" dirty="0">
                <a:latin typeface="Calibri"/>
                <a:cs typeface="Calibri"/>
              </a:rPr>
              <a:t> </a:t>
            </a:r>
            <a:r>
              <a:rPr sz="1602" spc="-19" dirty="0">
                <a:latin typeface="Calibri"/>
                <a:cs typeface="Calibri"/>
              </a:rPr>
              <a:t>tree</a:t>
            </a:r>
            <a:endParaRPr sz="1602" dirty="0">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Adds</a:t>
            </a:r>
            <a:r>
              <a:rPr sz="1602" spc="-38" dirty="0">
                <a:latin typeface="Calibri"/>
                <a:cs typeface="Calibri"/>
              </a:rPr>
              <a:t> </a:t>
            </a:r>
            <a:r>
              <a:rPr sz="1602" spc="-9" dirty="0">
                <a:latin typeface="Calibri"/>
                <a:cs typeface="Calibri"/>
              </a:rPr>
              <a:t>evolutionary</a:t>
            </a:r>
            <a:r>
              <a:rPr sz="1602" spc="-38" dirty="0">
                <a:latin typeface="Calibri"/>
                <a:cs typeface="Calibri"/>
              </a:rPr>
              <a:t> </a:t>
            </a:r>
            <a:r>
              <a:rPr sz="1602" spc="-9" dirty="0">
                <a:latin typeface="Calibri"/>
                <a:cs typeface="Calibri"/>
              </a:rPr>
              <a:t>direction</a:t>
            </a:r>
            <a:endParaRPr sz="1602" dirty="0">
              <a:latin typeface="Calibri"/>
              <a:cs typeface="Calibri"/>
            </a:endParaRPr>
          </a:p>
        </p:txBody>
      </p:sp>
      <p:grpSp>
        <p:nvGrpSpPr>
          <p:cNvPr id="23" name="Group 22">
            <a:extLst>
              <a:ext uri="{FF2B5EF4-FFF2-40B4-BE49-F238E27FC236}">
                <a16:creationId xmlns:a16="http://schemas.microsoft.com/office/drawing/2014/main" id="{48B75562-6769-B837-AF00-EAC0BC4BC145}"/>
              </a:ext>
            </a:extLst>
          </p:cNvPr>
          <p:cNvGrpSpPr/>
          <p:nvPr/>
        </p:nvGrpSpPr>
        <p:grpSpPr>
          <a:xfrm>
            <a:off x="746302" y="2418248"/>
            <a:ext cx="4164967" cy="2720004"/>
            <a:chOff x="3314734" y="2460251"/>
            <a:chExt cx="4164967" cy="2720004"/>
          </a:xfrm>
        </p:grpSpPr>
        <p:grpSp>
          <p:nvGrpSpPr>
            <p:cNvPr id="3" name="object 4">
              <a:extLst>
                <a:ext uri="{FF2B5EF4-FFF2-40B4-BE49-F238E27FC236}">
                  <a16:creationId xmlns:a16="http://schemas.microsoft.com/office/drawing/2014/main" id="{FCAC24C6-D6FF-2BC9-E9A2-C2BD4657475A}"/>
                </a:ext>
              </a:extLst>
            </p:cNvPr>
            <p:cNvGrpSpPr/>
            <p:nvPr/>
          </p:nvGrpSpPr>
          <p:grpSpPr>
            <a:xfrm>
              <a:off x="4698398" y="2687556"/>
              <a:ext cx="1471890" cy="2325107"/>
              <a:chOff x="3204686" y="2620708"/>
              <a:chExt cx="1562100" cy="2467610"/>
            </a:xfrm>
          </p:grpSpPr>
          <p:sp>
            <p:nvSpPr>
              <p:cNvPr id="5" name="object 5">
                <a:extLst>
                  <a:ext uri="{FF2B5EF4-FFF2-40B4-BE49-F238E27FC236}">
                    <a16:creationId xmlns:a16="http://schemas.microsoft.com/office/drawing/2014/main" id="{6AAEFF75-4CDB-B1F5-57CC-3E68A9F2AD96}"/>
                  </a:ext>
                </a:extLst>
              </p:cNvPr>
              <p:cNvSpPr/>
              <p:nvPr/>
            </p:nvSpPr>
            <p:spPr>
              <a:xfrm>
                <a:off x="3229768" y="2645791"/>
                <a:ext cx="1511935" cy="1511935"/>
              </a:xfrm>
              <a:custGeom>
                <a:avLst/>
                <a:gdLst/>
                <a:ahLst/>
                <a:cxnLst/>
                <a:rect l="l" t="t" r="r" b="b"/>
                <a:pathLst>
                  <a:path w="1511935" h="1511935">
                    <a:moveTo>
                      <a:pt x="0" y="1511856"/>
                    </a:moveTo>
                    <a:lnTo>
                      <a:pt x="1511856" y="0"/>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E4D002BB-F423-8706-0A17-90EAF60CA595}"/>
                  </a:ext>
                </a:extLst>
              </p:cNvPr>
              <p:cNvSpPr/>
              <p:nvPr/>
            </p:nvSpPr>
            <p:spPr>
              <a:xfrm>
                <a:off x="3353367" y="4050271"/>
                <a:ext cx="1327150" cy="1012825"/>
              </a:xfrm>
              <a:custGeom>
                <a:avLst/>
                <a:gdLst/>
                <a:ahLst/>
                <a:cxnLst/>
                <a:rect l="l" t="t" r="r" b="b"/>
                <a:pathLst>
                  <a:path w="1327150" h="1012825">
                    <a:moveTo>
                      <a:pt x="0" y="0"/>
                    </a:moveTo>
                    <a:lnTo>
                      <a:pt x="1326582" y="1012488"/>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1F6DB92C-06C2-9EA6-FEFE-8AE2BCC186A8}"/>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6CEF515C-55C8-0909-2DA3-1015E5180CB5}"/>
                  </a:ext>
                </a:extLst>
              </p:cNvPr>
              <p:cNvSpPr/>
              <p:nvPr/>
            </p:nvSpPr>
            <p:spPr>
              <a:xfrm>
                <a:off x="3939332" y="4031488"/>
                <a:ext cx="778510" cy="475615"/>
              </a:xfrm>
              <a:custGeom>
                <a:avLst/>
                <a:gdLst/>
                <a:ahLst/>
                <a:cxnLst/>
                <a:rect l="l" t="t" r="r" b="b"/>
                <a:pathLst>
                  <a:path w="778510" h="475614">
                    <a:moveTo>
                      <a:pt x="0" y="475058"/>
                    </a:moveTo>
                    <a:lnTo>
                      <a:pt x="778181" y="0"/>
                    </a:lnTo>
                  </a:path>
                </a:pathLst>
              </a:custGeom>
              <a:ln w="50006">
                <a:solidFill>
                  <a:srgbClr val="FF0000"/>
                </a:solidFill>
              </a:ln>
            </p:spPr>
            <p:txBody>
              <a:bodyPr wrap="square" lIns="0" tIns="0" rIns="0" bIns="0" rtlCol="0"/>
              <a:lstStyle/>
              <a:p>
                <a:endParaRPr sz="1696"/>
              </a:p>
            </p:txBody>
          </p:sp>
        </p:grpSp>
        <p:sp>
          <p:nvSpPr>
            <p:cNvPr id="9" name="object 9">
              <a:extLst>
                <a:ext uri="{FF2B5EF4-FFF2-40B4-BE49-F238E27FC236}">
                  <a16:creationId xmlns:a16="http://schemas.microsoft.com/office/drawing/2014/main" id="{11A737E4-653A-137F-DDC1-B21B2C8AE007}"/>
                </a:ext>
              </a:extLst>
            </p:cNvPr>
            <p:cNvSpPr txBox="1"/>
            <p:nvPr/>
          </p:nvSpPr>
          <p:spPr>
            <a:xfrm>
              <a:off x="5543988" y="2485021"/>
              <a:ext cx="1051264" cy="1057790"/>
            </a:xfrm>
            <a:prstGeom prst="rect">
              <a:avLst/>
            </a:prstGeom>
            <a:ln w="12700">
              <a:solidFill>
                <a:srgbClr val="000000"/>
              </a:solidFill>
            </a:ln>
          </p:spPr>
          <p:txBody>
            <a:bodyPr vert="horz" wrap="square" lIns="0" tIns="0" rIns="0" bIns="0" rtlCol="0">
              <a:spAutoFit/>
            </a:bodyPr>
            <a:lstStyle/>
            <a:p>
              <a:pPr marL="686319">
                <a:lnSpc>
                  <a:spcPts val="2087"/>
                </a:lnSpc>
              </a:pPr>
              <a:r>
                <a:rPr sz="1790" dirty="0">
                  <a:latin typeface="Calibri"/>
                  <a:cs typeface="Calibri"/>
                </a:rPr>
                <a:t>A</a:t>
              </a:r>
              <a:endParaRPr sz="1790">
                <a:latin typeface="Calibri"/>
                <a:cs typeface="Calibri"/>
              </a:endParaRPr>
            </a:p>
            <a:p>
              <a:pPr>
                <a:lnSpc>
                  <a:spcPct val="100000"/>
                </a:lnSpc>
              </a:pPr>
              <a:endParaRPr sz="2167">
                <a:latin typeface="Calibri"/>
                <a:cs typeface="Calibri"/>
              </a:endParaRPr>
            </a:p>
            <a:p>
              <a:pPr marL="686319">
                <a:spcBef>
                  <a:spcPts val="1423"/>
                </a:spcBef>
              </a:pPr>
              <a:r>
                <a:rPr sz="1790" dirty="0">
                  <a:latin typeface="Calibri"/>
                  <a:cs typeface="Calibri"/>
                </a:rPr>
                <a:t>B</a:t>
              </a:r>
              <a:endParaRPr sz="1790">
                <a:latin typeface="Calibri"/>
                <a:cs typeface="Calibri"/>
              </a:endParaRPr>
            </a:p>
          </p:txBody>
        </p:sp>
        <p:sp>
          <p:nvSpPr>
            <p:cNvPr id="10" name="object 10">
              <a:extLst>
                <a:ext uri="{FF2B5EF4-FFF2-40B4-BE49-F238E27FC236}">
                  <a16:creationId xmlns:a16="http://schemas.microsoft.com/office/drawing/2014/main" id="{635039D5-4FB1-1218-ADA6-F796FF4F812E}"/>
                </a:ext>
              </a:extLst>
            </p:cNvPr>
            <p:cNvSpPr txBox="1"/>
            <p:nvPr/>
          </p:nvSpPr>
          <p:spPr>
            <a:xfrm>
              <a:off x="6227928" y="382061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11" name="object 11">
              <a:extLst>
                <a:ext uri="{FF2B5EF4-FFF2-40B4-BE49-F238E27FC236}">
                  <a16:creationId xmlns:a16="http://schemas.microsoft.com/office/drawing/2014/main" id="{E258267C-1B13-881A-57B7-6CF22ACDF04D}"/>
                </a:ext>
              </a:extLst>
            </p:cNvPr>
            <p:cNvSpPr txBox="1"/>
            <p:nvPr/>
          </p:nvSpPr>
          <p:spPr>
            <a:xfrm>
              <a:off x="6228275" y="4802828"/>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grpSp>
          <p:nvGrpSpPr>
            <p:cNvPr id="12" name="object 12">
              <a:extLst>
                <a:ext uri="{FF2B5EF4-FFF2-40B4-BE49-F238E27FC236}">
                  <a16:creationId xmlns:a16="http://schemas.microsoft.com/office/drawing/2014/main" id="{AAAA314F-E8EB-A179-819A-A6F0791088B9}"/>
                </a:ext>
              </a:extLst>
            </p:cNvPr>
            <p:cNvGrpSpPr/>
            <p:nvPr/>
          </p:nvGrpSpPr>
          <p:grpSpPr>
            <a:xfrm>
              <a:off x="4220962" y="2460251"/>
              <a:ext cx="2421438" cy="2720004"/>
              <a:chOff x="2697988" y="2379472"/>
              <a:chExt cx="2569845" cy="2886710"/>
            </a:xfrm>
          </p:grpSpPr>
          <p:pic>
            <p:nvPicPr>
              <p:cNvPr id="13" name="object 13">
                <a:extLst>
                  <a:ext uri="{FF2B5EF4-FFF2-40B4-BE49-F238E27FC236}">
                    <a16:creationId xmlns:a16="http://schemas.microsoft.com/office/drawing/2014/main" id="{F3994BA8-AF48-75F7-9884-FBD952FDC632}"/>
                  </a:ext>
                </a:extLst>
              </p:cNvPr>
              <p:cNvPicPr/>
              <p:nvPr/>
            </p:nvPicPr>
            <p:blipFill>
              <a:blip r:embed="rId3" cstate="print"/>
              <a:stretch>
                <a:fillRect/>
              </a:stretch>
            </p:blipFill>
            <p:spPr>
              <a:xfrm>
                <a:off x="4051300" y="2379472"/>
                <a:ext cx="1216152" cy="1322831"/>
              </a:xfrm>
              <a:prstGeom prst="rect">
                <a:avLst/>
              </a:prstGeom>
            </p:spPr>
          </p:pic>
          <p:pic>
            <p:nvPicPr>
              <p:cNvPr id="14" name="object 14">
                <a:extLst>
                  <a:ext uri="{FF2B5EF4-FFF2-40B4-BE49-F238E27FC236}">
                    <a16:creationId xmlns:a16="http://schemas.microsoft.com/office/drawing/2014/main" id="{AB80C46C-2DEA-BF6F-B371-AF42307D3E8C}"/>
                  </a:ext>
                </a:extLst>
              </p:cNvPr>
              <p:cNvPicPr/>
              <p:nvPr/>
            </p:nvPicPr>
            <p:blipFill>
              <a:blip r:embed="rId4" cstate="print"/>
              <a:stretch>
                <a:fillRect/>
              </a:stretch>
            </p:blipFill>
            <p:spPr>
              <a:xfrm>
                <a:off x="3776980" y="3830319"/>
                <a:ext cx="1490472" cy="1435608"/>
              </a:xfrm>
              <a:prstGeom prst="rect">
                <a:avLst/>
              </a:prstGeom>
            </p:spPr>
          </p:pic>
          <p:sp>
            <p:nvSpPr>
              <p:cNvPr id="15" name="object 15">
                <a:extLst>
                  <a:ext uri="{FF2B5EF4-FFF2-40B4-BE49-F238E27FC236}">
                    <a16:creationId xmlns:a16="http://schemas.microsoft.com/office/drawing/2014/main" id="{7D52E477-5522-D642-7247-108BEBD89429}"/>
                  </a:ext>
                </a:extLst>
              </p:cNvPr>
              <p:cNvSpPr/>
              <p:nvPr/>
            </p:nvSpPr>
            <p:spPr>
              <a:xfrm>
                <a:off x="3828177" y="3854830"/>
                <a:ext cx="1390015" cy="1337945"/>
              </a:xfrm>
              <a:custGeom>
                <a:avLst/>
                <a:gdLst/>
                <a:ahLst/>
                <a:cxnLst/>
                <a:rect l="l" t="t" r="r" b="b"/>
                <a:pathLst>
                  <a:path w="1390014" h="1337945">
                    <a:moveTo>
                      <a:pt x="0" y="0"/>
                    </a:moveTo>
                    <a:lnTo>
                      <a:pt x="1389617" y="0"/>
                    </a:lnTo>
                    <a:lnTo>
                      <a:pt x="1389617" y="1337944"/>
                    </a:lnTo>
                    <a:lnTo>
                      <a:pt x="0" y="1337944"/>
                    </a:lnTo>
                    <a:lnTo>
                      <a:pt x="0" y="0"/>
                    </a:lnTo>
                    <a:close/>
                  </a:path>
                </a:pathLst>
              </a:custGeom>
              <a:ln w="12700">
                <a:solidFill>
                  <a:srgbClr val="000000"/>
                </a:solidFill>
              </a:ln>
            </p:spPr>
            <p:txBody>
              <a:bodyPr wrap="square" lIns="0" tIns="0" rIns="0" bIns="0" rtlCol="0"/>
              <a:lstStyle/>
              <a:p>
                <a:endParaRPr sz="1696"/>
              </a:p>
            </p:txBody>
          </p:sp>
          <p:pic>
            <p:nvPicPr>
              <p:cNvPr id="16" name="object 16">
                <a:extLst>
                  <a:ext uri="{FF2B5EF4-FFF2-40B4-BE49-F238E27FC236}">
                    <a16:creationId xmlns:a16="http://schemas.microsoft.com/office/drawing/2014/main" id="{EC66158E-2649-DB10-F0B8-D35D4471D405}"/>
                  </a:ext>
                </a:extLst>
              </p:cNvPr>
              <p:cNvPicPr/>
              <p:nvPr/>
            </p:nvPicPr>
            <p:blipFill>
              <a:blip r:embed="rId5" cstate="print"/>
              <a:stretch>
                <a:fillRect/>
              </a:stretch>
            </p:blipFill>
            <p:spPr>
              <a:xfrm>
                <a:off x="2697988" y="2824480"/>
                <a:ext cx="1292352" cy="606551"/>
              </a:xfrm>
              <a:prstGeom prst="rect">
                <a:avLst/>
              </a:prstGeom>
            </p:spPr>
          </p:pic>
          <p:sp>
            <p:nvSpPr>
              <p:cNvPr id="17" name="object 17">
                <a:extLst>
                  <a:ext uri="{FF2B5EF4-FFF2-40B4-BE49-F238E27FC236}">
                    <a16:creationId xmlns:a16="http://schemas.microsoft.com/office/drawing/2014/main" id="{4FE2578E-9BBD-0427-582D-EA84844B8203}"/>
                  </a:ext>
                </a:extLst>
              </p:cNvPr>
              <p:cNvSpPr/>
              <p:nvPr/>
            </p:nvSpPr>
            <p:spPr>
              <a:xfrm>
                <a:off x="2741886" y="2943241"/>
                <a:ext cx="1086485" cy="422275"/>
              </a:xfrm>
              <a:custGeom>
                <a:avLst/>
                <a:gdLst/>
                <a:ahLst/>
                <a:cxnLst/>
                <a:rect l="l" t="t" r="r" b="b"/>
                <a:pathLst>
                  <a:path w="1086485" h="422275">
                    <a:moveTo>
                      <a:pt x="1010494" y="35523"/>
                    </a:moveTo>
                    <a:lnTo>
                      <a:pt x="0" y="396749"/>
                    </a:lnTo>
                    <a:lnTo>
                      <a:pt x="8976" y="421862"/>
                    </a:lnTo>
                    <a:lnTo>
                      <a:pt x="1019470" y="60637"/>
                    </a:lnTo>
                    <a:lnTo>
                      <a:pt x="1036507" y="40385"/>
                    </a:lnTo>
                    <a:lnTo>
                      <a:pt x="1010494" y="35523"/>
                    </a:lnTo>
                    <a:close/>
                  </a:path>
                  <a:path w="1086485" h="422275">
                    <a:moveTo>
                      <a:pt x="1066825" y="18920"/>
                    </a:moveTo>
                    <a:lnTo>
                      <a:pt x="1056939" y="18920"/>
                    </a:lnTo>
                    <a:lnTo>
                      <a:pt x="1065917" y="44033"/>
                    </a:lnTo>
                    <a:lnTo>
                      <a:pt x="1019470" y="60637"/>
                    </a:lnTo>
                    <a:lnTo>
                      <a:pt x="986852" y="99409"/>
                    </a:lnTo>
                    <a:lnTo>
                      <a:pt x="987577" y="107821"/>
                    </a:lnTo>
                    <a:lnTo>
                      <a:pt x="998848" y="117303"/>
                    </a:lnTo>
                    <a:lnTo>
                      <a:pt x="1007261" y="116578"/>
                    </a:lnTo>
                    <a:lnTo>
                      <a:pt x="1086349" y="22569"/>
                    </a:lnTo>
                    <a:lnTo>
                      <a:pt x="1066825" y="18920"/>
                    </a:lnTo>
                    <a:close/>
                  </a:path>
                  <a:path w="1086485" h="422275">
                    <a:moveTo>
                      <a:pt x="1036507" y="40385"/>
                    </a:moveTo>
                    <a:lnTo>
                      <a:pt x="1019470" y="60637"/>
                    </a:lnTo>
                    <a:lnTo>
                      <a:pt x="1064375" y="44584"/>
                    </a:lnTo>
                    <a:lnTo>
                      <a:pt x="1058978" y="44584"/>
                    </a:lnTo>
                    <a:lnTo>
                      <a:pt x="1036507" y="40385"/>
                    </a:lnTo>
                    <a:close/>
                  </a:path>
                  <a:path w="1086485" h="422275">
                    <a:moveTo>
                      <a:pt x="1051223" y="22893"/>
                    </a:moveTo>
                    <a:lnTo>
                      <a:pt x="1036507" y="40385"/>
                    </a:lnTo>
                    <a:lnTo>
                      <a:pt x="1058978" y="44584"/>
                    </a:lnTo>
                    <a:lnTo>
                      <a:pt x="1051223" y="22893"/>
                    </a:lnTo>
                    <a:close/>
                  </a:path>
                  <a:path w="1086485" h="422275">
                    <a:moveTo>
                      <a:pt x="1058359" y="22893"/>
                    </a:moveTo>
                    <a:lnTo>
                      <a:pt x="1051223" y="22893"/>
                    </a:lnTo>
                    <a:lnTo>
                      <a:pt x="1058978" y="44584"/>
                    </a:lnTo>
                    <a:lnTo>
                      <a:pt x="1064375" y="44584"/>
                    </a:lnTo>
                    <a:lnTo>
                      <a:pt x="1065917" y="44033"/>
                    </a:lnTo>
                    <a:lnTo>
                      <a:pt x="1058359" y="22893"/>
                    </a:lnTo>
                    <a:close/>
                  </a:path>
                  <a:path w="1086485" h="422275">
                    <a:moveTo>
                      <a:pt x="1056939" y="18920"/>
                    </a:moveTo>
                    <a:lnTo>
                      <a:pt x="1010494" y="35523"/>
                    </a:lnTo>
                    <a:lnTo>
                      <a:pt x="1036507" y="40385"/>
                    </a:lnTo>
                    <a:lnTo>
                      <a:pt x="1051223" y="22893"/>
                    </a:lnTo>
                    <a:lnTo>
                      <a:pt x="1058359" y="22893"/>
                    </a:lnTo>
                    <a:lnTo>
                      <a:pt x="1056939" y="18920"/>
                    </a:lnTo>
                    <a:close/>
                  </a:path>
                  <a:path w="1086485" h="422275">
                    <a:moveTo>
                      <a:pt x="965587" y="0"/>
                    </a:moveTo>
                    <a:lnTo>
                      <a:pt x="958621" y="4771"/>
                    </a:lnTo>
                    <a:lnTo>
                      <a:pt x="955915" y="19250"/>
                    </a:lnTo>
                    <a:lnTo>
                      <a:pt x="960687" y="26215"/>
                    </a:lnTo>
                    <a:lnTo>
                      <a:pt x="1010494" y="35523"/>
                    </a:lnTo>
                    <a:lnTo>
                      <a:pt x="1056939" y="18920"/>
                    </a:lnTo>
                    <a:lnTo>
                      <a:pt x="1066825" y="18920"/>
                    </a:lnTo>
                    <a:lnTo>
                      <a:pt x="965587" y="0"/>
                    </a:lnTo>
                    <a:close/>
                  </a:path>
                </a:pathLst>
              </a:custGeom>
              <a:solidFill>
                <a:srgbClr val="4F81BD"/>
              </a:solidFill>
            </p:spPr>
            <p:txBody>
              <a:bodyPr wrap="square" lIns="0" tIns="0" rIns="0" bIns="0" rtlCol="0"/>
              <a:lstStyle/>
              <a:p>
                <a:endParaRPr sz="1696"/>
              </a:p>
            </p:txBody>
          </p:sp>
          <p:pic>
            <p:nvPicPr>
              <p:cNvPr id="18" name="object 18">
                <a:extLst>
                  <a:ext uri="{FF2B5EF4-FFF2-40B4-BE49-F238E27FC236}">
                    <a16:creationId xmlns:a16="http://schemas.microsoft.com/office/drawing/2014/main" id="{878A6511-297C-F97F-BB93-AFB6E117F0C8}"/>
                  </a:ext>
                </a:extLst>
              </p:cNvPr>
              <p:cNvPicPr/>
              <p:nvPr/>
            </p:nvPicPr>
            <p:blipFill>
              <a:blip r:embed="rId6" cstate="print"/>
              <a:stretch>
                <a:fillRect/>
              </a:stretch>
            </p:blipFill>
            <p:spPr>
              <a:xfrm>
                <a:off x="2697988" y="3552952"/>
                <a:ext cx="1292352" cy="679703"/>
              </a:xfrm>
              <a:prstGeom prst="rect">
                <a:avLst/>
              </a:prstGeom>
            </p:spPr>
          </p:pic>
          <p:sp>
            <p:nvSpPr>
              <p:cNvPr id="19" name="object 19">
                <a:extLst>
                  <a:ext uri="{FF2B5EF4-FFF2-40B4-BE49-F238E27FC236}">
                    <a16:creationId xmlns:a16="http://schemas.microsoft.com/office/drawing/2014/main" id="{4C161BDD-4567-B622-A9A9-0B329BF27264}"/>
                  </a:ext>
                </a:extLst>
              </p:cNvPr>
              <p:cNvSpPr/>
              <p:nvPr/>
            </p:nvSpPr>
            <p:spPr>
              <a:xfrm>
                <a:off x="2741135" y="3575777"/>
                <a:ext cx="1087120" cy="490220"/>
              </a:xfrm>
              <a:custGeom>
                <a:avLst/>
                <a:gdLst/>
                <a:ahLst/>
                <a:cxnLst/>
                <a:rect l="l" t="t" r="r" b="b"/>
                <a:pathLst>
                  <a:path w="1087120" h="490220">
                    <a:moveTo>
                      <a:pt x="1012165" y="457001"/>
                    </a:moveTo>
                    <a:lnTo>
                      <a:pt x="961887" y="463282"/>
                    </a:lnTo>
                    <a:lnTo>
                      <a:pt x="956703" y="469945"/>
                    </a:lnTo>
                    <a:lnTo>
                      <a:pt x="958529" y="484562"/>
                    </a:lnTo>
                    <a:lnTo>
                      <a:pt x="965193" y="489746"/>
                    </a:lnTo>
                    <a:lnTo>
                      <a:pt x="1072185" y="476380"/>
                    </a:lnTo>
                    <a:lnTo>
                      <a:pt x="1057521" y="476380"/>
                    </a:lnTo>
                    <a:lnTo>
                      <a:pt x="1012165" y="457001"/>
                    </a:lnTo>
                    <a:close/>
                  </a:path>
                  <a:path w="1087120" h="490220">
                    <a:moveTo>
                      <a:pt x="1038425" y="453720"/>
                    </a:moveTo>
                    <a:lnTo>
                      <a:pt x="1012165" y="457001"/>
                    </a:lnTo>
                    <a:lnTo>
                      <a:pt x="1057521" y="476380"/>
                    </a:lnTo>
                    <a:lnTo>
                      <a:pt x="1059362" y="472071"/>
                    </a:lnTo>
                    <a:lnTo>
                      <a:pt x="1052057" y="472071"/>
                    </a:lnTo>
                    <a:lnTo>
                      <a:pt x="1038425" y="453720"/>
                    </a:lnTo>
                    <a:close/>
                  </a:path>
                  <a:path w="1087120" h="490220">
                    <a:moveTo>
                      <a:pt x="1005485" y="374666"/>
                    </a:moveTo>
                    <a:lnTo>
                      <a:pt x="993661" y="383449"/>
                    </a:lnTo>
                    <a:lnTo>
                      <a:pt x="992428" y="391803"/>
                    </a:lnTo>
                    <a:lnTo>
                      <a:pt x="1022642" y="432475"/>
                    </a:lnTo>
                    <a:lnTo>
                      <a:pt x="1068000" y="451855"/>
                    </a:lnTo>
                    <a:lnTo>
                      <a:pt x="1057521" y="476380"/>
                    </a:lnTo>
                    <a:lnTo>
                      <a:pt x="1072185" y="476380"/>
                    </a:lnTo>
                    <a:lnTo>
                      <a:pt x="1087099" y="474517"/>
                    </a:lnTo>
                    <a:lnTo>
                      <a:pt x="1013838" y="375899"/>
                    </a:lnTo>
                    <a:lnTo>
                      <a:pt x="1005485" y="374666"/>
                    </a:lnTo>
                    <a:close/>
                  </a:path>
                  <a:path w="1087120" h="490220">
                    <a:moveTo>
                      <a:pt x="1061109" y="450886"/>
                    </a:moveTo>
                    <a:lnTo>
                      <a:pt x="1038425" y="453720"/>
                    </a:lnTo>
                    <a:lnTo>
                      <a:pt x="1052057" y="472071"/>
                    </a:lnTo>
                    <a:lnTo>
                      <a:pt x="1061109" y="450886"/>
                    </a:lnTo>
                    <a:close/>
                  </a:path>
                  <a:path w="1087120" h="490220">
                    <a:moveTo>
                      <a:pt x="1065732" y="450886"/>
                    </a:moveTo>
                    <a:lnTo>
                      <a:pt x="1061109" y="450886"/>
                    </a:lnTo>
                    <a:lnTo>
                      <a:pt x="1052057" y="472071"/>
                    </a:lnTo>
                    <a:lnTo>
                      <a:pt x="1059362" y="472071"/>
                    </a:lnTo>
                    <a:lnTo>
                      <a:pt x="1068000" y="451855"/>
                    </a:lnTo>
                    <a:lnTo>
                      <a:pt x="1065732" y="450886"/>
                    </a:lnTo>
                    <a:close/>
                  </a:path>
                  <a:path w="1087120" h="490220">
                    <a:moveTo>
                      <a:pt x="10480" y="0"/>
                    </a:moveTo>
                    <a:lnTo>
                      <a:pt x="0" y="24524"/>
                    </a:lnTo>
                    <a:lnTo>
                      <a:pt x="1012165" y="457001"/>
                    </a:lnTo>
                    <a:lnTo>
                      <a:pt x="1038425" y="453720"/>
                    </a:lnTo>
                    <a:lnTo>
                      <a:pt x="1022642" y="432475"/>
                    </a:lnTo>
                    <a:lnTo>
                      <a:pt x="10480" y="0"/>
                    </a:lnTo>
                    <a:close/>
                  </a:path>
                  <a:path w="1087120" h="490220">
                    <a:moveTo>
                      <a:pt x="1022642" y="432475"/>
                    </a:moveTo>
                    <a:lnTo>
                      <a:pt x="1038425" y="453720"/>
                    </a:lnTo>
                    <a:lnTo>
                      <a:pt x="1061109" y="450886"/>
                    </a:lnTo>
                    <a:lnTo>
                      <a:pt x="1065732" y="450886"/>
                    </a:lnTo>
                    <a:lnTo>
                      <a:pt x="1022642" y="432475"/>
                    </a:lnTo>
                    <a:close/>
                  </a:path>
                </a:pathLst>
              </a:custGeom>
              <a:solidFill>
                <a:srgbClr val="4F81BD"/>
              </a:solidFill>
            </p:spPr>
            <p:txBody>
              <a:bodyPr wrap="square" lIns="0" tIns="0" rIns="0" bIns="0" rtlCol="0"/>
              <a:lstStyle/>
              <a:p>
                <a:endParaRPr sz="1696"/>
              </a:p>
            </p:txBody>
          </p:sp>
        </p:grpSp>
        <p:sp>
          <p:nvSpPr>
            <p:cNvPr id="20" name="object 20">
              <a:extLst>
                <a:ext uri="{FF2B5EF4-FFF2-40B4-BE49-F238E27FC236}">
                  <a16:creationId xmlns:a16="http://schemas.microsoft.com/office/drawing/2014/main" id="{470C927E-9370-48D6-3A3D-89BB8C19CF34}"/>
                </a:ext>
              </a:extLst>
            </p:cNvPr>
            <p:cNvSpPr txBox="1"/>
            <p:nvPr/>
          </p:nvSpPr>
          <p:spPr>
            <a:xfrm>
              <a:off x="6941803" y="2895834"/>
              <a:ext cx="537898"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Clade</a:t>
              </a:r>
              <a:endParaRPr sz="1790">
                <a:latin typeface="Calibri"/>
                <a:cs typeface="Calibri"/>
              </a:endParaRPr>
            </a:p>
          </p:txBody>
        </p:sp>
        <p:sp>
          <p:nvSpPr>
            <p:cNvPr id="21" name="object 21">
              <a:extLst>
                <a:ext uri="{FF2B5EF4-FFF2-40B4-BE49-F238E27FC236}">
                  <a16:creationId xmlns:a16="http://schemas.microsoft.com/office/drawing/2014/main" id="{6EA99473-2E86-402C-3EA1-09115E4D4FC1}"/>
                </a:ext>
              </a:extLst>
            </p:cNvPr>
            <p:cNvSpPr txBox="1"/>
            <p:nvPr/>
          </p:nvSpPr>
          <p:spPr>
            <a:xfrm>
              <a:off x="6941803" y="4303104"/>
              <a:ext cx="537898"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Clade</a:t>
              </a:r>
              <a:endParaRPr sz="1790">
                <a:latin typeface="Calibri"/>
                <a:cs typeface="Calibri"/>
              </a:endParaRPr>
            </a:p>
          </p:txBody>
        </p:sp>
        <p:sp>
          <p:nvSpPr>
            <p:cNvPr id="22" name="object 22">
              <a:extLst>
                <a:ext uri="{FF2B5EF4-FFF2-40B4-BE49-F238E27FC236}">
                  <a16:creationId xmlns:a16="http://schemas.microsoft.com/office/drawing/2014/main" id="{9A217787-561E-44D0-4AFB-EE3F74BE632B}"/>
                </a:ext>
              </a:extLst>
            </p:cNvPr>
            <p:cNvSpPr txBox="1"/>
            <p:nvPr/>
          </p:nvSpPr>
          <p:spPr>
            <a:xfrm>
              <a:off x="3314734" y="3303654"/>
              <a:ext cx="802957"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“Sisters”</a:t>
              </a:r>
              <a:endParaRPr sz="1790">
                <a:latin typeface="Calibri"/>
                <a:cs typeface="Calibri"/>
              </a:endParaRPr>
            </a:p>
          </p:txBody>
        </p:sp>
      </p:grpSp>
    </p:spTree>
    <p:extLst>
      <p:ext uri="{BB962C8B-B14F-4D97-AF65-F5344CB8AC3E}">
        <p14:creationId xmlns:p14="http://schemas.microsoft.com/office/powerpoint/2010/main" val="420774217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15" name="object 15">
            <a:extLst>
              <a:ext uri="{FF2B5EF4-FFF2-40B4-BE49-F238E27FC236}">
                <a16:creationId xmlns:a16="http://schemas.microsoft.com/office/drawing/2014/main" id="{FBC79434-90E6-3F1D-42FB-BB2431F8B21D}"/>
              </a:ext>
            </a:extLst>
          </p:cNvPr>
          <p:cNvSpPr txBox="1"/>
          <p:nvPr/>
        </p:nvSpPr>
        <p:spPr>
          <a:xfrm>
            <a:off x="6716712" y="3146988"/>
            <a:ext cx="2693678" cy="1262523"/>
          </a:xfrm>
          <a:prstGeom prst="rect">
            <a:avLst/>
          </a:prstGeom>
          <a:solidFill>
            <a:srgbClr val="FFFF99"/>
          </a:solidFill>
          <a:ln w="12700">
            <a:solidFill>
              <a:srgbClr val="000000"/>
            </a:solidFill>
          </a:ln>
        </p:spPr>
        <p:txBody>
          <a:bodyPr vert="horz" wrap="square" lIns="0" tIns="31113" rIns="0" bIns="0" rtlCol="0">
            <a:spAutoFit/>
          </a:bodyPr>
          <a:lstStyle/>
          <a:p>
            <a:pPr marL="90352">
              <a:lnSpc>
                <a:spcPts val="1913"/>
              </a:lnSpc>
              <a:spcBef>
                <a:spcPts val="245"/>
              </a:spcBef>
            </a:pPr>
            <a:r>
              <a:rPr sz="1602" i="1" spc="-9" dirty="0">
                <a:latin typeface="Calibri"/>
                <a:cs typeface="Calibri"/>
              </a:rPr>
              <a:t>Monophyly</a:t>
            </a:r>
            <a:endParaRPr sz="1602" dirty="0">
              <a:latin typeface="Calibri"/>
              <a:cs typeface="Calibri"/>
            </a:endParaRPr>
          </a:p>
          <a:p>
            <a:pPr marL="372779" indent="-283025">
              <a:lnSpc>
                <a:spcPts val="1889"/>
              </a:lnSpc>
              <a:buFont typeface="Arial"/>
              <a:buChar char="•"/>
              <a:tabLst>
                <a:tab pos="372779" algn="l"/>
                <a:tab pos="373377" algn="l"/>
              </a:tabLst>
            </a:pPr>
            <a:r>
              <a:rPr sz="1602" dirty="0">
                <a:latin typeface="Calibri"/>
                <a:cs typeface="Calibri"/>
              </a:rPr>
              <a:t>Common</a:t>
            </a:r>
            <a:r>
              <a:rPr sz="1602" spc="-90" dirty="0">
                <a:latin typeface="Calibri"/>
                <a:cs typeface="Calibri"/>
              </a:rPr>
              <a:t> </a:t>
            </a:r>
            <a:r>
              <a:rPr sz="1602" spc="-9" dirty="0">
                <a:latin typeface="Calibri"/>
                <a:cs typeface="Calibri"/>
              </a:rPr>
              <a:t>origin</a:t>
            </a:r>
            <a:endParaRPr sz="1602" dirty="0">
              <a:latin typeface="Calibri"/>
              <a:cs typeface="Calibri"/>
            </a:endParaRPr>
          </a:p>
          <a:p>
            <a:pPr marL="372779" marR="420647" indent="-283025">
              <a:lnSpc>
                <a:spcPts val="1969"/>
              </a:lnSpc>
              <a:spcBef>
                <a:spcPts val="5"/>
              </a:spcBef>
              <a:buFont typeface="Arial"/>
              <a:buChar char="•"/>
              <a:tabLst>
                <a:tab pos="372779" algn="l"/>
                <a:tab pos="373377" algn="l"/>
              </a:tabLst>
            </a:pPr>
            <a:r>
              <a:rPr sz="1602" spc="-9" dirty="0">
                <a:latin typeface="Calibri"/>
                <a:cs typeface="Calibri"/>
              </a:rPr>
              <a:t>Includes</a:t>
            </a:r>
            <a:r>
              <a:rPr sz="1602" spc="-33" dirty="0">
                <a:latin typeface="Calibri"/>
                <a:cs typeface="Calibri"/>
              </a:rPr>
              <a:t> </a:t>
            </a:r>
            <a:r>
              <a:rPr sz="1602" dirty="0">
                <a:latin typeface="Calibri"/>
                <a:cs typeface="Calibri"/>
              </a:rPr>
              <a:t>all</a:t>
            </a:r>
            <a:r>
              <a:rPr sz="1602" spc="-33" dirty="0">
                <a:latin typeface="Calibri"/>
                <a:cs typeface="Calibri"/>
              </a:rPr>
              <a:t> </a:t>
            </a:r>
            <a:r>
              <a:rPr sz="1602" spc="-9" dirty="0">
                <a:latin typeface="Calibri"/>
                <a:cs typeface="Calibri"/>
              </a:rPr>
              <a:t>offspring</a:t>
            </a:r>
            <a:r>
              <a:rPr sz="1602" spc="-33" dirty="0">
                <a:latin typeface="Calibri"/>
                <a:cs typeface="Calibri"/>
              </a:rPr>
              <a:t> </a:t>
            </a:r>
            <a:r>
              <a:rPr sz="1602" spc="-24" dirty="0">
                <a:latin typeface="Calibri"/>
                <a:cs typeface="Calibri"/>
              </a:rPr>
              <a:t>of </a:t>
            </a:r>
            <a:r>
              <a:rPr sz="1602" spc="-19" dirty="0">
                <a:latin typeface="Calibri"/>
                <a:cs typeface="Calibri"/>
              </a:rPr>
              <a:t>MRCA</a:t>
            </a:r>
            <a:endParaRPr sz="1602" dirty="0">
              <a:latin typeface="Calibri"/>
              <a:cs typeface="Calibri"/>
            </a:endParaRPr>
          </a:p>
          <a:p>
            <a:pPr marL="372779" indent="-283025">
              <a:lnSpc>
                <a:spcPts val="1823"/>
              </a:lnSpc>
              <a:buFont typeface="Arial"/>
              <a:buChar char="•"/>
              <a:tabLst>
                <a:tab pos="372779" algn="l"/>
                <a:tab pos="373377" algn="l"/>
              </a:tabLst>
            </a:pPr>
            <a:r>
              <a:rPr sz="1602" dirty="0">
                <a:latin typeface="Calibri"/>
                <a:cs typeface="Calibri"/>
              </a:rPr>
              <a:t>e.g.</a:t>
            </a:r>
            <a:r>
              <a:rPr sz="1602" spc="-28" dirty="0">
                <a:latin typeface="Calibri"/>
                <a:cs typeface="Calibri"/>
              </a:rPr>
              <a:t> </a:t>
            </a:r>
            <a:r>
              <a:rPr sz="1602" spc="-9" dirty="0">
                <a:latin typeface="Calibri"/>
                <a:cs typeface="Calibri"/>
              </a:rPr>
              <a:t>“Mammals”</a:t>
            </a:r>
            <a:endParaRPr sz="1602" dirty="0">
              <a:latin typeface="Calibri"/>
              <a:cs typeface="Calibri"/>
            </a:endParaRPr>
          </a:p>
        </p:txBody>
      </p:sp>
      <p:grpSp>
        <p:nvGrpSpPr>
          <p:cNvPr id="30" name="Group 29">
            <a:extLst>
              <a:ext uri="{FF2B5EF4-FFF2-40B4-BE49-F238E27FC236}">
                <a16:creationId xmlns:a16="http://schemas.microsoft.com/office/drawing/2014/main" id="{F06AD097-4DBB-0450-C675-3A868AD7E6AC}"/>
              </a:ext>
            </a:extLst>
          </p:cNvPr>
          <p:cNvGrpSpPr/>
          <p:nvPr/>
        </p:nvGrpSpPr>
        <p:grpSpPr>
          <a:xfrm>
            <a:off x="746302" y="2074994"/>
            <a:ext cx="5440307" cy="3406512"/>
            <a:chOff x="3314732" y="1902131"/>
            <a:chExt cx="5440307" cy="3406512"/>
          </a:xfrm>
        </p:grpSpPr>
        <p:grpSp>
          <p:nvGrpSpPr>
            <p:cNvPr id="2" name="object 3">
              <a:extLst>
                <a:ext uri="{FF2B5EF4-FFF2-40B4-BE49-F238E27FC236}">
                  <a16:creationId xmlns:a16="http://schemas.microsoft.com/office/drawing/2014/main" id="{FDF8D50A-8592-6E5F-228F-9B0BF6C43E53}"/>
                </a:ext>
              </a:extLst>
            </p:cNvPr>
            <p:cNvGrpSpPr/>
            <p:nvPr/>
          </p:nvGrpSpPr>
          <p:grpSpPr>
            <a:xfrm>
              <a:off x="4100340" y="2737293"/>
              <a:ext cx="2020557" cy="2496827"/>
              <a:chOff x="2569972" y="2673492"/>
              <a:chExt cx="2144395" cy="2649855"/>
            </a:xfrm>
          </p:grpSpPr>
          <p:sp>
            <p:nvSpPr>
              <p:cNvPr id="3" name="object 4">
                <a:extLst>
                  <a:ext uri="{FF2B5EF4-FFF2-40B4-BE49-F238E27FC236}">
                    <a16:creationId xmlns:a16="http://schemas.microsoft.com/office/drawing/2014/main" id="{7B8AEC42-6942-6314-21AD-E1FA5938ED2F}"/>
                  </a:ext>
                </a:extLst>
              </p:cNvPr>
              <p:cNvSpPr/>
              <p:nvPr/>
            </p:nvSpPr>
            <p:spPr>
              <a:xfrm>
                <a:off x="3229770" y="2698574"/>
                <a:ext cx="1459230" cy="1459230"/>
              </a:xfrm>
              <a:custGeom>
                <a:avLst/>
                <a:gdLst/>
                <a:ahLst/>
                <a:cxnLst/>
                <a:rect l="l" t="t" r="r" b="b"/>
                <a:pathLst>
                  <a:path w="1459229" h="1459229">
                    <a:moveTo>
                      <a:pt x="0" y="1459071"/>
                    </a:moveTo>
                    <a:lnTo>
                      <a:pt x="1459071" y="0"/>
                    </a:lnTo>
                  </a:path>
                </a:pathLst>
              </a:custGeom>
              <a:ln w="50006">
                <a:solidFill>
                  <a:srgbClr val="FF0000"/>
                </a:solidFill>
              </a:ln>
            </p:spPr>
            <p:txBody>
              <a:bodyPr wrap="square" lIns="0" tIns="0" rIns="0" bIns="0" rtlCol="0"/>
              <a:lstStyle/>
              <a:p>
                <a:endParaRPr sz="1696"/>
              </a:p>
            </p:txBody>
          </p:sp>
          <p:sp>
            <p:nvSpPr>
              <p:cNvPr id="5" name="object 5">
                <a:extLst>
                  <a:ext uri="{FF2B5EF4-FFF2-40B4-BE49-F238E27FC236}">
                    <a16:creationId xmlns:a16="http://schemas.microsoft.com/office/drawing/2014/main" id="{F844BB6E-5A46-E6CE-7E10-9ADAF71D1AAB}"/>
                  </a:ext>
                </a:extLst>
              </p:cNvPr>
              <p:cNvSpPr/>
              <p:nvPr/>
            </p:nvSpPr>
            <p:spPr>
              <a:xfrm>
                <a:off x="4301569"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DF05A885-BF86-15F5-B7B1-997EE3AB439B}"/>
                  </a:ext>
                </a:extLst>
              </p:cNvPr>
              <p:cNvSpPr/>
              <p:nvPr/>
            </p:nvSpPr>
            <p:spPr>
              <a:xfrm>
                <a:off x="4049872" y="3349213"/>
                <a:ext cx="639445" cy="639445"/>
              </a:xfrm>
              <a:custGeom>
                <a:avLst/>
                <a:gdLst/>
                <a:ahLst/>
                <a:cxnLst/>
                <a:rect l="l" t="t" r="r" b="b"/>
                <a:pathLst>
                  <a:path w="639445" h="639445">
                    <a:moveTo>
                      <a:pt x="0" y="0"/>
                    </a:moveTo>
                    <a:lnTo>
                      <a:pt x="638969" y="638971"/>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104419E0-A56D-D95F-E92A-8F748CB76F64}"/>
                  </a:ext>
                </a:extLst>
              </p:cNvPr>
              <p:cNvSpPr/>
              <p:nvPr/>
            </p:nvSpPr>
            <p:spPr>
              <a:xfrm>
                <a:off x="3396457" y="4014296"/>
                <a:ext cx="1283970" cy="1283970"/>
              </a:xfrm>
              <a:custGeom>
                <a:avLst/>
                <a:gdLst/>
                <a:ahLst/>
                <a:cxnLst/>
                <a:rect l="l" t="t" r="r" b="b"/>
                <a:pathLst>
                  <a:path w="1283970" h="1283970">
                    <a:moveTo>
                      <a:pt x="0" y="0"/>
                    </a:moveTo>
                    <a:lnTo>
                      <a:pt x="1283492" y="1283495"/>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BAC5CE7C-4C9D-0D79-009B-FF5BE7FA0886}"/>
                  </a:ext>
                </a:extLst>
              </p:cNvPr>
              <p:cNvSpPr/>
              <p:nvPr/>
            </p:nvSpPr>
            <p:spPr>
              <a:xfrm>
                <a:off x="4342216" y="4708027"/>
                <a:ext cx="337820" cy="273050"/>
              </a:xfrm>
              <a:custGeom>
                <a:avLst/>
                <a:gdLst/>
                <a:ahLst/>
                <a:cxnLst/>
                <a:rect l="l" t="t" r="r" b="b"/>
                <a:pathLst>
                  <a:path w="337820" h="273050">
                    <a:moveTo>
                      <a:pt x="0" y="272825"/>
                    </a:moveTo>
                    <a:lnTo>
                      <a:pt x="337733" y="0"/>
                    </a:lnTo>
                  </a:path>
                </a:pathLst>
              </a:custGeom>
              <a:ln w="50006">
                <a:solidFill>
                  <a:srgbClr val="FF0000"/>
                </a:solidFill>
              </a:ln>
            </p:spPr>
            <p:txBody>
              <a:bodyPr wrap="square" lIns="0" tIns="0" rIns="0" bIns="0" rtlCol="0"/>
              <a:lstStyle/>
              <a:p>
                <a:endParaRPr sz="1696"/>
              </a:p>
            </p:txBody>
          </p:sp>
          <p:pic>
            <p:nvPicPr>
              <p:cNvPr id="9" name="object 9">
                <a:extLst>
                  <a:ext uri="{FF2B5EF4-FFF2-40B4-BE49-F238E27FC236}">
                    <a16:creationId xmlns:a16="http://schemas.microsoft.com/office/drawing/2014/main" id="{5A735847-ACFF-8E35-9082-38C2A9D6099A}"/>
                  </a:ext>
                </a:extLst>
              </p:cNvPr>
              <p:cNvPicPr/>
              <p:nvPr/>
            </p:nvPicPr>
            <p:blipFill>
              <a:blip r:embed="rId2" cstate="print"/>
              <a:stretch>
                <a:fillRect/>
              </a:stretch>
            </p:blipFill>
            <p:spPr>
              <a:xfrm>
                <a:off x="2569972" y="3501136"/>
                <a:ext cx="880872" cy="615696"/>
              </a:xfrm>
              <a:prstGeom prst="rect">
                <a:avLst/>
              </a:prstGeom>
            </p:spPr>
          </p:pic>
          <p:sp>
            <p:nvSpPr>
              <p:cNvPr id="10" name="object 10">
                <a:extLst>
                  <a:ext uri="{FF2B5EF4-FFF2-40B4-BE49-F238E27FC236}">
                    <a16:creationId xmlns:a16="http://schemas.microsoft.com/office/drawing/2014/main" id="{DD8A51DE-2AEA-4968-C707-14887E1B4216}"/>
                  </a:ext>
                </a:extLst>
              </p:cNvPr>
              <p:cNvSpPr/>
              <p:nvPr/>
            </p:nvSpPr>
            <p:spPr>
              <a:xfrm>
                <a:off x="2612252" y="3523248"/>
                <a:ext cx="678180" cy="412115"/>
              </a:xfrm>
              <a:custGeom>
                <a:avLst/>
                <a:gdLst/>
                <a:ahLst/>
                <a:cxnLst/>
                <a:rect l="l" t="t" r="r" b="b"/>
                <a:pathLst>
                  <a:path w="678179" h="412114">
                    <a:moveTo>
                      <a:pt x="554993" y="383749"/>
                    </a:moveTo>
                    <a:lnTo>
                      <a:pt x="548965" y="389660"/>
                    </a:lnTo>
                    <a:lnTo>
                      <a:pt x="548947" y="404517"/>
                    </a:lnTo>
                    <a:lnTo>
                      <a:pt x="554730" y="410418"/>
                    </a:lnTo>
                    <a:lnTo>
                      <a:pt x="677578" y="411628"/>
                    </a:lnTo>
                    <a:lnTo>
                      <a:pt x="676413" y="409520"/>
                    </a:lnTo>
                    <a:lnTo>
                      <a:pt x="648018" y="409520"/>
                    </a:lnTo>
                    <a:lnTo>
                      <a:pt x="605659" y="384248"/>
                    </a:lnTo>
                    <a:lnTo>
                      <a:pt x="554993" y="383749"/>
                    </a:lnTo>
                    <a:close/>
                  </a:path>
                  <a:path w="678179" h="412114">
                    <a:moveTo>
                      <a:pt x="605659" y="384248"/>
                    </a:moveTo>
                    <a:lnTo>
                      <a:pt x="648018" y="409520"/>
                    </a:lnTo>
                    <a:lnTo>
                      <a:pt x="651003" y="404517"/>
                    </a:lnTo>
                    <a:lnTo>
                      <a:pt x="643178" y="404517"/>
                    </a:lnTo>
                    <a:lnTo>
                      <a:pt x="632122" y="384508"/>
                    </a:lnTo>
                    <a:lnTo>
                      <a:pt x="605659" y="384248"/>
                    </a:lnTo>
                    <a:close/>
                  </a:path>
                  <a:path w="678179" h="412114">
                    <a:moveTo>
                      <a:pt x="610049" y="301760"/>
                    </a:moveTo>
                    <a:lnTo>
                      <a:pt x="597157" y="308884"/>
                    </a:lnTo>
                    <a:lnTo>
                      <a:pt x="594818" y="316997"/>
                    </a:lnTo>
                    <a:lnTo>
                      <a:pt x="619323" y="361344"/>
                    </a:lnTo>
                    <a:lnTo>
                      <a:pt x="661682" y="386617"/>
                    </a:lnTo>
                    <a:lnTo>
                      <a:pt x="648018" y="409520"/>
                    </a:lnTo>
                    <a:lnTo>
                      <a:pt x="676413" y="409520"/>
                    </a:lnTo>
                    <a:lnTo>
                      <a:pt x="618162" y="304098"/>
                    </a:lnTo>
                    <a:lnTo>
                      <a:pt x="610049" y="301760"/>
                    </a:lnTo>
                    <a:close/>
                  </a:path>
                  <a:path w="678179" h="412114">
                    <a:moveTo>
                      <a:pt x="632122" y="384508"/>
                    </a:moveTo>
                    <a:lnTo>
                      <a:pt x="643178" y="404517"/>
                    </a:lnTo>
                    <a:lnTo>
                      <a:pt x="654980" y="384733"/>
                    </a:lnTo>
                    <a:lnTo>
                      <a:pt x="632122" y="384508"/>
                    </a:lnTo>
                    <a:close/>
                  </a:path>
                  <a:path w="678179" h="412114">
                    <a:moveTo>
                      <a:pt x="619323" y="361344"/>
                    </a:moveTo>
                    <a:lnTo>
                      <a:pt x="632122" y="384508"/>
                    </a:lnTo>
                    <a:lnTo>
                      <a:pt x="654980" y="384733"/>
                    </a:lnTo>
                    <a:lnTo>
                      <a:pt x="643178" y="404517"/>
                    </a:lnTo>
                    <a:lnTo>
                      <a:pt x="651003" y="404517"/>
                    </a:lnTo>
                    <a:lnTo>
                      <a:pt x="661682" y="386617"/>
                    </a:lnTo>
                    <a:lnTo>
                      <a:pt x="619323" y="361344"/>
                    </a:lnTo>
                    <a:close/>
                  </a:path>
                  <a:path w="678179" h="412114">
                    <a:moveTo>
                      <a:pt x="13665" y="0"/>
                    </a:moveTo>
                    <a:lnTo>
                      <a:pt x="0" y="22903"/>
                    </a:lnTo>
                    <a:lnTo>
                      <a:pt x="605659" y="384248"/>
                    </a:lnTo>
                    <a:lnTo>
                      <a:pt x="632122" y="384508"/>
                    </a:lnTo>
                    <a:lnTo>
                      <a:pt x="619323" y="361344"/>
                    </a:lnTo>
                    <a:lnTo>
                      <a:pt x="13665" y="0"/>
                    </a:lnTo>
                    <a:close/>
                  </a:path>
                </a:pathLst>
              </a:custGeom>
              <a:solidFill>
                <a:srgbClr val="4F81BD"/>
              </a:solidFill>
            </p:spPr>
            <p:txBody>
              <a:bodyPr wrap="square" lIns="0" tIns="0" rIns="0" bIns="0" rtlCol="0"/>
              <a:lstStyle/>
              <a:p>
                <a:endParaRPr sz="1696"/>
              </a:p>
            </p:txBody>
          </p:sp>
        </p:grpSp>
        <p:sp>
          <p:nvSpPr>
            <p:cNvPr id="11" name="object 11">
              <a:extLst>
                <a:ext uri="{FF2B5EF4-FFF2-40B4-BE49-F238E27FC236}">
                  <a16:creationId xmlns:a16="http://schemas.microsoft.com/office/drawing/2014/main" id="{3A4598A5-A4AB-D535-56CE-7867C855830D}"/>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12" name="object 12">
              <a:extLst>
                <a:ext uri="{FF2B5EF4-FFF2-40B4-BE49-F238E27FC236}">
                  <a16:creationId xmlns:a16="http://schemas.microsoft.com/office/drawing/2014/main" id="{89704AE5-AFC1-DF57-4503-C4A7F8D59E3B}"/>
                </a:ext>
              </a:extLst>
            </p:cNvPr>
            <p:cNvSpPr txBox="1"/>
            <p:nvPr/>
          </p:nvSpPr>
          <p:spPr>
            <a:xfrm>
              <a:off x="6218732" y="3254832"/>
              <a:ext cx="147787"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B</a:t>
              </a:r>
              <a:endParaRPr sz="1790">
                <a:latin typeface="Calibri"/>
                <a:cs typeface="Calibri"/>
              </a:endParaRPr>
            </a:p>
          </p:txBody>
        </p:sp>
        <p:sp>
          <p:nvSpPr>
            <p:cNvPr id="13" name="object 13">
              <a:extLst>
                <a:ext uri="{FF2B5EF4-FFF2-40B4-BE49-F238E27FC236}">
                  <a16:creationId xmlns:a16="http://schemas.microsoft.com/office/drawing/2014/main" id="{DF41F3F2-98B2-4CB9-0282-5E393F527527}"/>
                </a:ext>
              </a:extLst>
            </p:cNvPr>
            <p:cNvSpPr txBox="1"/>
            <p:nvPr/>
          </p:nvSpPr>
          <p:spPr>
            <a:xfrm>
              <a:off x="6204661" y="3791892"/>
              <a:ext cx="145394"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C</a:t>
              </a:r>
              <a:endParaRPr sz="1790">
                <a:latin typeface="Calibri"/>
                <a:cs typeface="Calibri"/>
              </a:endParaRPr>
            </a:p>
          </p:txBody>
        </p:sp>
        <p:sp>
          <p:nvSpPr>
            <p:cNvPr id="14" name="object 14">
              <a:extLst>
                <a:ext uri="{FF2B5EF4-FFF2-40B4-BE49-F238E27FC236}">
                  <a16:creationId xmlns:a16="http://schemas.microsoft.com/office/drawing/2014/main" id="{4D21B327-1EA2-D29C-0A87-1AEF22B02592}"/>
                </a:ext>
              </a:extLst>
            </p:cNvPr>
            <p:cNvSpPr txBox="1"/>
            <p:nvPr/>
          </p:nvSpPr>
          <p:spPr>
            <a:xfrm>
              <a:off x="6196863" y="4461062"/>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16" name="object 16">
              <a:extLst>
                <a:ext uri="{FF2B5EF4-FFF2-40B4-BE49-F238E27FC236}">
                  <a16:creationId xmlns:a16="http://schemas.microsoft.com/office/drawing/2014/main" id="{37817E44-917E-01DA-09D5-27763CEDEAB2}"/>
                </a:ext>
              </a:extLst>
            </p:cNvPr>
            <p:cNvSpPr txBox="1"/>
            <p:nvPr/>
          </p:nvSpPr>
          <p:spPr>
            <a:xfrm>
              <a:off x="6225247" y="5021099"/>
              <a:ext cx="13522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E</a:t>
              </a:r>
              <a:endParaRPr sz="1790">
                <a:latin typeface="Calibri"/>
                <a:cs typeface="Calibri"/>
              </a:endParaRPr>
            </a:p>
          </p:txBody>
        </p:sp>
        <p:grpSp>
          <p:nvGrpSpPr>
            <p:cNvPr id="17" name="object 17">
              <a:extLst>
                <a:ext uri="{FF2B5EF4-FFF2-40B4-BE49-F238E27FC236}">
                  <a16:creationId xmlns:a16="http://schemas.microsoft.com/office/drawing/2014/main" id="{E4D56178-91CD-1EEA-CB4F-9EA8EDCA503E}"/>
                </a:ext>
              </a:extLst>
            </p:cNvPr>
            <p:cNvGrpSpPr/>
            <p:nvPr/>
          </p:nvGrpSpPr>
          <p:grpSpPr>
            <a:xfrm>
              <a:off x="6337611" y="2474610"/>
              <a:ext cx="232750" cy="1711820"/>
              <a:chOff x="4944364" y="2394711"/>
              <a:chExt cx="247015" cy="1816735"/>
            </a:xfrm>
          </p:grpSpPr>
          <p:pic>
            <p:nvPicPr>
              <p:cNvPr id="18" name="object 18">
                <a:extLst>
                  <a:ext uri="{FF2B5EF4-FFF2-40B4-BE49-F238E27FC236}">
                    <a16:creationId xmlns:a16="http://schemas.microsoft.com/office/drawing/2014/main" id="{EA0CC136-C990-3AB8-DBB3-9CEF2AC7DF5A}"/>
                  </a:ext>
                </a:extLst>
              </p:cNvPr>
              <p:cNvPicPr/>
              <p:nvPr/>
            </p:nvPicPr>
            <p:blipFill>
              <a:blip r:embed="rId3" cstate="print"/>
              <a:stretch>
                <a:fillRect/>
              </a:stretch>
            </p:blipFill>
            <p:spPr>
              <a:xfrm>
                <a:off x="5066284" y="2406903"/>
                <a:ext cx="124967" cy="1804416"/>
              </a:xfrm>
              <a:prstGeom prst="rect">
                <a:avLst/>
              </a:prstGeom>
            </p:spPr>
          </p:pic>
          <p:sp>
            <p:nvSpPr>
              <p:cNvPr id="19" name="object 19">
                <a:extLst>
                  <a:ext uri="{FF2B5EF4-FFF2-40B4-BE49-F238E27FC236}">
                    <a16:creationId xmlns:a16="http://schemas.microsoft.com/office/drawing/2014/main" id="{718EA019-A62C-59AB-C5E4-E4794F4A3FC4}"/>
                  </a:ext>
                </a:extLst>
              </p:cNvPr>
              <p:cNvSpPr/>
              <p:nvPr/>
            </p:nvSpPr>
            <p:spPr>
              <a:xfrm>
                <a:off x="5121849" y="2430730"/>
                <a:ext cx="12065" cy="1704339"/>
              </a:xfrm>
              <a:custGeom>
                <a:avLst/>
                <a:gdLst/>
                <a:ahLst/>
                <a:cxnLst/>
                <a:rect l="l" t="t" r="r" b="b"/>
                <a:pathLst>
                  <a:path w="12064" h="1704339">
                    <a:moveTo>
                      <a:pt x="0" y="0"/>
                    </a:moveTo>
                    <a:lnTo>
                      <a:pt x="11597" y="1704044"/>
                    </a:lnTo>
                  </a:path>
                </a:pathLst>
              </a:custGeom>
              <a:ln w="26669">
                <a:solidFill>
                  <a:srgbClr val="000000"/>
                </a:solidFill>
              </a:ln>
            </p:spPr>
            <p:txBody>
              <a:bodyPr wrap="square" lIns="0" tIns="0" rIns="0" bIns="0" rtlCol="0"/>
              <a:lstStyle/>
              <a:p>
                <a:endParaRPr sz="1696"/>
              </a:p>
            </p:txBody>
          </p:sp>
          <p:pic>
            <p:nvPicPr>
              <p:cNvPr id="20" name="object 20">
                <a:extLst>
                  <a:ext uri="{FF2B5EF4-FFF2-40B4-BE49-F238E27FC236}">
                    <a16:creationId xmlns:a16="http://schemas.microsoft.com/office/drawing/2014/main" id="{11AE0774-89A2-FFEE-95C2-D715DA5A6FFB}"/>
                  </a:ext>
                </a:extLst>
              </p:cNvPr>
              <p:cNvPicPr/>
              <p:nvPr/>
            </p:nvPicPr>
            <p:blipFill>
              <a:blip r:embed="rId4" cstate="print"/>
              <a:stretch>
                <a:fillRect/>
              </a:stretch>
            </p:blipFill>
            <p:spPr>
              <a:xfrm>
                <a:off x="4950460" y="2394711"/>
                <a:ext cx="240791" cy="112775"/>
              </a:xfrm>
              <a:prstGeom prst="rect">
                <a:avLst/>
              </a:prstGeom>
            </p:spPr>
          </p:pic>
          <p:sp>
            <p:nvSpPr>
              <p:cNvPr id="21" name="object 21">
                <a:extLst>
                  <a:ext uri="{FF2B5EF4-FFF2-40B4-BE49-F238E27FC236}">
                    <a16:creationId xmlns:a16="http://schemas.microsoft.com/office/drawing/2014/main" id="{2C17B9F4-B891-0626-B0E8-C88E088BEEC6}"/>
                  </a:ext>
                </a:extLst>
              </p:cNvPr>
              <p:cNvSpPr/>
              <p:nvPr/>
            </p:nvSpPr>
            <p:spPr>
              <a:xfrm>
                <a:off x="4993428" y="2430730"/>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pic>
            <p:nvPicPr>
              <p:cNvPr id="22" name="object 22">
                <a:extLst>
                  <a:ext uri="{FF2B5EF4-FFF2-40B4-BE49-F238E27FC236}">
                    <a16:creationId xmlns:a16="http://schemas.microsoft.com/office/drawing/2014/main" id="{638359EC-1AA9-646B-BB00-B8ACD37FA424}"/>
                  </a:ext>
                </a:extLst>
              </p:cNvPr>
              <p:cNvPicPr/>
              <p:nvPr/>
            </p:nvPicPr>
            <p:blipFill>
              <a:blip r:embed="rId5" cstate="print"/>
              <a:stretch>
                <a:fillRect/>
              </a:stretch>
            </p:blipFill>
            <p:spPr>
              <a:xfrm>
                <a:off x="4944364" y="4089400"/>
                <a:ext cx="240791" cy="115824"/>
              </a:xfrm>
              <a:prstGeom prst="rect">
                <a:avLst/>
              </a:prstGeom>
            </p:spPr>
          </p:pic>
          <p:sp>
            <p:nvSpPr>
              <p:cNvPr id="23" name="object 23">
                <a:extLst>
                  <a:ext uri="{FF2B5EF4-FFF2-40B4-BE49-F238E27FC236}">
                    <a16:creationId xmlns:a16="http://schemas.microsoft.com/office/drawing/2014/main" id="{B1FF1F1A-437D-482E-980C-4BDC12A512DC}"/>
                  </a:ext>
                </a:extLst>
              </p:cNvPr>
              <p:cNvSpPr/>
              <p:nvPr/>
            </p:nvSpPr>
            <p:spPr>
              <a:xfrm>
                <a:off x="4988604" y="4125885"/>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grpSp>
        <p:sp>
          <p:nvSpPr>
            <p:cNvPr id="24" name="object 24">
              <a:extLst>
                <a:ext uri="{FF2B5EF4-FFF2-40B4-BE49-F238E27FC236}">
                  <a16:creationId xmlns:a16="http://schemas.microsoft.com/office/drawing/2014/main" id="{A51C9746-06C4-3934-EABA-ECA90485EB48}"/>
                </a:ext>
              </a:extLst>
            </p:cNvPr>
            <p:cNvSpPr txBox="1"/>
            <p:nvPr/>
          </p:nvSpPr>
          <p:spPr>
            <a:xfrm>
              <a:off x="6864319" y="3096872"/>
              <a:ext cx="1890720"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Monophyletic</a:t>
              </a:r>
              <a:r>
                <a:rPr sz="1790" spc="5" dirty="0">
                  <a:latin typeface="Calibri"/>
                  <a:cs typeface="Calibri"/>
                </a:rPr>
                <a:t> </a:t>
              </a:r>
              <a:r>
                <a:rPr sz="1790" spc="-9" dirty="0">
                  <a:latin typeface="Calibri"/>
                  <a:cs typeface="Calibri"/>
                </a:rPr>
                <a:t>group</a:t>
              </a:r>
              <a:endParaRPr sz="1790">
                <a:latin typeface="Calibri"/>
                <a:cs typeface="Calibri"/>
              </a:endParaRPr>
            </a:p>
          </p:txBody>
        </p:sp>
        <p:sp>
          <p:nvSpPr>
            <p:cNvPr id="25" name="object 25">
              <a:extLst>
                <a:ext uri="{FF2B5EF4-FFF2-40B4-BE49-F238E27FC236}">
                  <a16:creationId xmlns:a16="http://schemas.microsoft.com/office/drawing/2014/main" id="{DDB37BD6-0577-EA27-5A03-2DBA5C6CAF26}"/>
                </a:ext>
              </a:extLst>
            </p:cNvPr>
            <p:cNvSpPr txBox="1"/>
            <p:nvPr/>
          </p:nvSpPr>
          <p:spPr>
            <a:xfrm>
              <a:off x="3314732" y="3168671"/>
              <a:ext cx="840054"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Ancestor</a:t>
              </a:r>
              <a:endParaRPr sz="1790">
                <a:latin typeface="Calibri"/>
                <a:cs typeface="Calibri"/>
              </a:endParaRPr>
            </a:p>
          </p:txBody>
        </p:sp>
        <p:sp>
          <p:nvSpPr>
            <p:cNvPr id="26" name="object 26">
              <a:extLst>
                <a:ext uri="{FF2B5EF4-FFF2-40B4-BE49-F238E27FC236}">
                  <a16:creationId xmlns:a16="http://schemas.microsoft.com/office/drawing/2014/main" id="{E02D8460-868B-AE77-B3E8-CF83F626E3F3}"/>
                </a:ext>
              </a:extLst>
            </p:cNvPr>
            <p:cNvSpPr txBox="1"/>
            <p:nvPr/>
          </p:nvSpPr>
          <p:spPr>
            <a:xfrm>
              <a:off x="4005804" y="1902131"/>
              <a:ext cx="1732163" cy="833213"/>
            </a:xfrm>
            <a:prstGeom prst="rect">
              <a:avLst/>
            </a:prstGeom>
          </p:spPr>
          <p:txBody>
            <a:bodyPr vert="horz" wrap="square" lIns="0" tIns="14958" rIns="0" bIns="0" rtlCol="0">
              <a:spAutoFit/>
            </a:bodyPr>
            <a:lstStyle/>
            <a:p>
              <a:pPr marL="11967" marR="4787">
                <a:lnSpc>
                  <a:spcPct val="98900"/>
                </a:lnSpc>
                <a:spcBef>
                  <a:spcPts val="118"/>
                </a:spcBef>
              </a:pPr>
              <a:r>
                <a:rPr sz="1790" dirty="0">
                  <a:latin typeface="Calibri"/>
                  <a:cs typeface="Calibri"/>
                </a:rPr>
                <a:t>Most</a:t>
              </a:r>
              <a:r>
                <a:rPr sz="1790" spc="-47" dirty="0">
                  <a:latin typeface="Calibri"/>
                  <a:cs typeface="Calibri"/>
                </a:rPr>
                <a:t> </a:t>
              </a:r>
              <a:r>
                <a:rPr sz="1790" spc="-9" dirty="0">
                  <a:latin typeface="Calibri"/>
                  <a:cs typeface="Calibri"/>
                </a:rPr>
                <a:t>Recent </a:t>
              </a:r>
              <a:r>
                <a:rPr sz="1790" dirty="0">
                  <a:latin typeface="Calibri"/>
                  <a:cs typeface="Calibri"/>
                </a:rPr>
                <a:t>Common</a:t>
              </a:r>
              <a:r>
                <a:rPr sz="1790" spc="-33" dirty="0">
                  <a:latin typeface="Calibri"/>
                  <a:cs typeface="Calibri"/>
                </a:rPr>
                <a:t> </a:t>
              </a:r>
              <a:r>
                <a:rPr sz="1790" spc="-19" dirty="0">
                  <a:latin typeface="Calibri"/>
                  <a:cs typeface="Calibri"/>
                </a:rPr>
                <a:t>Ancestor </a:t>
              </a:r>
              <a:r>
                <a:rPr sz="1790" spc="-9" dirty="0">
                  <a:latin typeface="Calibri"/>
                  <a:cs typeface="Calibri"/>
                </a:rPr>
                <a:t>(MRCA)</a:t>
              </a:r>
              <a:endParaRPr sz="1790">
                <a:latin typeface="Calibri"/>
                <a:cs typeface="Calibri"/>
              </a:endParaRPr>
            </a:p>
          </p:txBody>
        </p:sp>
        <p:grpSp>
          <p:nvGrpSpPr>
            <p:cNvPr id="27" name="object 27">
              <a:extLst>
                <a:ext uri="{FF2B5EF4-FFF2-40B4-BE49-F238E27FC236}">
                  <a16:creationId xmlns:a16="http://schemas.microsoft.com/office/drawing/2014/main" id="{9B43D26B-481B-8769-14AF-97FC44364638}"/>
                </a:ext>
              </a:extLst>
            </p:cNvPr>
            <p:cNvGrpSpPr/>
            <p:nvPr/>
          </p:nvGrpSpPr>
          <p:grpSpPr>
            <a:xfrm>
              <a:off x="4829823" y="2730216"/>
              <a:ext cx="677907" cy="709618"/>
              <a:chOff x="3344164" y="2665983"/>
              <a:chExt cx="719455" cy="753110"/>
            </a:xfrm>
          </p:grpSpPr>
          <p:pic>
            <p:nvPicPr>
              <p:cNvPr id="28" name="object 28">
                <a:extLst>
                  <a:ext uri="{FF2B5EF4-FFF2-40B4-BE49-F238E27FC236}">
                    <a16:creationId xmlns:a16="http://schemas.microsoft.com/office/drawing/2014/main" id="{F70DF36E-53D2-C667-D8E1-D7D52DD1BBCE}"/>
                  </a:ext>
                </a:extLst>
              </p:cNvPr>
              <p:cNvPicPr/>
              <p:nvPr/>
            </p:nvPicPr>
            <p:blipFill>
              <a:blip r:embed="rId6" cstate="print"/>
              <a:stretch>
                <a:fillRect/>
              </a:stretch>
            </p:blipFill>
            <p:spPr>
              <a:xfrm>
                <a:off x="3344164" y="2665983"/>
                <a:ext cx="719327" cy="752856"/>
              </a:xfrm>
              <a:prstGeom prst="rect">
                <a:avLst/>
              </a:prstGeom>
            </p:spPr>
          </p:pic>
          <p:sp>
            <p:nvSpPr>
              <p:cNvPr id="29" name="object 29">
                <a:extLst>
                  <a:ext uri="{FF2B5EF4-FFF2-40B4-BE49-F238E27FC236}">
                    <a16:creationId xmlns:a16="http://schemas.microsoft.com/office/drawing/2014/main" id="{0D2DA13D-16BA-80FB-C177-8BB0C0B1CEC1}"/>
                  </a:ext>
                </a:extLst>
              </p:cNvPr>
              <p:cNvSpPr/>
              <p:nvPr/>
            </p:nvSpPr>
            <p:spPr>
              <a:xfrm>
                <a:off x="3386740" y="2689440"/>
                <a:ext cx="514350" cy="545465"/>
              </a:xfrm>
              <a:custGeom>
                <a:avLst/>
                <a:gdLst/>
                <a:ahLst/>
                <a:cxnLst/>
                <a:rect l="l" t="t" r="r" b="b"/>
                <a:pathLst>
                  <a:path w="514350" h="545464">
                    <a:moveTo>
                      <a:pt x="403560" y="484859"/>
                    </a:moveTo>
                    <a:lnTo>
                      <a:pt x="396138" y="488886"/>
                    </a:lnTo>
                    <a:lnTo>
                      <a:pt x="391952" y="503007"/>
                    </a:lnTo>
                    <a:lnTo>
                      <a:pt x="395978" y="510429"/>
                    </a:lnTo>
                    <a:lnTo>
                      <a:pt x="513763" y="545351"/>
                    </a:lnTo>
                    <a:lnTo>
                      <a:pt x="511424" y="535200"/>
                    </a:lnTo>
                    <a:lnTo>
                      <a:pt x="485919" y="535200"/>
                    </a:lnTo>
                    <a:lnTo>
                      <a:pt x="452137" y="499261"/>
                    </a:lnTo>
                    <a:lnTo>
                      <a:pt x="403560" y="484859"/>
                    </a:lnTo>
                    <a:close/>
                  </a:path>
                  <a:path w="514350" h="545464">
                    <a:moveTo>
                      <a:pt x="452137" y="499261"/>
                    </a:moveTo>
                    <a:lnTo>
                      <a:pt x="485919" y="535200"/>
                    </a:lnTo>
                    <a:lnTo>
                      <a:pt x="492450" y="529061"/>
                    </a:lnTo>
                    <a:lnTo>
                      <a:pt x="482641" y="529061"/>
                    </a:lnTo>
                    <a:lnTo>
                      <a:pt x="477510" y="506784"/>
                    </a:lnTo>
                    <a:lnTo>
                      <a:pt x="452137" y="499261"/>
                    </a:lnTo>
                    <a:close/>
                  </a:path>
                  <a:path w="514350" h="545464">
                    <a:moveTo>
                      <a:pt x="479027" y="421156"/>
                    </a:moveTo>
                    <a:lnTo>
                      <a:pt x="464673" y="424463"/>
                    </a:lnTo>
                    <a:lnTo>
                      <a:pt x="460195" y="431620"/>
                    </a:lnTo>
                    <a:lnTo>
                      <a:pt x="471569" y="480994"/>
                    </a:lnTo>
                    <a:lnTo>
                      <a:pt x="505352" y="516933"/>
                    </a:lnTo>
                    <a:lnTo>
                      <a:pt x="485919" y="535200"/>
                    </a:lnTo>
                    <a:lnTo>
                      <a:pt x="511424" y="535200"/>
                    </a:lnTo>
                    <a:lnTo>
                      <a:pt x="486185" y="425634"/>
                    </a:lnTo>
                    <a:lnTo>
                      <a:pt x="479027" y="421156"/>
                    </a:lnTo>
                    <a:close/>
                  </a:path>
                  <a:path w="514350" h="545464">
                    <a:moveTo>
                      <a:pt x="477510" y="506784"/>
                    </a:moveTo>
                    <a:lnTo>
                      <a:pt x="482641" y="529061"/>
                    </a:lnTo>
                    <a:lnTo>
                      <a:pt x="499427" y="513283"/>
                    </a:lnTo>
                    <a:lnTo>
                      <a:pt x="477510" y="506784"/>
                    </a:lnTo>
                    <a:close/>
                  </a:path>
                  <a:path w="514350" h="545464">
                    <a:moveTo>
                      <a:pt x="471569" y="480994"/>
                    </a:moveTo>
                    <a:lnTo>
                      <a:pt x="477510" y="506784"/>
                    </a:lnTo>
                    <a:lnTo>
                      <a:pt x="499427" y="513283"/>
                    </a:lnTo>
                    <a:lnTo>
                      <a:pt x="482641" y="529061"/>
                    </a:lnTo>
                    <a:lnTo>
                      <a:pt x="492450" y="529061"/>
                    </a:lnTo>
                    <a:lnTo>
                      <a:pt x="505352" y="516933"/>
                    </a:lnTo>
                    <a:lnTo>
                      <a:pt x="471569" y="480994"/>
                    </a:lnTo>
                    <a:close/>
                  </a:path>
                  <a:path w="514350" h="545464">
                    <a:moveTo>
                      <a:pt x="19432" y="0"/>
                    </a:moveTo>
                    <a:lnTo>
                      <a:pt x="0" y="18266"/>
                    </a:lnTo>
                    <a:lnTo>
                      <a:pt x="452137" y="499261"/>
                    </a:lnTo>
                    <a:lnTo>
                      <a:pt x="477510" y="506784"/>
                    </a:lnTo>
                    <a:lnTo>
                      <a:pt x="471569" y="480994"/>
                    </a:lnTo>
                    <a:lnTo>
                      <a:pt x="19432" y="0"/>
                    </a:lnTo>
                    <a:close/>
                  </a:path>
                </a:pathLst>
              </a:custGeom>
              <a:solidFill>
                <a:srgbClr val="4F81BD"/>
              </a:solidFill>
            </p:spPr>
            <p:txBody>
              <a:bodyPr wrap="square" lIns="0" tIns="0" rIns="0" bIns="0" rtlCol="0"/>
              <a:lstStyle/>
              <a:p>
                <a:endParaRPr sz="1696"/>
              </a:p>
            </p:txBody>
          </p:sp>
        </p:grpSp>
      </p:grpSp>
    </p:spTree>
    <p:extLst>
      <p:ext uri="{BB962C8B-B14F-4D97-AF65-F5344CB8AC3E}">
        <p14:creationId xmlns:p14="http://schemas.microsoft.com/office/powerpoint/2010/main" val="417613130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12" name="object 12">
            <a:extLst>
              <a:ext uri="{FF2B5EF4-FFF2-40B4-BE49-F238E27FC236}">
                <a16:creationId xmlns:a16="http://schemas.microsoft.com/office/drawing/2014/main" id="{8BA42E91-9F95-E5ED-2015-7A810DC96BF7}"/>
              </a:ext>
            </a:extLst>
          </p:cNvPr>
          <p:cNvSpPr txBox="1"/>
          <p:nvPr/>
        </p:nvSpPr>
        <p:spPr>
          <a:xfrm>
            <a:off x="6716712" y="3141542"/>
            <a:ext cx="2693678" cy="1262523"/>
          </a:xfrm>
          <a:prstGeom prst="rect">
            <a:avLst/>
          </a:prstGeom>
          <a:solidFill>
            <a:srgbClr val="FFFF99"/>
          </a:solidFill>
          <a:ln w="12700">
            <a:solidFill>
              <a:srgbClr val="000000"/>
            </a:solidFill>
          </a:ln>
        </p:spPr>
        <p:txBody>
          <a:bodyPr vert="horz" wrap="square" lIns="0" tIns="31113" rIns="0" bIns="0" rtlCol="0">
            <a:spAutoFit/>
          </a:bodyPr>
          <a:lstStyle/>
          <a:p>
            <a:pPr marL="90352">
              <a:lnSpc>
                <a:spcPts val="1913"/>
              </a:lnSpc>
              <a:spcBef>
                <a:spcPts val="245"/>
              </a:spcBef>
            </a:pPr>
            <a:r>
              <a:rPr sz="1602" i="1" spc="-9" dirty="0">
                <a:latin typeface="Calibri"/>
                <a:cs typeface="Calibri"/>
              </a:rPr>
              <a:t>Paraphyly</a:t>
            </a:r>
            <a:endParaRPr sz="1602" dirty="0">
              <a:latin typeface="Calibri"/>
              <a:cs typeface="Calibri"/>
            </a:endParaRPr>
          </a:p>
          <a:p>
            <a:pPr marL="372779" indent="-283025">
              <a:lnSpc>
                <a:spcPts val="1889"/>
              </a:lnSpc>
              <a:buFont typeface="Arial"/>
              <a:buChar char="•"/>
              <a:tabLst>
                <a:tab pos="372779" algn="l"/>
                <a:tab pos="373377" algn="l"/>
              </a:tabLst>
            </a:pPr>
            <a:r>
              <a:rPr sz="1602" dirty="0">
                <a:latin typeface="Calibri"/>
                <a:cs typeface="Calibri"/>
              </a:rPr>
              <a:t>Common</a:t>
            </a:r>
            <a:r>
              <a:rPr sz="1602" spc="-90" dirty="0">
                <a:latin typeface="Calibri"/>
                <a:cs typeface="Calibri"/>
              </a:rPr>
              <a:t> </a:t>
            </a:r>
            <a:r>
              <a:rPr sz="1602" spc="-9" dirty="0">
                <a:latin typeface="Calibri"/>
                <a:cs typeface="Calibri"/>
              </a:rPr>
              <a:t>origin</a:t>
            </a:r>
            <a:endParaRPr sz="1602" dirty="0">
              <a:latin typeface="Calibri"/>
              <a:cs typeface="Calibri"/>
            </a:endParaRPr>
          </a:p>
          <a:p>
            <a:pPr marL="372779" marR="282426" indent="-283025">
              <a:lnSpc>
                <a:spcPts val="1969"/>
              </a:lnSpc>
              <a:spcBef>
                <a:spcPts val="5"/>
              </a:spcBef>
              <a:buFont typeface="Arial"/>
              <a:buChar char="•"/>
              <a:tabLst>
                <a:tab pos="372779" algn="l"/>
                <a:tab pos="373377" algn="l"/>
              </a:tabLst>
            </a:pPr>
            <a:r>
              <a:rPr sz="1602" spc="-9" dirty="0">
                <a:latin typeface="Calibri"/>
                <a:cs typeface="Calibri"/>
              </a:rPr>
              <a:t>Excluding</a:t>
            </a:r>
            <a:r>
              <a:rPr sz="1602" spc="-61" dirty="0">
                <a:latin typeface="Calibri"/>
                <a:cs typeface="Calibri"/>
              </a:rPr>
              <a:t> </a:t>
            </a:r>
            <a:r>
              <a:rPr sz="1602" dirty="0">
                <a:latin typeface="Calibri"/>
                <a:cs typeface="Calibri"/>
              </a:rPr>
              <a:t>some</a:t>
            </a:r>
            <a:r>
              <a:rPr sz="1602" spc="-52" dirty="0">
                <a:latin typeface="Calibri"/>
                <a:cs typeface="Calibri"/>
              </a:rPr>
              <a:t> </a:t>
            </a:r>
            <a:r>
              <a:rPr sz="1602" spc="-19" dirty="0">
                <a:latin typeface="Calibri"/>
                <a:cs typeface="Calibri"/>
              </a:rPr>
              <a:t>offspring </a:t>
            </a:r>
            <a:r>
              <a:rPr sz="1602" dirty="0">
                <a:latin typeface="Calibri"/>
                <a:cs typeface="Calibri"/>
              </a:rPr>
              <a:t>of</a:t>
            </a:r>
            <a:r>
              <a:rPr sz="1602" spc="-19" dirty="0">
                <a:latin typeface="Calibri"/>
                <a:cs typeface="Calibri"/>
              </a:rPr>
              <a:t> MRCA</a:t>
            </a:r>
            <a:endParaRPr sz="1602" dirty="0">
              <a:latin typeface="Calibri"/>
              <a:cs typeface="Calibri"/>
            </a:endParaRPr>
          </a:p>
          <a:p>
            <a:pPr marL="372779" indent="-283025">
              <a:lnSpc>
                <a:spcPts val="1823"/>
              </a:lnSpc>
              <a:buFont typeface="Arial"/>
              <a:buChar char="•"/>
              <a:tabLst>
                <a:tab pos="372779" algn="l"/>
                <a:tab pos="373377" algn="l"/>
              </a:tabLst>
            </a:pPr>
            <a:r>
              <a:rPr sz="1602" dirty="0">
                <a:latin typeface="Calibri"/>
                <a:cs typeface="Calibri"/>
              </a:rPr>
              <a:t>e.g</a:t>
            </a:r>
            <a:r>
              <a:rPr sz="1602" spc="-33" dirty="0">
                <a:latin typeface="Calibri"/>
                <a:cs typeface="Calibri"/>
              </a:rPr>
              <a:t> </a:t>
            </a:r>
            <a:r>
              <a:rPr sz="1602" spc="-9" dirty="0">
                <a:latin typeface="Calibri"/>
                <a:cs typeface="Calibri"/>
              </a:rPr>
              <a:t>“Green</a:t>
            </a:r>
            <a:r>
              <a:rPr sz="1602" spc="-33" dirty="0">
                <a:latin typeface="Calibri"/>
                <a:cs typeface="Calibri"/>
              </a:rPr>
              <a:t> </a:t>
            </a:r>
            <a:r>
              <a:rPr sz="1602" spc="-9" dirty="0">
                <a:latin typeface="Calibri"/>
                <a:cs typeface="Calibri"/>
              </a:rPr>
              <a:t>algae”</a:t>
            </a:r>
            <a:endParaRPr sz="1602" dirty="0">
              <a:latin typeface="Calibri"/>
              <a:cs typeface="Calibri"/>
            </a:endParaRPr>
          </a:p>
        </p:txBody>
      </p:sp>
      <p:grpSp>
        <p:nvGrpSpPr>
          <p:cNvPr id="22" name="Group 21">
            <a:extLst>
              <a:ext uri="{FF2B5EF4-FFF2-40B4-BE49-F238E27FC236}">
                <a16:creationId xmlns:a16="http://schemas.microsoft.com/office/drawing/2014/main" id="{DD04A6B1-DF56-3D3E-2A0A-D0987138767F}"/>
              </a:ext>
            </a:extLst>
          </p:cNvPr>
          <p:cNvGrpSpPr/>
          <p:nvPr/>
        </p:nvGrpSpPr>
        <p:grpSpPr>
          <a:xfrm>
            <a:off x="746302" y="2304266"/>
            <a:ext cx="3906983" cy="2947967"/>
            <a:chOff x="4698474" y="2465037"/>
            <a:chExt cx="3906983" cy="2947967"/>
          </a:xfrm>
        </p:grpSpPr>
        <p:grpSp>
          <p:nvGrpSpPr>
            <p:cNvPr id="2" name="object 3">
              <a:extLst>
                <a:ext uri="{FF2B5EF4-FFF2-40B4-BE49-F238E27FC236}">
                  <a16:creationId xmlns:a16="http://schemas.microsoft.com/office/drawing/2014/main" id="{ADF6709B-08A7-6C06-9DCD-6401C05E3770}"/>
                </a:ext>
              </a:extLst>
            </p:cNvPr>
            <p:cNvGrpSpPr/>
            <p:nvPr/>
          </p:nvGrpSpPr>
          <p:grpSpPr>
            <a:xfrm>
              <a:off x="4698474" y="2737367"/>
              <a:ext cx="1422228" cy="2496229"/>
              <a:chOff x="3204766" y="2673571"/>
              <a:chExt cx="1509395" cy="2649220"/>
            </a:xfrm>
          </p:grpSpPr>
          <p:sp>
            <p:nvSpPr>
              <p:cNvPr id="3" name="object 4">
                <a:extLst>
                  <a:ext uri="{FF2B5EF4-FFF2-40B4-BE49-F238E27FC236}">
                    <a16:creationId xmlns:a16="http://schemas.microsoft.com/office/drawing/2014/main" id="{A4BD03BC-08CC-EA48-641C-0359766C40EA}"/>
                  </a:ext>
                </a:extLst>
              </p:cNvPr>
              <p:cNvSpPr/>
              <p:nvPr/>
            </p:nvSpPr>
            <p:spPr>
              <a:xfrm>
                <a:off x="3229770" y="2698574"/>
                <a:ext cx="1459230" cy="1459230"/>
              </a:xfrm>
              <a:custGeom>
                <a:avLst/>
                <a:gdLst/>
                <a:ahLst/>
                <a:cxnLst/>
                <a:rect l="l" t="t" r="r" b="b"/>
                <a:pathLst>
                  <a:path w="1459229" h="1459229">
                    <a:moveTo>
                      <a:pt x="0" y="1459071"/>
                    </a:moveTo>
                    <a:lnTo>
                      <a:pt x="1459071" y="0"/>
                    </a:lnTo>
                  </a:path>
                </a:pathLst>
              </a:custGeom>
              <a:ln w="50006">
                <a:solidFill>
                  <a:srgbClr val="FF0000"/>
                </a:solidFill>
              </a:ln>
            </p:spPr>
            <p:txBody>
              <a:bodyPr wrap="square" lIns="0" tIns="0" rIns="0" bIns="0" rtlCol="0"/>
              <a:lstStyle/>
              <a:p>
                <a:endParaRPr sz="1696"/>
              </a:p>
            </p:txBody>
          </p:sp>
          <p:sp>
            <p:nvSpPr>
              <p:cNvPr id="5" name="object 5">
                <a:extLst>
                  <a:ext uri="{FF2B5EF4-FFF2-40B4-BE49-F238E27FC236}">
                    <a16:creationId xmlns:a16="http://schemas.microsoft.com/office/drawing/2014/main" id="{945EE395-B2F3-B4BF-AE79-B61E83BDFBCA}"/>
                  </a:ext>
                </a:extLst>
              </p:cNvPr>
              <p:cNvSpPr/>
              <p:nvPr/>
            </p:nvSpPr>
            <p:spPr>
              <a:xfrm>
                <a:off x="4301570"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AE43E2F3-8C74-EA04-3812-DBDE6426AE06}"/>
                  </a:ext>
                </a:extLst>
              </p:cNvPr>
              <p:cNvSpPr/>
              <p:nvPr/>
            </p:nvSpPr>
            <p:spPr>
              <a:xfrm>
                <a:off x="4049872" y="3349213"/>
                <a:ext cx="639445" cy="639445"/>
              </a:xfrm>
              <a:custGeom>
                <a:avLst/>
                <a:gdLst/>
                <a:ahLst/>
                <a:cxnLst/>
                <a:rect l="l" t="t" r="r" b="b"/>
                <a:pathLst>
                  <a:path w="639445" h="639445">
                    <a:moveTo>
                      <a:pt x="0" y="0"/>
                    </a:moveTo>
                    <a:lnTo>
                      <a:pt x="638969" y="638971"/>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2FE7AA90-822F-974C-ACBA-EC340C5F6023}"/>
                  </a:ext>
                </a:extLst>
              </p:cNvPr>
              <p:cNvSpPr/>
              <p:nvPr/>
            </p:nvSpPr>
            <p:spPr>
              <a:xfrm>
                <a:off x="3396457" y="4014296"/>
                <a:ext cx="1283970" cy="1283970"/>
              </a:xfrm>
              <a:custGeom>
                <a:avLst/>
                <a:gdLst/>
                <a:ahLst/>
                <a:cxnLst/>
                <a:rect l="l" t="t" r="r" b="b"/>
                <a:pathLst>
                  <a:path w="1283970" h="1283970">
                    <a:moveTo>
                      <a:pt x="0" y="0"/>
                    </a:moveTo>
                    <a:lnTo>
                      <a:pt x="1283492" y="1283495"/>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7524649E-590C-2AD6-B2D4-AFEEBE9AACB1}"/>
                  </a:ext>
                </a:extLst>
              </p:cNvPr>
              <p:cNvSpPr/>
              <p:nvPr/>
            </p:nvSpPr>
            <p:spPr>
              <a:xfrm>
                <a:off x="4342216" y="4708028"/>
                <a:ext cx="337820" cy="273050"/>
              </a:xfrm>
              <a:custGeom>
                <a:avLst/>
                <a:gdLst/>
                <a:ahLst/>
                <a:cxnLst/>
                <a:rect l="l" t="t" r="r" b="b"/>
                <a:pathLst>
                  <a:path w="337820" h="273050">
                    <a:moveTo>
                      <a:pt x="0" y="272825"/>
                    </a:moveTo>
                    <a:lnTo>
                      <a:pt x="337733" y="0"/>
                    </a:lnTo>
                  </a:path>
                </a:pathLst>
              </a:custGeom>
              <a:ln w="50006">
                <a:solidFill>
                  <a:srgbClr val="FF0000"/>
                </a:solidFill>
              </a:ln>
            </p:spPr>
            <p:txBody>
              <a:bodyPr wrap="square" lIns="0" tIns="0" rIns="0" bIns="0" rtlCol="0"/>
              <a:lstStyle/>
              <a:p>
                <a:endParaRPr sz="1696"/>
              </a:p>
            </p:txBody>
          </p:sp>
        </p:grpSp>
        <p:sp>
          <p:nvSpPr>
            <p:cNvPr id="9" name="object 9">
              <a:extLst>
                <a:ext uri="{FF2B5EF4-FFF2-40B4-BE49-F238E27FC236}">
                  <a16:creationId xmlns:a16="http://schemas.microsoft.com/office/drawing/2014/main" id="{07210A47-42DA-7838-9827-03A8398553B9}"/>
                </a:ext>
              </a:extLst>
            </p:cNvPr>
            <p:cNvSpPr txBox="1"/>
            <p:nvPr/>
          </p:nvSpPr>
          <p:spPr>
            <a:xfrm>
              <a:off x="6218382" y="2465037"/>
              <a:ext cx="155566"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A</a:t>
              </a:r>
              <a:endParaRPr sz="1790">
                <a:latin typeface="Calibri"/>
                <a:cs typeface="Calibri"/>
              </a:endParaRPr>
            </a:p>
          </p:txBody>
        </p:sp>
        <p:sp>
          <p:nvSpPr>
            <p:cNvPr id="10" name="object 10">
              <a:extLst>
                <a:ext uri="{FF2B5EF4-FFF2-40B4-BE49-F238E27FC236}">
                  <a16:creationId xmlns:a16="http://schemas.microsoft.com/office/drawing/2014/main" id="{7382B7FE-0C9F-9FFE-8528-375F13BEF13B}"/>
                </a:ext>
              </a:extLst>
            </p:cNvPr>
            <p:cNvSpPr txBox="1"/>
            <p:nvPr/>
          </p:nvSpPr>
          <p:spPr>
            <a:xfrm>
              <a:off x="6204663" y="3254833"/>
              <a:ext cx="162147" cy="823973"/>
            </a:xfrm>
            <a:prstGeom prst="rect">
              <a:avLst/>
            </a:prstGeom>
          </p:spPr>
          <p:txBody>
            <a:bodyPr vert="horz" wrap="square" lIns="0" tIns="11967" rIns="0" bIns="0" rtlCol="0">
              <a:spAutoFit/>
            </a:bodyPr>
            <a:lstStyle/>
            <a:p>
              <a:pPr marL="25730">
                <a:spcBef>
                  <a:spcPts val="94"/>
                </a:spcBef>
              </a:pPr>
              <a:r>
                <a:rPr sz="1790" dirty="0">
                  <a:latin typeface="Calibri"/>
                  <a:cs typeface="Calibri"/>
                </a:rPr>
                <a:t>B</a:t>
              </a:r>
              <a:endParaRPr sz="1790">
                <a:latin typeface="Calibri"/>
                <a:cs typeface="Calibri"/>
              </a:endParaRPr>
            </a:p>
            <a:p>
              <a:pPr>
                <a:spcBef>
                  <a:spcPts val="9"/>
                </a:spcBef>
              </a:pPr>
              <a:endParaRPr sz="1696">
                <a:latin typeface="Calibri"/>
                <a:cs typeface="Calibri"/>
              </a:endParaRPr>
            </a:p>
            <a:p>
              <a:pPr marL="11967"/>
              <a:r>
                <a:rPr sz="1790" dirty="0">
                  <a:latin typeface="Calibri"/>
                  <a:cs typeface="Calibri"/>
                </a:rPr>
                <a:t>C</a:t>
              </a:r>
              <a:endParaRPr sz="1790">
                <a:latin typeface="Calibri"/>
                <a:cs typeface="Calibri"/>
              </a:endParaRPr>
            </a:p>
          </p:txBody>
        </p:sp>
        <p:sp>
          <p:nvSpPr>
            <p:cNvPr id="11" name="object 11">
              <a:extLst>
                <a:ext uri="{FF2B5EF4-FFF2-40B4-BE49-F238E27FC236}">
                  <a16:creationId xmlns:a16="http://schemas.microsoft.com/office/drawing/2014/main" id="{B3019C59-C863-3CA3-222B-64B9B7DF4B92}"/>
                </a:ext>
              </a:extLst>
            </p:cNvPr>
            <p:cNvSpPr txBox="1"/>
            <p:nvPr/>
          </p:nvSpPr>
          <p:spPr>
            <a:xfrm>
              <a:off x="6196863" y="4461062"/>
              <a:ext cx="16394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D</a:t>
              </a:r>
              <a:endParaRPr sz="1790">
                <a:latin typeface="Calibri"/>
                <a:cs typeface="Calibri"/>
              </a:endParaRPr>
            </a:p>
          </p:txBody>
        </p:sp>
        <p:sp>
          <p:nvSpPr>
            <p:cNvPr id="13" name="object 13">
              <a:extLst>
                <a:ext uri="{FF2B5EF4-FFF2-40B4-BE49-F238E27FC236}">
                  <a16:creationId xmlns:a16="http://schemas.microsoft.com/office/drawing/2014/main" id="{DC7ABE99-AF67-8CCD-AC1C-2FE49A110913}"/>
                </a:ext>
              </a:extLst>
            </p:cNvPr>
            <p:cNvSpPr txBox="1"/>
            <p:nvPr/>
          </p:nvSpPr>
          <p:spPr>
            <a:xfrm>
              <a:off x="6225247" y="5021099"/>
              <a:ext cx="135222" cy="287544"/>
            </a:xfrm>
            <a:prstGeom prst="rect">
              <a:avLst/>
            </a:prstGeom>
          </p:spPr>
          <p:txBody>
            <a:bodyPr vert="horz" wrap="square" lIns="0" tIns="11967" rIns="0" bIns="0" rtlCol="0">
              <a:spAutoFit/>
            </a:bodyPr>
            <a:lstStyle/>
            <a:p>
              <a:pPr marL="11967">
                <a:spcBef>
                  <a:spcPts val="94"/>
                </a:spcBef>
              </a:pPr>
              <a:r>
                <a:rPr sz="1790" dirty="0">
                  <a:latin typeface="Calibri"/>
                  <a:cs typeface="Calibri"/>
                </a:rPr>
                <a:t>E</a:t>
              </a:r>
              <a:endParaRPr sz="1790">
                <a:latin typeface="Calibri"/>
                <a:cs typeface="Calibri"/>
              </a:endParaRPr>
            </a:p>
          </p:txBody>
        </p:sp>
        <p:grpSp>
          <p:nvGrpSpPr>
            <p:cNvPr id="14" name="object 14">
              <a:extLst>
                <a:ext uri="{FF2B5EF4-FFF2-40B4-BE49-F238E27FC236}">
                  <a16:creationId xmlns:a16="http://schemas.microsoft.com/office/drawing/2014/main" id="{A618D7C1-17CC-EE13-2815-B9DEA892FA6E}"/>
                </a:ext>
              </a:extLst>
            </p:cNvPr>
            <p:cNvGrpSpPr/>
            <p:nvPr/>
          </p:nvGrpSpPr>
          <p:grpSpPr>
            <a:xfrm>
              <a:off x="6337611" y="3824440"/>
              <a:ext cx="232750" cy="1588564"/>
              <a:chOff x="4944364" y="3827271"/>
              <a:chExt cx="247015" cy="1685925"/>
            </a:xfrm>
          </p:grpSpPr>
          <p:pic>
            <p:nvPicPr>
              <p:cNvPr id="15" name="object 15">
                <a:extLst>
                  <a:ext uri="{FF2B5EF4-FFF2-40B4-BE49-F238E27FC236}">
                    <a16:creationId xmlns:a16="http://schemas.microsoft.com/office/drawing/2014/main" id="{9F612D12-2375-6749-221E-DF1310EB502C}"/>
                  </a:ext>
                </a:extLst>
              </p:cNvPr>
              <p:cNvPicPr/>
              <p:nvPr/>
            </p:nvPicPr>
            <p:blipFill>
              <a:blip r:embed="rId2" cstate="print"/>
              <a:stretch>
                <a:fillRect/>
              </a:stretch>
            </p:blipFill>
            <p:spPr>
              <a:xfrm>
                <a:off x="5066284" y="3842511"/>
                <a:ext cx="112775" cy="1670304"/>
              </a:xfrm>
              <a:prstGeom prst="rect">
                <a:avLst/>
              </a:prstGeom>
            </p:spPr>
          </p:pic>
          <p:sp>
            <p:nvSpPr>
              <p:cNvPr id="16" name="object 16">
                <a:extLst>
                  <a:ext uri="{FF2B5EF4-FFF2-40B4-BE49-F238E27FC236}">
                    <a16:creationId xmlns:a16="http://schemas.microsoft.com/office/drawing/2014/main" id="{7D435902-91DA-8D4B-0450-EFB74B080E34}"/>
                  </a:ext>
                </a:extLst>
              </p:cNvPr>
              <p:cNvSpPr/>
              <p:nvPr/>
            </p:nvSpPr>
            <p:spPr>
              <a:xfrm>
                <a:off x="5121849" y="3864241"/>
                <a:ext cx="0" cy="1570990"/>
              </a:xfrm>
              <a:custGeom>
                <a:avLst/>
                <a:gdLst/>
                <a:ahLst/>
                <a:cxnLst/>
                <a:rect l="l" t="t" r="r" b="b"/>
                <a:pathLst>
                  <a:path h="1570989">
                    <a:moveTo>
                      <a:pt x="0" y="0"/>
                    </a:moveTo>
                    <a:lnTo>
                      <a:pt x="1" y="1570694"/>
                    </a:lnTo>
                  </a:path>
                </a:pathLst>
              </a:custGeom>
              <a:ln w="26669">
                <a:solidFill>
                  <a:srgbClr val="000000"/>
                </a:solidFill>
              </a:ln>
            </p:spPr>
            <p:txBody>
              <a:bodyPr wrap="square" lIns="0" tIns="0" rIns="0" bIns="0" rtlCol="0"/>
              <a:lstStyle/>
              <a:p>
                <a:endParaRPr sz="1696"/>
              </a:p>
            </p:txBody>
          </p:sp>
          <p:pic>
            <p:nvPicPr>
              <p:cNvPr id="17" name="object 17">
                <a:extLst>
                  <a:ext uri="{FF2B5EF4-FFF2-40B4-BE49-F238E27FC236}">
                    <a16:creationId xmlns:a16="http://schemas.microsoft.com/office/drawing/2014/main" id="{B6EE42DA-8634-34F4-4B0C-24287CC489ED}"/>
                  </a:ext>
                </a:extLst>
              </p:cNvPr>
              <p:cNvPicPr/>
              <p:nvPr/>
            </p:nvPicPr>
            <p:blipFill>
              <a:blip r:embed="rId3" cstate="print"/>
              <a:stretch>
                <a:fillRect/>
              </a:stretch>
            </p:blipFill>
            <p:spPr>
              <a:xfrm>
                <a:off x="4950460" y="3827271"/>
                <a:ext cx="240791" cy="115824"/>
              </a:xfrm>
              <a:prstGeom prst="rect">
                <a:avLst/>
              </a:prstGeom>
            </p:spPr>
          </p:pic>
          <p:sp>
            <p:nvSpPr>
              <p:cNvPr id="18" name="object 18">
                <a:extLst>
                  <a:ext uri="{FF2B5EF4-FFF2-40B4-BE49-F238E27FC236}">
                    <a16:creationId xmlns:a16="http://schemas.microsoft.com/office/drawing/2014/main" id="{D5F9D9DF-0918-580C-3334-F720A6089D1A}"/>
                  </a:ext>
                </a:extLst>
              </p:cNvPr>
              <p:cNvSpPr/>
              <p:nvPr/>
            </p:nvSpPr>
            <p:spPr>
              <a:xfrm>
                <a:off x="4993428" y="3864241"/>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pic>
            <p:nvPicPr>
              <p:cNvPr id="19" name="object 19">
                <a:extLst>
                  <a:ext uri="{FF2B5EF4-FFF2-40B4-BE49-F238E27FC236}">
                    <a16:creationId xmlns:a16="http://schemas.microsoft.com/office/drawing/2014/main" id="{724A50CA-21D7-E2CA-0817-458DD3277630}"/>
                  </a:ext>
                </a:extLst>
              </p:cNvPr>
              <p:cNvPicPr/>
              <p:nvPr/>
            </p:nvPicPr>
            <p:blipFill>
              <a:blip r:embed="rId4" cstate="print"/>
              <a:stretch>
                <a:fillRect/>
              </a:stretch>
            </p:blipFill>
            <p:spPr>
              <a:xfrm>
                <a:off x="4944364" y="5400039"/>
                <a:ext cx="240791" cy="112775"/>
              </a:xfrm>
              <a:prstGeom prst="rect">
                <a:avLst/>
              </a:prstGeom>
            </p:spPr>
          </p:pic>
          <p:sp>
            <p:nvSpPr>
              <p:cNvPr id="20" name="object 20">
                <a:extLst>
                  <a:ext uri="{FF2B5EF4-FFF2-40B4-BE49-F238E27FC236}">
                    <a16:creationId xmlns:a16="http://schemas.microsoft.com/office/drawing/2014/main" id="{8C196AB1-B817-1501-31B7-50E1F7CA400B}"/>
                  </a:ext>
                </a:extLst>
              </p:cNvPr>
              <p:cNvSpPr/>
              <p:nvPr/>
            </p:nvSpPr>
            <p:spPr>
              <a:xfrm>
                <a:off x="4988604" y="5434936"/>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grpSp>
        <p:sp>
          <p:nvSpPr>
            <p:cNvPr id="21" name="object 21">
              <a:extLst>
                <a:ext uri="{FF2B5EF4-FFF2-40B4-BE49-F238E27FC236}">
                  <a16:creationId xmlns:a16="http://schemas.microsoft.com/office/drawing/2014/main" id="{E0D012C6-244E-28E7-1A38-FC3531B64424}"/>
                </a:ext>
              </a:extLst>
            </p:cNvPr>
            <p:cNvSpPr txBox="1"/>
            <p:nvPr/>
          </p:nvSpPr>
          <p:spPr>
            <a:xfrm>
              <a:off x="6864319" y="4461062"/>
              <a:ext cx="1741138"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Paraphyletic</a:t>
              </a:r>
              <a:r>
                <a:rPr sz="1790" spc="-90" dirty="0">
                  <a:latin typeface="Calibri"/>
                  <a:cs typeface="Calibri"/>
                </a:rPr>
                <a:t> </a:t>
              </a:r>
              <a:r>
                <a:rPr sz="1790" spc="-19" dirty="0">
                  <a:latin typeface="Calibri"/>
                  <a:cs typeface="Calibri"/>
                </a:rPr>
                <a:t>group</a:t>
              </a:r>
              <a:endParaRPr sz="1790">
                <a:latin typeface="Calibri"/>
                <a:cs typeface="Calibri"/>
              </a:endParaRPr>
            </a:p>
          </p:txBody>
        </p:sp>
      </p:grpSp>
    </p:spTree>
    <p:extLst>
      <p:ext uri="{BB962C8B-B14F-4D97-AF65-F5344CB8AC3E}">
        <p14:creationId xmlns:p14="http://schemas.microsoft.com/office/powerpoint/2010/main" val="417301897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9" name="object 9">
            <a:extLst>
              <a:ext uri="{FF2B5EF4-FFF2-40B4-BE49-F238E27FC236}">
                <a16:creationId xmlns:a16="http://schemas.microsoft.com/office/drawing/2014/main" id="{387B65CA-1328-44C8-48AE-77346F941CD4}"/>
              </a:ext>
            </a:extLst>
          </p:cNvPr>
          <p:cNvSpPr txBox="1"/>
          <p:nvPr/>
        </p:nvSpPr>
        <p:spPr>
          <a:xfrm>
            <a:off x="6716394" y="3397056"/>
            <a:ext cx="2693678" cy="762386"/>
          </a:xfrm>
          <a:prstGeom prst="rect">
            <a:avLst/>
          </a:prstGeom>
          <a:solidFill>
            <a:srgbClr val="FFFF99"/>
          </a:solidFill>
          <a:ln w="12700">
            <a:solidFill>
              <a:srgbClr val="000000"/>
            </a:solidFill>
          </a:ln>
        </p:spPr>
        <p:txBody>
          <a:bodyPr vert="horz" wrap="square" lIns="0" tIns="31113" rIns="0" bIns="0" rtlCol="0">
            <a:spAutoFit/>
          </a:bodyPr>
          <a:lstStyle/>
          <a:p>
            <a:pPr marL="90352">
              <a:lnSpc>
                <a:spcPts val="1913"/>
              </a:lnSpc>
              <a:spcBef>
                <a:spcPts val="245"/>
              </a:spcBef>
            </a:pPr>
            <a:r>
              <a:rPr sz="1602" i="1" spc="-9" dirty="0">
                <a:latin typeface="Calibri"/>
                <a:cs typeface="Calibri"/>
              </a:rPr>
              <a:t>Polyphyly</a:t>
            </a:r>
            <a:endParaRPr sz="1602">
              <a:latin typeface="Calibri"/>
              <a:cs typeface="Calibri"/>
            </a:endParaRPr>
          </a:p>
          <a:p>
            <a:pPr marL="372779" indent="-283025">
              <a:lnSpc>
                <a:spcPts val="1889"/>
              </a:lnSpc>
              <a:buFont typeface="Arial"/>
              <a:buChar char="•"/>
              <a:tabLst>
                <a:tab pos="372779" algn="l"/>
                <a:tab pos="373377" algn="l"/>
              </a:tabLst>
            </a:pPr>
            <a:r>
              <a:rPr sz="1602" spc="-19" dirty="0">
                <a:latin typeface="Calibri"/>
                <a:cs typeface="Calibri"/>
              </a:rPr>
              <a:t>Different</a:t>
            </a:r>
            <a:r>
              <a:rPr sz="1602" dirty="0">
                <a:latin typeface="Calibri"/>
                <a:cs typeface="Calibri"/>
              </a:rPr>
              <a:t> </a:t>
            </a:r>
            <a:r>
              <a:rPr sz="1602" spc="-9" dirty="0">
                <a:latin typeface="Calibri"/>
                <a:cs typeface="Calibri"/>
              </a:rPr>
              <a:t>origins</a:t>
            </a:r>
            <a:endParaRPr sz="1602">
              <a:latin typeface="Calibri"/>
              <a:cs typeface="Calibri"/>
            </a:endParaRPr>
          </a:p>
          <a:p>
            <a:pPr marL="372779" indent="-283025">
              <a:lnSpc>
                <a:spcPts val="1898"/>
              </a:lnSpc>
              <a:buFont typeface="Arial"/>
              <a:buChar char="•"/>
              <a:tabLst>
                <a:tab pos="372779" algn="l"/>
                <a:tab pos="373377" algn="l"/>
              </a:tabLst>
            </a:pPr>
            <a:r>
              <a:rPr sz="1602" dirty="0">
                <a:latin typeface="Calibri"/>
                <a:cs typeface="Calibri"/>
              </a:rPr>
              <a:t>e.g.</a:t>
            </a:r>
            <a:r>
              <a:rPr sz="1602" spc="-28" dirty="0">
                <a:latin typeface="Calibri"/>
                <a:cs typeface="Calibri"/>
              </a:rPr>
              <a:t> </a:t>
            </a:r>
            <a:r>
              <a:rPr sz="1602" spc="-9" dirty="0">
                <a:latin typeface="Calibri"/>
                <a:cs typeface="Calibri"/>
              </a:rPr>
              <a:t>“algae”</a:t>
            </a:r>
            <a:endParaRPr sz="1602">
              <a:latin typeface="Calibri"/>
              <a:cs typeface="Calibri"/>
            </a:endParaRPr>
          </a:p>
        </p:txBody>
      </p:sp>
      <p:grpSp>
        <p:nvGrpSpPr>
          <p:cNvPr id="18" name="Group 17">
            <a:extLst>
              <a:ext uri="{FF2B5EF4-FFF2-40B4-BE49-F238E27FC236}">
                <a16:creationId xmlns:a16="http://schemas.microsoft.com/office/drawing/2014/main" id="{A3BB596C-28D5-163A-6A85-B990BE2AF01B}"/>
              </a:ext>
            </a:extLst>
          </p:cNvPr>
          <p:cNvGrpSpPr/>
          <p:nvPr/>
        </p:nvGrpSpPr>
        <p:grpSpPr>
          <a:xfrm>
            <a:off x="746302" y="2349895"/>
            <a:ext cx="3889911" cy="2856709"/>
            <a:chOff x="4698474" y="2465039"/>
            <a:chExt cx="3889911" cy="2856709"/>
          </a:xfrm>
        </p:grpSpPr>
        <p:grpSp>
          <p:nvGrpSpPr>
            <p:cNvPr id="2" name="object 3">
              <a:extLst>
                <a:ext uri="{FF2B5EF4-FFF2-40B4-BE49-F238E27FC236}">
                  <a16:creationId xmlns:a16="http://schemas.microsoft.com/office/drawing/2014/main" id="{B168F6FF-964A-5C58-0A1B-266B18895F67}"/>
                </a:ext>
              </a:extLst>
            </p:cNvPr>
            <p:cNvGrpSpPr/>
            <p:nvPr/>
          </p:nvGrpSpPr>
          <p:grpSpPr>
            <a:xfrm>
              <a:off x="4698474" y="2737367"/>
              <a:ext cx="1422228" cy="2496229"/>
              <a:chOff x="3204766" y="2673571"/>
              <a:chExt cx="1509395" cy="2649220"/>
            </a:xfrm>
          </p:grpSpPr>
          <p:sp>
            <p:nvSpPr>
              <p:cNvPr id="3" name="object 4">
                <a:extLst>
                  <a:ext uri="{FF2B5EF4-FFF2-40B4-BE49-F238E27FC236}">
                    <a16:creationId xmlns:a16="http://schemas.microsoft.com/office/drawing/2014/main" id="{2C5F0946-B5CD-835F-F1E1-CA8466056543}"/>
                  </a:ext>
                </a:extLst>
              </p:cNvPr>
              <p:cNvSpPr/>
              <p:nvPr/>
            </p:nvSpPr>
            <p:spPr>
              <a:xfrm>
                <a:off x="3229770" y="2698574"/>
                <a:ext cx="1459230" cy="1459230"/>
              </a:xfrm>
              <a:custGeom>
                <a:avLst/>
                <a:gdLst/>
                <a:ahLst/>
                <a:cxnLst/>
                <a:rect l="l" t="t" r="r" b="b"/>
                <a:pathLst>
                  <a:path w="1459229" h="1459229">
                    <a:moveTo>
                      <a:pt x="0" y="1459071"/>
                    </a:moveTo>
                    <a:lnTo>
                      <a:pt x="1459071" y="0"/>
                    </a:lnTo>
                  </a:path>
                </a:pathLst>
              </a:custGeom>
              <a:ln w="50006">
                <a:solidFill>
                  <a:srgbClr val="FF0000"/>
                </a:solidFill>
              </a:ln>
            </p:spPr>
            <p:txBody>
              <a:bodyPr wrap="square" lIns="0" tIns="0" rIns="0" bIns="0" rtlCol="0"/>
              <a:lstStyle/>
              <a:p>
                <a:endParaRPr sz="1696"/>
              </a:p>
            </p:txBody>
          </p:sp>
          <p:sp>
            <p:nvSpPr>
              <p:cNvPr id="5" name="object 5">
                <a:extLst>
                  <a:ext uri="{FF2B5EF4-FFF2-40B4-BE49-F238E27FC236}">
                    <a16:creationId xmlns:a16="http://schemas.microsoft.com/office/drawing/2014/main" id="{227A5A05-A030-6112-487F-01105B5DA6CD}"/>
                  </a:ext>
                </a:extLst>
              </p:cNvPr>
              <p:cNvSpPr/>
              <p:nvPr/>
            </p:nvSpPr>
            <p:spPr>
              <a:xfrm>
                <a:off x="4301570" y="3069177"/>
                <a:ext cx="378460" cy="378460"/>
              </a:xfrm>
              <a:custGeom>
                <a:avLst/>
                <a:gdLst/>
                <a:ahLst/>
                <a:cxnLst/>
                <a:rect l="l" t="t" r="r" b="b"/>
                <a:pathLst>
                  <a:path w="378460" h="378460">
                    <a:moveTo>
                      <a:pt x="0" y="0"/>
                    </a:moveTo>
                    <a:lnTo>
                      <a:pt x="378380" y="378381"/>
                    </a:lnTo>
                  </a:path>
                </a:pathLst>
              </a:custGeom>
              <a:ln w="50006">
                <a:solidFill>
                  <a:srgbClr val="FF0000"/>
                </a:solidFill>
              </a:ln>
            </p:spPr>
            <p:txBody>
              <a:bodyPr wrap="square" lIns="0" tIns="0" rIns="0" bIns="0" rtlCol="0"/>
              <a:lstStyle/>
              <a:p>
                <a:endParaRPr sz="1696"/>
              </a:p>
            </p:txBody>
          </p:sp>
          <p:sp>
            <p:nvSpPr>
              <p:cNvPr id="6" name="object 6">
                <a:extLst>
                  <a:ext uri="{FF2B5EF4-FFF2-40B4-BE49-F238E27FC236}">
                    <a16:creationId xmlns:a16="http://schemas.microsoft.com/office/drawing/2014/main" id="{C77B1D68-636A-6BAD-6A36-1E2CF21535C1}"/>
                  </a:ext>
                </a:extLst>
              </p:cNvPr>
              <p:cNvSpPr/>
              <p:nvPr/>
            </p:nvSpPr>
            <p:spPr>
              <a:xfrm>
                <a:off x="4049872" y="3349213"/>
                <a:ext cx="639445" cy="639445"/>
              </a:xfrm>
              <a:custGeom>
                <a:avLst/>
                <a:gdLst/>
                <a:ahLst/>
                <a:cxnLst/>
                <a:rect l="l" t="t" r="r" b="b"/>
                <a:pathLst>
                  <a:path w="639445" h="639445">
                    <a:moveTo>
                      <a:pt x="0" y="0"/>
                    </a:moveTo>
                    <a:lnTo>
                      <a:pt x="638969" y="638971"/>
                    </a:lnTo>
                  </a:path>
                </a:pathLst>
              </a:custGeom>
              <a:ln w="50006">
                <a:solidFill>
                  <a:srgbClr val="FF0000"/>
                </a:solidFill>
              </a:ln>
            </p:spPr>
            <p:txBody>
              <a:bodyPr wrap="square" lIns="0" tIns="0" rIns="0" bIns="0" rtlCol="0"/>
              <a:lstStyle/>
              <a:p>
                <a:endParaRPr sz="1696"/>
              </a:p>
            </p:txBody>
          </p:sp>
          <p:sp>
            <p:nvSpPr>
              <p:cNvPr id="7" name="object 7">
                <a:extLst>
                  <a:ext uri="{FF2B5EF4-FFF2-40B4-BE49-F238E27FC236}">
                    <a16:creationId xmlns:a16="http://schemas.microsoft.com/office/drawing/2014/main" id="{F04E319D-2568-AB88-3942-1F8EF3CC1770}"/>
                  </a:ext>
                </a:extLst>
              </p:cNvPr>
              <p:cNvSpPr/>
              <p:nvPr/>
            </p:nvSpPr>
            <p:spPr>
              <a:xfrm>
                <a:off x="3396457" y="4014296"/>
                <a:ext cx="1283970" cy="1283970"/>
              </a:xfrm>
              <a:custGeom>
                <a:avLst/>
                <a:gdLst/>
                <a:ahLst/>
                <a:cxnLst/>
                <a:rect l="l" t="t" r="r" b="b"/>
                <a:pathLst>
                  <a:path w="1283970" h="1283970">
                    <a:moveTo>
                      <a:pt x="0" y="0"/>
                    </a:moveTo>
                    <a:lnTo>
                      <a:pt x="1283492" y="1283495"/>
                    </a:lnTo>
                  </a:path>
                </a:pathLst>
              </a:custGeom>
              <a:ln w="50006">
                <a:solidFill>
                  <a:srgbClr val="FF0000"/>
                </a:solidFill>
              </a:ln>
            </p:spPr>
            <p:txBody>
              <a:bodyPr wrap="square" lIns="0" tIns="0" rIns="0" bIns="0" rtlCol="0"/>
              <a:lstStyle/>
              <a:p>
                <a:endParaRPr sz="1696"/>
              </a:p>
            </p:txBody>
          </p:sp>
          <p:sp>
            <p:nvSpPr>
              <p:cNvPr id="8" name="object 8">
                <a:extLst>
                  <a:ext uri="{FF2B5EF4-FFF2-40B4-BE49-F238E27FC236}">
                    <a16:creationId xmlns:a16="http://schemas.microsoft.com/office/drawing/2014/main" id="{9AC9E428-4C32-9244-60AC-A341E0D4754F}"/>
                  </a:ext>
                </a:extLst>
              </p:cNvPr>
              <p:cNvSpPr/>
              <p:nvPr/>
            </p:nvSpPr>
            <p:spPr>
              <a:xfrm>
                <a:off x="4342216" y="4708028"/>
                <a:ext cx="337820" cy="273050"/>
              </a:xfrm>
              <a:custGeom>
                <a:avLst/>
                <a:gdLst/>
                <a:ahLst/>
                <a:cxnLst/>
                <a:rect l="l" t="t" r="r" b="b"/>
                <a:pathLst>
                  <a:path w="337820" h="273050">
                    <a:moveTo>
                      <a:pt x="0" y="272825"/>
                    </a:moveTo>
                    <a:lnTo>
                      <a:pt x="337733" y="0"/>
                    </a:lnTo>
                  </a:path>
                </a:pathLst>
              </a:custGeom>
              <a:ln w="50006">
                <a:solidFill>
                  <a:srgbClr val="FF0000"/>
                </a:solidFill>
              </a:ln>
            </p:spPr>
            <p:txBody>
              <a:bodyPr wrap="square" lIns="0" tIns="0" rIns="0" bIns="0" rtlCol="0"/>
              <a:lstStyle/>
              <a:p>
                <a:endParaRPr sz="1696"/>
              </a:p>
            </p:txBody>
          </p:sp>
        </p:grpSp>
        <p:grpSp>
          <p:nvGrpSpPr>
            <p:cNvPr id="10" name="object 10">
              <a:extLst>
                <a:ext uri="{FF2B5EF4-FFF2-40B4-BE49-F238E27FC236}">
                  <a16:creationId xmlns:a16="http://schemas.microsoft.com/office/drawing/2014/main" id="{F83AFCA8-D9E3-B563-8886-0AE1D23C3BF6}"/>
                </a:ext>
              </a:extLst>
            </p:cNvPr>
            <p:cNvGrpSpPr/>
            <p:nvPr/>
          </p:nvGrpSpPr>
          <p:grpSpPr>
            <a:xfrm>
              <a:off x="6337611" y="3824440"/>
              <a:ext cx="232750" cy="1017160"/>
              <a:chOff x="4944364" y="3827271"/>
              <a:chExt cx="247015" cy="1079500"/>
            </a:xfrm>
          </p:grpSpPr>
          <p:pic>
            <p:nvPicPr>
              <p:cNvPr id="11" name="object 11">
                <a:extLst>
                  <a:ext uri="{FF2B5EF4-FFF2-40B4-BE49-F238E27FC236}">
                    <a16:creationId xmlns:a16="http://schemas.microsoft.com/office/drawing/2014/main" id="{6D4D0F36-BE3E-9362-3ABD-BE260B2FA128}"/>
                  </a:ext>
                </a:extLst>
              </p:cNvPr>
              <p:cNvPicPr/>
              <p:nvPr/>
            </p:nvPicPr>
            <p:blipFill>
              <a:blip r:embed="rId2" cstate="print"/>
              <a:stretch>
                <a:fillRect/>
              </a:stretch>
            </p:blipFill>
            <p:spPr>
              <a:xfrm>
                <a:off x="5066284" y="3842511"/>
                <a:ext cx="112775" cy="1063752"/>
              </a:xfrm>
              <a:prstGeom prst="rect">
                <a:avLst/>
              </a:prstGeom>
            </p:spPr>
          </p:pic>
          <p:sp>
            <p:nvSpPr>
              <p:cNvPr id="12" name="object 12">
                <a:extLst>
                  <a:ext uri="{FF2B5EF4-FFF2-40B4-BE49-F238E27FC236}">
                    <a16:creationId xmlns:a16="http://schemas.microsoft.com/office/drawing/2014/main" id="{8BE32B91-422D-500D-ED27-564C42C0F2DD}"/>
                  </a:ext>
                </a:extLst>
              </p:cNvPr>
              <p:cNvSpPr/>
              <p:nvPr/>
            </p:nvSpPr>
            <p:spPr>
              <a:xfrm>
                <a:off x="5121849" y="3864241"/>
                <a:ext cx="0" cy="964565"/>
              </a:xfrm>
              <a:custGeom>
                <a:avLst/>
                <a:gdLst/>
                <a:ahLst/>
                <a:cxnLst/>
                <a:rect l="l" t="t" r="r" b="b"/>
                <a:pathLst>
                  <a:path h="964564">
                    <a:moveTo>
                      <a:pt x="0" y="0"/>
                    </a:moveTo>
                    <a:lnTo>
                      <a:pt x="1" y="963952"/>
                    </a:lnTo>
                  </a:path>
                </a:pathLst>
              </a:custGeom>
              <a:ln w="26669">
                <a:solidFill>
                  <a:srgbClr val="000000"/>
                </a:solidFill>
              </a:ln>
            </p:spPr>
            <p:txBody>
              <a:bodyPr wrap="square" lIns="0" tIns="0" rIns="0" bIns="0" rtlCol="0"/>
              <a:lstStyle/>
              <a:p>
                <a:endParaRPr sz="1696"/>
              </a:p>
            </p:txBody>
          </p:sp>
          <p:pic>
            <p:nvPicPr>
              <p:cNvPr id="13" name="object 13">
                <a:extLst>
                  <a:ext uri="{FF2B5EF4-FFF2-40B4-BE49-F238E27FC236}">
                    <a16:creationId xmlns:a16="http://schemas.microsoft.com/office/drawing/2014/main" id="{16BC39DC-7970-9BA7-7026-73D0802B6591}"/>
                  </a:ext>
                </a:extLst>
              </p:cNvPr>
              <p:cNvPicPr/>
              <p:nvPr/>
            </p:nvPicPr>
            <p:blipFill>
              <a:blip r:embed="rId3" cstate="print"/>
              <a:stretch>
                <a:fillRect/>
              </a:stretch>
            </p:blipFill>
            <p:spPr>
              <a:xfrm>
                <a:off x="4950460" y="3827271"/>
                <a:ext cx="240791" cy="115824"/>
              </a:xfrm>
              <a:prstGeom prst="rect">
                <a:avLst/>
              </a:prstGeom>
            </p:spPr>
          </p:pic>
          <p:sp>
            <p:nvSpPr>
              <p:cNvPr id="14" name="object 14">
                <a:extLst>
                  <a:ext uri="{FF2B5EF4-FFF2-40B4-BE49-F238E27FC236}">
                    <a16:creationId xmlns:a16="http://schemas.microsoft.com/office/drawing/2014/main" id="{9B25D36C-EC38-2B65-0F9F-303E0E308099}"/>
                  </a:ext>
                </a:extLst>
              </p:cNvPr>
              <p:cNvSpPr/>
              <p:nvPr/>
            </p:nvSpPr>
            <p:spPr>
              <a:xfrm>
                <a:off x="4993428" y="3864241"/>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pic>
            <p:nvPicPr>
              <p:cNvPr id="15" name="object 15">
                <a:extLst>
                  <a:ext uri="{FF2B5EF4-FFF2-40B4-BE49-F238E27FC236}">
                    <a16:creationId xmlns:a16="http://schemas.microsoft.com/office/drawing/2014/main" id="{EFD5A51D-5408-C2C8-BE5B-B7876FEF63C6}"/>
                  </a:ext>
                </a:extLst>
              </p:cNvPr>
              <p:cNvPicPr/>
              <p:nvPr/>
            </p:nvPicPr>
            <p:blipFill>
              <a:blip r:embed="rId4" cstate="print"/>
              <a:stretch>
                <a:fillRect/>
              </a:stretch>
            </p:blipFill>
            <p:spPr>
              <a:xfrm>
                <a:off x="4944364" y="4793487"/>
                <a:ext cx="240791" cy="112775"/>
              </a:xfrm>
              <a:prstGeom prst="rect">
                <a:avLst/>
              </a:prstGeom>
            </p:spPr>
          </p:pic>
          <p:sp>
            <p:nvSpPr>
              <p:cNvPr id="16" name="object 16">
                <a:extLst>
                  <a:ext uri="{FF2B5EF4-FFF2-40B4-BE49-F238E27FC236}">
                    <a16:creationId xmlns:a16="http://schemas.microsoft.com/office/drawing/2014/main" id="{FA57AFEE-626B-7C10-326D-102420D3EEC9}"/>
                  </a:ext>
                </a:extLst>
              </p:cNvPr>
              <p:cNvSpPr/>
              <p:nvPr/>
            </p:nvSpPr>
            <p:spPr>
              <a:xfrm>
                <a:off x="4988604" y="4828194"/>
                <a:ext cx="140335" cy="0"/>
              </a:xfrm>
              <a:custGeom>
                <a:avLst/>
                <a:gdLst/>
                <a:ahLst/>
                <a:cxnLst/>
                <a:rect l="l" t="t" r="r" b="b"/>
                <a:pathLst>
                  <a:path w="140335">
                    <a:moveTo>
                      <a:pt x="0" y="0"/>
                    </a:moveTo>
                    <a:lnTo>
                      <a:pt x="140017" y="1"/>
                    </a:lnTo>
                  </a:path>
                </a:pathLst>
              </a:custGeom>
              <a:ln w="26669">
                <a:solidFill>
                  <a:srgbClr val="000000"/>
                </a:solidFill>
              </a:ln>
            </p:spPr>
            <p:txBody>
              <a:bodyPr wrap="square" lIns="0" tIns="0" rIns="0" bIns="0" rtlCol="0"/>
              <a:lstStyle/>
              <a:p>
                <a:endParaRPr sz="1696"/>
              </a:p>
            </p:txBody>
          </p:sp>
        </p:grpSp>
        <p:sp>
          <p:nvSpPr>
            <p:cNvPr id="17" name="object 17">
              <a:extLst>
                <a:ext uri="{FF2B5EF4-FFF2-40B4-BE49-F238E27FC236}">
                  <a16:creationId xmlns:a16="http://schemas.microsoft.com/office/drawing/2014/main" id="{4C4E7264-14FA-5EBB-DD49-9FD445CECCA9}"/>
                </a:ext>
              </a:extLst>
            </p:cNvPr>
            <p:cNvSpPr txBox="1"/>
            <p:nvPr/>
          </p:nvSpPr>
          <p:spPr>
            <a:xfrm>
              <a:off x="6196863" y="2465039"/>
              <a:ext cx="2391522" cy="2856709"/>
            </a:xfrm>
            <a:prstGeom prst="rect">
              <a:avLst/>
            </a:prstGeom>
          </p:spPr>
          <p:txBody>
            <a:bodyPr vert="horz" wrap="square" lIns="0" tIns="11967" rIns="0" bIns="0" rtlCol="0">
              <a:spAutoFit/>
            </a:bodyPr>
            <a:lstStyle/>
            <a:p>
              <a:pPr marL="32910">
                <a:spcBef>
                  <a:spcPts val="94"/>
                </a:spcBef>
              </a:pPr>
              <a:r>
                <a:rPr sz="1790" dirty="0">
                  <a:latin typeface="Calibri"/>
                  <a:cs typeface="Calibri"/>
                </a:rPr>
                <a:t>A</a:t>
              </a:r>
              <a:endParaRPr sz="1790">
                <a:latin typeface="Calibri"/>
                <a:cs typeface="Calibri"/>
              </a:endParaRPr>
            </a:p>
            <a:p>
              <a:pPr>
                <a:spcBef>
                  <a:spcPts val="33"/>
                </a:spcBef>
              </a:pPr>
              <a:endParaRPr sz="1602">
                <a:latin typeface="Calibri"/>
                <a:cs typeface="Calibri"/>
              </a:endParaRPr>
            </a:p>
            <a:p>
              <a:pPr marL="19746" marR="2226499" indent="13761">
                <a:lnSpc>
                  <a:spcPct val="196800"/>
                </a:lnSpc>
              </a:pPr>
              <a:r>
                <a:rPr sz="1790" spc="-47" dirty="0">
                  <a:latin typeface="Calibri"/>
                  <a:cs typeface="Calibri"/>
                </a:rPr>
                <a:t>B C</a:t>
              </a:r>
              <a:endParaRPr sz="1790">
                <a:latin typeface="Calibri"/>
                <a:cs typeface="Calibri"/>
              </a:endParaRPr>
            </a:p>
            <a:p>
              <a:pPr marL="679139">
                <a:spcBef>
                  <a:spcPts val="499"/>
                </a:spcBef>
              </a:pPr>
              <a:r>
                <a:rPr sz="1790" spc="-9" dirty="0">
                  <a:latin typeface="Calibri"/>
                  <a:cs typeface="Calibri"/>
                </a:rPr>
                <a:t>Polyphyletic</a:t>
              </a:r>
              <a:r>
                <a:rPr sz="1790" spc="-47" dirty="0">
                  <a:latin typeface="Calibri"/>
                  <a:cs typeface="Calibri"/>
                </a:rPr>
                <a:t> </a:t>
              </a:r>
              <a:r>
                <a:rPr sz="1790" spc="-19" dirty="0">
                  <a:latin typeface="Calibri"/>
                  <a:cs typeface="Calibri"/>
                </a:rPr>
                <a:t>group</a:t>
              </a:r>
              <a:endParaRPr sz="1790">
                <a:latin typeface="Calibri"/>
                <a:cs typeface="Calibri"/>
              </a:endParaRPr>
            </a:p>
            <a:p>
              <a:pPr marL="11967">
                <a:spcBef>
                  <a:spcPts val="476"/>
                </a:spcBef>
              </a:pPr>
              <a:r>
                <a:rPr sz="1790" dirty="0">
                  <a:latin typeface="Calibri"/>
                  <a:cs typeface="Calibri"/>
                </a:rPr>
                <a:t>D</a:t>
              </a:r>
              <a:endParaRPr sz="1790">
                <a:latin typeface="Calibri"/>
                <a:cs typeface="Calibri"/>
              </a:endParaRPr>
            </a:p>
            <a:p>
              <a:pPr>
                <a:spcBef>
                  <a:spcPts val="14"/>
                </a:spcBef>
              </a:pPr>
              <a:endParaRPr sz="1837">
                <a:latin typeface="Calibri"/>
                <a:cs typeface="Calibri"/>
              </a:endParaRPr>
            </a:p>
            <a:p>
              <a:pPr marL="40090">
                <a:spcBef>
                  <a:spcPts val="5"/>
                </a:spcBef>
              </a:pPr>
              <a:r>
                <a:rPr sz="1790" dirty="0">
                  <a:latin typeface="Calibri"/>
                  <a:cs typeface="Calibri"/>
                </a:rPr>
                <a:t>E</a:t>
              </a:r>
              <a:endParaRPr sz="1790">
                <a:latin typeface="Calibri"/>
                <a:cs typeface="Calibri"/>
              </a:endParaRPr>
            </a:p>
          </p:txBody>
        </p:sp>
      </p:grpSp>
    </p:spTree>
    <p:extLst>
      <p:ext uri="{BB962C8B-B14F-4D97-AF65-F5344CB8AC3E}">
        <p14:creationId xmlns:p14="http://schemas.microsoft.com/office/powerpoint/2010/main" val="389252298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Nomenclature of Trees</a:t>
            </a:r>
          </a:p>
        </p:txBody>
      </p:sp>
      <p:sp>
        <p:nvSpPr>
          <p:cNvPr id="2" name="Content Placeholder 1">
            <a:extLst>
              <a:ext uri="{FF2B5EF4-FFF2-40B4-BE49-F238E27FC236}">
                <a16:creationId xmlns:a16="http://schemas.microsoft.com/office/drawing/2014/main" id="{0D0F7BE2-8137-49FB-EE18-3EE5A1AECD0F}"/>
              </a:ext>
            </a:extLst>
          </p:cNvPr>
          <p:cNvSpPr>
            <a:spLocks noGrp="1"/>
          </p:cNvSpPr>
          <p:nvPr>
            <p:ph sz="half" idx="1"/>
          </p:nvPr>
        </p:nvSpPr>
        <p:spPr/>
        <p:txBody>
          <a:bodyPr/>
          <a:lstStyle/>
          <a:p>
            <a:r>
              <a:rPr lang="en-US" dirty="0"/>
              <a:t>Rooted tree: </a:t>
            </a:r>
          </a:p>
          <a:p>
            <a:pPr lvl="1"/>
            <a:r>
              <a:rPr lang="en-US" dirty="0"/>
              <a:t>The root indicates the </a:t>
            </a:r>
            <a:r>
              <a:rPr lang="en-US" b="1" dirty="0"/>
              <a:t>common ancestor</a:t>
            </a:r>
            <a:r>
              <a:rPr lang="en-US" dirty="0"/>
              <a:t> of all leaves on the tree</a:t>
            </a:r>
          </a:p>
          <a:p>
            <a:pPr marL="0" indent="0">
              <a:buNone/>
            </a:pPr>
            <a:endParaRPr lang="en-US" dirty="0"/>
          </a:p>
          <a:p>
            <a:pPr marL="0" indent="0">
              <a:buNone/>
            </a:pPr>
            <a:endParaRPr lang="en-US" dirty="0"/>
          </a:p>
          <a:p>
            <a:pPr marL="0" indent="0">
              <a:buNone/>
            </a:pPr>
            <a:endParaRPr lang="en-US" dirty="0"/>
          </a:p>
          <a:p>
            <a:r>
              <a:rPr lang="en-US" dirty="0"/>
              <a:t>Unrooted tree: </a:t>
            </a:r>
          </a:p>
          <a:p>
            <a:pPr lvl="1"/>
            <a:r>
              <a:rPr lang="en-US" dirty="0"/>
              <a:t>Direction of evolution is not indicated</a:t>
            </a:r>
          </a:p>
        </p:txBody>
      </p:sp>
      <p:grpSp>
        <p:nvGrpSpPr>
          <p:cNvPr id="6" name="object 5">
            <a:extLst>
              <a:ext uri="{FF2B5EF4-FFF2-40B4-BE49-F238E27FC236}">
                <a16:creationId xmlns:a16="http://schemas.microsoft.com/office/drawing/2014/main" id="{87A553E9-470E-8112-FC78-75A01951068D}"/>
              </a:ext>
            </a:extLst>
          </p:cNvPr>
          <p:cNvGrpSpPr/>
          <p:nvPr/>
        </p:nvGrpSpPr>
        <p:grpSpPr>
          <a:xfrm>
            <a:off x="7578508" y="5073650"/>
            <a:ext cx="1495224" cy="921427"/>
            <a:chOff x="7653628" y="4899405"/>
            <a:chExt cx="1586865" cy="977900"/>
          </a:xfrm>
        </p:grpSpPr>
        <p:sp>
          <p:nvSpPr>
            <p:cNvPr id="12" name="object 6">
              <a:extLst>
                <a:ext uri="{FF2B5EF4-FFF2-40B4-BE49-F238E27FC236}">
                  <a16:creationId xmlns:a16="http://schemas.microsoft.com/office/drawing/2014/main" id="{047279A8-42F5-F38B-FE4D-BC2694240F8E}"/>
                </a:ext>
              </a:extLst>
            </p:cNvPr>
            <p:cNvSpPr/>
            <p:nvPr/>
          </p:nvSpPr>
          <p:spPr>
            <a:xfrm>
              <a:off x="8853780" y="4912740"/>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13" name="object 7">
              <a:extLst>
                <a:ext uri="{FF2B5EF4-FFF2-40B4-BE49-F238E27FC236}">
                  <a16:creationId xmlns:a16="http://schemas.microsoft.com/office/drawing/2014/main" id="{96D050D0-F2DF-7E80-E774-0DF9945E3B8F}"/>
                </a:ext>
              </a:extLst>
            </p:cNvPr>
            <p:cNvSpPr/>
            <p:nvPr/>
          </p:nvSpPr>
          <p:spPr>
            <a:xfrm>
              <a:off x="8858224" y="5383912"/>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14" name="object 8">
              <a:extLst>
                <a:ext uri="{FF2B5EF4-FFF2-40B4-BE49-F238E27FC236}">
                  <a16:creationId xmlns:a16="http://schemas.microsoft.com/office/drawing/2014/main" id="{18299764-AC2B-BF27-4D21-EA72A0F23AB0}"/>
                </a:ext>
              </a:extLst>
            </p:cNvPr>
            <p:cNvSpPr/>
            <p:nvPr/>
          </p:nvSpPr>
          <p:spPr>
            <a:xfrm>
              <a:off x="7671408" y="5383912"/>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15" name="object 9">
              <a:extLst>
                <a:ext uri="{FF2B5EF4-FFF2-40B4-BE49-F238E27FC236}">
                  <a16:creationId xmlns:a16="http://schemas.microsoft.com/office/drawing/2014/main" id="{6A778A55-ECCA-A3AD-E878-A6FF378350C0}"/>
                </a:ext>
              </a:extLst>
            </p:cNvPr>
            <p:cNvSpPr/>
            <p:nvPr/>
          </p:nvSpPr>
          <p:spPr>
            <a:xfrm>
              <a:off x="7666963" y="4943856"/>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16" name="object 10">
              <a:extLst>
                <a:ext uri="{FF2B5EF4-FFF2-40B4-BE49-F238E27FC236}">
                  <a16:creationId xmlns:a16="http://schemas.microsoft.com/office/drawing/2014/main" id="{AA0E9904-74C0-A95B-5E39-E5BDBD5E6B46}"/>
                </a:ext>
              </a:extLst>
            </p:cNvPr>
            <p:cNvSpPr/>
            <p:nvPr/>
          </p:nvSpPr>
          <p:spPr>
            <a:xfrm>
              <a:off x="8027008" y="5379465"/>
              <a:ext cx="831215" cy="0"/>
            </a:xfrm>
            <a:custGeom>
              <a:avLst/>
              <a:gdLst/>
              <a:ahLst/>
              <a:cxnLst/>
              <a:rect l="l" t="t" r="r" b="b"/>
              <a:pathLst>
                <a:path w="831215">
                  <a:moveTo>
                    <a:pt x="0" y="0"/>
                  </a:moveTo>
                  <a:lnTo>
                    <a:pt x="831215" y="1"/>
                  </a:lnTo>
                </a:path>
              </a:pathLst>
            </a:custGeom>
            <a:ln w="26669">
              <a:solidFill>
                <a:srgbClr val="000000"/>
              </a:solidFill>
            </a:ln>
          </p:spPr>
          <p:txBody>
            <a:bodyPr wrap="square" lIns="0" tIns="0" rIns="0" bIns="0" rtlCol="0"/>
            <a:lstStyle/>
            <a:p>
              <a:endParaRPr sz="1696"/>
            </a:p>
          </p:txBody>
        </p:sp>
      </p:grpSp>
      <p:grpSp>
        <p:nvGrpSpPr>
          <p:cNvPr id="7" name="object 11">
            <a:extLst>
              <a:ext uri="{FF2B5EF4-FFF2-40B4-BE49-F238E27FC236}">
                <a16:creationId xmlns:a16="http://schemas.microsoft.com/office/drawing/2014/main" id="{55028602-43C9-F670-C016-23D411BF8E9B}"/>
              </a:ext>
            </a:extLst>
          </p:cNvPr>
          <p:cNvGrpSpPr/>
          <p:nvPr/>
        </p:nvGrpSpPr>
        <p:grpSpPr>
          <a:xfrm>
            <a:off x="7326312" y="2380649"/>
            <a:ext cx="2010386" cy="1299571"/>
            <a:chOff x="7493634" y="2295965"/>
            <a:chExt cx="2133600" cy="1379220"/>
          </a:xfrm>
        </p:grpSpPr>
        <p:sp>
          <p:nvSpPr>
            <p:cNvPr id="8" name="object 12">
              <a:extLst>
                <a:ext uri="{FF2B5EF4-FFF2-40B4-BE49-F238E27FC236}">
                  <a16:creationId xmlns:a16="http://schemas.microsoft.com/office/drawing/2014/main" id="{31FB1BEB-742D-D85C-E08B-EE43D8235813}"/>
                </a:ext>
              </a:extLst>
            </p:cNvPr>
            <p:cNvSpPr/>
            <p:nvPr/>
          </p:nvSpPr>
          <p:spPr>
            <a:xfrm>
              <a:off x="8459469" y="2309300"/>
              <a:ext cx="1154430" cy="1352550"/>
            </a:xfrm>
            <a:custGeom>
              <a:avLst/>
              <a:gdLst/>
              <a:ahLst/>
              <a:cxnLst/>
              <a:rect l="l" t="t" r="r" b="b"/>
              <a:pathLst>
                <a:path w="1154429" h="1352550">
                  <a:moveTo>
                    <a:pt x="1154425" y="0"/>
                  </a:moveTo>
                  <a:lnTo>
                    <a:pt x="0" y="1352092"/>
                  </a:lnTo>
                </a:path>
              </a:pathLst>
            </a:custGeom>
            <a:ln w="26669">
              <a:solidFill>
                <a:srgbClr val="000000"/>
              </a:solidFill>
            </a:ln>
          </p:spPr>
          <p:txBody>
            <a:bodyPr wrap="square" lIns="0" tIns="0" rIns="0" bIns="0" rtlCol="0"/>
            <a:lstStyle/>
            <a:p>
              <a:endParaRPr sz="1696"/>
            </a:p>
          </p:txBody>
        </p:sp>
        <p:sp>
          <p:nvSpPr>
            <p:cNvPr id="9" name="object 13">
              <a:extLst>
                <a:ext uri="{FF2B5EF4-FFF2-40B4-BE49-F238E27FC236}">
                  <a16:creationId xmlns:a16="http://schemas.microsoft.com/office/drawing/2014/main" id="{3A35929D-4851-1BFD-430A-2AA131225748}"/>
                </a:ext>
              </a:extLst>
            </p:cNvPr>
            <p:cNvSpPr/>
            <p:nvPr/>
          </p:nvSpPr>
          <p:spPr>
            <a:xfrm>
              <a:off x="7506969" y="2309300"/>
              <a:ext cx="1047750" cy="1226820"/>
            </a:xfrm>
            <a:custGeom>
              <a:avLst/>
              <a:gdLst/>
              <a:ahLst/>
              <a:cxnLst/>
              <a:rect l="l" t="t" r="r" b="b"/>
              <a:pathLst>
                <a:path w="1047750" h="1226820">
                  <a:moveTo>
                    <a:pt x="1047207" y="1226515"/>
                  </a:moveTo>
                  <a:lnTo>
                    <a:pt x="0" y="0"/>
                  </a:lnTo>
                </a:path>
              </a:pathLst>
            </a:custGeom>
            <a:ln w="26669">
              <a:solidFill>
                <a:srgbClr val="000000"/>
              </a:solidFill>
            </a:ln>
          </p:spPr>
          <p:txBody>
            <a:bodyPr wrap="square" lIns="0" tIns="0" rIns="0" bIns="0" rtlCol="0"/>
            <a:lstStyle/>
            <a:p>
              <a:endParaRPr sz="1696"/>
            </a:p>
          </p:txBody>
        </p:sp>
        <p:sp>
          <p:nvSpPr>
            <p:cNvPr id="10" name="object 14">
              <a:extLst>
                <a:ext uri="{FF2B5EF4-FFF2-40B4-BE49-F238E27FC236}">
                  <a16:creationId xmlns:a16="http://schemas.microsoft.com/office/drawing/2014/main" id="{E2EDEB63-9C32-C70E-8DC9-B197F8D3D562}"/>
                </a:ext>
              </a:extLst>
            </p:cNvPr>
            <p:cNvSpPr/>
            <p:nvPr/>
          </p:nvSpPr>
          <p:spPr>
            <a:xfrm>
              <a:off x="7821489" y="2309300"/>
              <a:ext cx="311150" cy="364490"/>
            </a:xfrm>
            <a:custGeom>
              <a:avLst/>
              <a:gdLst/>
              <a:ahLst/>
              <a:cxnLst/>
              <a:rect l="l" t="t" r="r" b="b"/>
              <a:pathLst>
                <a:path w="311150" h="364489">
                  <a:moveTo>
                    <a:pt x="0" y="364186"/>
                  </a:moveTo>
                  <a:lnTo>
                    <a:pt x="310944" y="0"/>
                  </a:lnTo>
                </a:path>
              </a:pathLst>
            </a:custGeom>
            <a:ln w="26669">
              <a:solidFill>
                <a:srgbClr val="000000"/>
              </a:solidFill>
            </a:ln>
          </p:spPr>
          <p:txBody>
            <a:bodyPr wrap="square" lIns="0" tIns="0" rIns="0" bIns="0" rtlCol="0"/>
            <a:lstStyle/>
            <a:p>
              <a:endParaRPr sz="1696"/>
            </a:p>
          </p:txBody>
        </p:sp>
        <p:sp>
          <p:nvSpPr>
            <p:cNvPr id="11" name="object 15">
              <a:extLst>
                <a:ext uri="{FF2B5EF4-FFF2-40B4-BE49-F238E27FC236}">
                  <a16:creationId xmlns:a16="http://schemas.microsoft.com/office/drawing/2014/main" id="{FA7D7923-E715-CEC5-4031-AF7C832E49F0}"/>
                </a:ext>
              </a:extLst>
            </p:cNvPr>
            <p:cNvSpPr/>
            <p:nvPr/>
          </p:nvSpPr>
          <p:spPr>
            <a:xfrm>
              <a:off x="8925886" y="2309300"/>
              <a:ext cx="339725" cy="398145"/>
            </a:xfrm>
            <a:custGeom>
              <a:avLst/>
              <a:gdLst/>
              <a:ahLst/>
              <a:cxnLst/>
              <a:rect l="l" t="t" r="r" b="b"/>
              <a:pathLst>
                <a:path w="339725" h="398144">
                  <a:moveTo>
                    <a:pt x="339537" y="397674"/>
                  </a:moveTo>
                  <a:lnTo>
                    <a:pt x="0" y="0"/>
                  </a:lnTo>
                </a:path>
              </a:pathLst>
            </a:custGeom>
            <a:ln w="26669">
              <a:solidFill>
                <a:srgbClr val="000000"/>
              </a:solidFill>
            </a:ln>
          </p:spPr>
          <p:txBody>
            <a:bodyPr wrap="square" lIns="0" tIns="0" rIns="0" bIns="0" rtlCol="0"/>
            <a:lstStyle/>
            <a:p>
              <a:endParaRPr sz="1696"/>
            </a:p>
          </p:txBody>
        </p:sp>
      </p:grpSp>
    </p:spTree>
    <p:extLst>
      <p:ext uri="{BB962C8B-B14F-4D97-AF65-F5344CB8AC3E}">
        <p14:creationId xmlns:p14="http://schemas.microsoft.com/office/powerpoint/2010/main" val="25120262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0"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4" name="Straight Connector 23">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itle 2">
            <a:extLst>
              <a:ext uri="{FF2B5EF4-FFF2-40B4-BE49-F238E27FC236}">
                <a16:creationId xmlns:a16="http://schemas.microsoft.com/office/drawing/2014/main" id="{062E1AC6-5504-486F-75BC-BC1142922DE7}"/>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dirty="0"/>
              <a:t>Rooting the Tree</a:t>
            </a:r>
          </a:p>
        </p:txBody>
      </p:sp>
      <p:sp>
        <p:nvSpPr>
          <p:cNvPr id="32" name="Freeform: Shape 31">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CA82CE6-A0B5-5D24-5FC1-B38811BF2EEC}"/>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42382662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AA320-2185-1543-C5D2-D42650DD30BE}"/>
              </a:ext>
            </a:extLst>
          </p:cNvPr>
          <p:cNvSpPr>
            <a:spLocks noGrp="1"/>
          </p:cNvSpPr>
          <p:nvPr>
            <p:ph type="title"/>
          </p:nvPr>
        </p:nvSpPr>
        <p:spPr/>
        <p:txBody>
          <a:bodyPr/>
          <a:lstStyle/>
          <a:p>
            <a:r>
              <a:rPr lang="en-US" dirty="0"/>
              <a:t>Placing the root on the tree is a very important step of the analysis</a:t>
            </a:r>
          </a:p>
        </p:txBody>
      </p:sp>
      <p:sp>
        <p:nvSpPr>
          <p:cNvPr id="2" name="Content Placeholder 1">
            <a:extLst>
              <a:ext uri="{FF2B5EF4-FFF2-40B4-BE49-F238E27FC236}">
                <a16:creationId xmlns:a16="http://schemas.microsoft.com/office/drawing/2014/main" id="{1F873479-482D-B0BC-1918-6E49173CE0D2}"/>
              </a:ext>
            </a:extLst>
          </p:cNvPr>
          <p:cNvSpPr>
            <a:spLocks noGrp="1"/>
          </p:cNvSpPr>
          <p:nvPr>
            <p:ph idx="1"/>
          </p:nvPr>
        </p:nvSpPr>
        <p:spPr/>
        <p:txBody>
          <a:bodyPr/>
          <a:lstStyle/>
          <a:p>
            <a:r>
              <a:rPr lang="en-US" dirty="0"/>
              <a:t>Many programs for phylogenetic inference will automatically place a root on the tree</a:t>
            </a:r>
          </a:p>
          <a:p>
            <a:pPr lvl="1"/>
            <a:r>
              <a:rPr lang="en-US" dirty="0"/>
              <a:t>Make this a conscious decision instead</a:t>
            </a:r>
          </a:p>
          <a:p>
            <a:pPr lvl="1"/>
            <a:r>
              <a:rPr lang="en-US" dirty="0"/>
              <a:t>The position of the root may greatly influence 	your interpretation of the result</a:t>
            </a:r>
          </a:p>
          <a:p>
            <a:r>
              <a:rPr lang="en-US" dirty="0"/>
              <a:t>So how can you root a tree?</a:t>
            </a:r>
          </a:p>
          <a:p>
            <a:pPr lvl="1"/>
            <a:r>
              <a:rPr lang="en-US" dirty="0"/>
              <a:t>Outgroup rooting</a:t>
            </a:r>
          </a:p>
          <a:p>
            <a:pPr lvl="1"/>
            <a:r>
              <a:rPr lang="en-US" dirty="0"/>
              <a:t>Midpoint rooting</a:t>
            </a:r>
          </a:p>
          <a:p>
            <a:endParaRPr lang="en-US" dirty="0"/>
          </a:p>
        </p:txBody>
      </p:sp>
    </p:spTree>
    <p:extLst>
      <p:ext uri="{BB962C8B-B14F-4D97-AF65-F5344CB8AC3E}">
        <p14:creationId xmlns:p14="http://schemas.microsoft.com/office/powerpoint/2010/main" val="136361708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CC50-4CF7-F3E0-5085-4F1ADDC6556C}"/>
              </a:ext>
            </a:extLst>
          </p:cNvPr>
          <p:cNvSpPr>
            <a:spLocks noGrp="1"/>
          </p:cNvSpPr>
          <p:nvPr>
            <p:ph type="title"/>
          </p:nvPr>
        </p:nvSpPr>
        <p:spPr/>
        <p:txBody>
          <a:bodyPr/>
          <a:lstStyle/>
          <a:p>
            <a:r>
              <a:rPr lang="en-US" dirty="0"/>
              <a:t>Rooting the tree: Outgroup rooting</a:t>
            </a:r>
          </a:p>
        </p:txBody>
      </p:sp>
      <p:sp>
        <p:nvSpPr>
          <p:cNvPr id="32" name="Content Placeholder 31">
            <a:extLst>
              <a:ext uri="{FF2B5EF4-FFF2-40B4-BE49-F238E27FC236}">
                <a16:creationId xmlns:a16="http://schemas.microsoft.com/office/drawing/2014/main" id="{43F967C1-E4A2-12F9-0964-069100163D2A}"/>
              </a:ext>
            </a:extLst>
          </p:cNvPr>
          <p:cNvSpPr>
            <a:spLocks noGrp="1"/>
          </p:cNvSpPr>
          <p:nvPr>
            <p:ph sz="half" idx="1"/>
          </p:nvPr>
        </p:nvSpPr>
        <p:spPr>
          <a:xfrm>
            <a:off x="746301" y="2127015"/>
            <a:ext cx="4217810" cy="4276036"/>
          </a:xfrm>
        </p:spPr>
        <p:txBody>
          <a:bodyPr/>
          <a:lstStyle/>
          <a:p>
            <a:r>
              <a:rPr lang="en-US" dirty="0"/>
              <a:t>What is an outgroup? </a:t>
            </a:r>
          </a:p>
          <a:p>
            <a:pPr lvl="1"/>
            <a:r>
              <a:rPr lang="en-US" dirty="0"/>
              <a:t>A species that is related to all organisms in the analysis…</a:t>
            </a:r>
          </a:p>
          <a:p>
            <a:pPr lvl="1"/>
            <a:r>
              <a:rPr lang="en-US" dirty="0"/>
              <a:t>But not so closely that it would confuse the phylogenetic signal</a:t>
            </a:r>
          </a:p>
          <a:p>
            <a:pPr lvl="1"/>
            <a:r>
              <a:rPr lang="en-US" dirty="0"/>
              <a:t>“Goldilocks scenario”</a:t>
            </a:r>
          </a:p>
          <a:p>
            <a:r>
              <a:rPr lang="en-US" dirty="0"/>
              <a:t>So what could serve as a good outgroup for us? </a:t>
            </a:r>
          </a:p>
          <a:p>
            <a:pPr lvl="1"/>
            <a:r>
              <a:rPr lang="en-US" dirty="0"/>
              <a:t>We’ll go with yeast (</a:t>
            </a:r>
            <a:r>
              <a:rPr lang="en-US" i="1" dirty="0"/>
              <a:t>Saccharomyces cerevisiae</a:t>
            </a:r>
            <a:r>
              <a:rPr lang="en-US" dirty="0"/>
              <a:t>)</a:t>
            </a:r>
          </a:p>
        </p:txBody>
      </p:sp>
      <p:pic>
        <p:nvPicPr>
          <p:cNvPr id="35" name="Content Placeholder 34">
            <a:extLst>
              <a:ext uri="{FF2B5EF4-FFF2-40B4-BE49-F238E27FC236}">
                <a16:creationId xmlns:a16="http://schemas.microsoft.com/office/drawing/2014/main" id="{EDE5B0C4-3CE2-0646-834A-CDA26CC8DBAF}"/>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3712" y="2011879"/>
            <a:ext cx="6400800" cy="5126566"/>
          </a:xfrm>
        </p:spPr>
      </p:pic>
      <p:pic>
        <p:nvPicPr>
          <p:cNvPr id="37" name="Picture 36">
            <a:extLst>
              <a:ext uri="{FF2B5EF4-FFF2-40B4-BE49-F238E27FC236}">
                <a16:creationId xmlns:a16="http://schemas.microsoft.com/office/drawing/2014/main" id="{EA33037D-9BB3-AE59-2A9D-ABB168BE7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3180" y="6054885"/>
            <a:ext cx="1864053" cy="1203600"/>
          </a:xfrm>
          <a:prstGeom prst="rect">
            <a:avLst/>
          </a:prstGeom>
        </p:spPr>
      </p:pic>
    </p:spTree>
    <p:extLst>
      <p:ext uri="{BB962C8B-B14F-4D97-AF65-F5344CB8AC3E}">
        <p14:creationId xmlns:p14="http://schemas.microsoft.com/office/powerpoint/2010/main" val="239709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CC50-4CF7-F3E0-5085-4F1ADDC6556C}"/>
              </a:ext>
            </a:extLst>
          </p:cNvPr>
          <p:cNvSpPr>
            <a:spLocks noGrp="1"/>
          </p:cNvSpPr>
          <p:nvPr>
            <p:ph type="title"/>
          </p:nvPr>
        </p:nvSpPr>
        <p:spPr/>
        <p:txBody>
          <a:bodyPr/>
          <a:lstStyle/>
          <a:p>
            <a:r>
              <a:rPr lang="en-US" dirty="0"/>
              <a:t>Rooting the tree: </a:t>
            </a:r>
            <a:br>
              <a:rPr lang="en-US" dirty="0"/>
            </a:br>
            <a:r>
              <a:rPr lang="en-US" dirty="0"/>
              <a:t>Outgroup rooting</a:t>
            </a:r>
          </a:p>
        </p:txBody>
      </p:sp>
      <p:sp>
        <p:nvSpPr>
          <p:cNvPr id="32" name="Content Placeholder 31">
            <a:extLst>
              <a:ext uri="{FF2B5EF4-FFF2-40B4-BE49-F238E27FC236}">
                <a16:creationId xmlns:a16="http://schemas.microsoft.com/office/drawing/2014/main" id="{43F967C1-E4A2-12F9-0964-069100163D2A}"/>
              </a:ext>
            </a:extLst>
          </p:cNvPr>
          <p:cNvSpPr>
            <a:spLocks noGrp="1"/>
          </p:cNvSpPr>
          <p:nvPr>
            <p:ph sz="half" idx="1"/>
          </p:nvPr>
        </p:nvSpPr>
        <p:spPr>
          <a:xfrm>
            <a:off x="746302" y="2380649"/>
            <a:ext cx="4217810" cy="4276036"/>
          </a:xfrm>
        </p:spPr>
        <p:txBody>
          <a:bodyPr/>
          <a:lstStyle/>
          <a:p>
            <a:r>
              <a:rPr lang="en-US" dirty="0"/>
              <a:t>Using yeast (</a:t>
            </a:r>
            <a:r>
              <a:rPr lang="en-US" i="1" dirty="0"/>
              <a:t>Saccharomyces cerevisiae</a:t>
            </a:r>
            <a:r>
              <a:rPr lang="en-US" dirty="0"/>
              <a:t>) as our outgroup</a:t>
            </a:r>
          </a:p>
          <a:p>
            <a:r>
              <a:rPr lang="en-US" dirty="0"/>
              <a:t>The root will be placed on the branch leading to the outgroup</a:t>
            </a:r>
          </a:p>
        </p:txBody>
      </p:sp>
      <p:pic>
        <p:nvPicPr>
          <p:cNvPr id="35" name="Content Placeholder 34">
            <a:extLst>
              <a:ext uri="{FF2B5EF4-FFF2-40B4-BE49-F238E27FC236}">
                <a16:creationId xmlns:a16="http://schemas.microsoft.com/office/drawing/2014/main" id="{EDE5B0C4-3CE2-0646-834A-CDA26CC8DBAF}"/>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3712" y="2011879"/>
            <a:ext cx="6400800" cy="5126566"/>
          </a:xfrm>
        </p:spPr>
      </p:pic>
      <p:pic>
        <p:nvPicPr>
          <p:cNvPr id="37" name="Picture 36">
            <a:extLst>
              <a:ext uri="{FF2B5EF4-FFF2-40B4-BE49-F238E27FC236}">
                <a16:creationId xmlns:a16="http://schemas.microsoft.com/office/drawing/2014/main" id="{EA33037D-9BB3-AE59-2A9D-ABB168BE7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2085" y="416785"/>
            <a:ext cx="1864053" cy="1203600"/>
          </a:xfrm>
          <a:prstGeom prst="rect">
            <a:avLst/>
          </a:prstGeom>
        </p:spPr>
      </p:pic>
      <p:cxnSp>
        <p:nvCxnSpPr>
          <p:cNvPr id="39" name="Straight Arrow Connector 38">
            <a:extLst>
              <a:ext uri="{FF2B5EF4-FFF2-40B4-BE49-F238E27FC236}">
                <a16:creationId xmlns:a16="http://schemas.microsoft.com/office/drawing/2014/main" id="{3545DEB1-3F42-D562-8EA3-A296312DFEEA}"/>
              </a:ext>
            </a:extLst>
          </p:cNvPr>
          <p:cNvCxnSpPr>
            <a:stCxn id="37" idx="2"/>
          </p:cNvCxnSpPr>
          <p:nvPr/>
        </p:nvCxnSpPr>
        <p:spPr>
          <a:xfrm>
            <a:off x="8774112" y="1620385"/>
            <a:ext cx="0" cy="2603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0644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3107E66-9FED-9FCB-0F57-CC754833A03C}"/>
              </a:ext>
            </a:extLst>
          </p:cNvPr>
          <p:cNvSpPr>
            <a:spLocks noGrp="1"/>
          </p:cNvSpPr>
          <p:nvPr>
            <p:ph type="title"/>
          </p:nvPr>
        </p:nvSpPr>
        <p:spPr>
          <a:xfrm>
            <a:off x="1086363" y="5017516"/>
            <a:ext cx="9131943" cy="1207977"/>
          </a:xfrm>
        </p:spPr>
        <p:txBody>
          <a:bodyPr vert="horz" lIns="91440" tIns="45720" rIns="91440" bIns="45720" rtlCol="0" anchor="b">
            <a:normAutofit/>
          </a:bodyPr>
          <a:lstStyle/>
          <a:p>
            <a:pPr algn="ctr" defTabSz="457200">
              <a:lnSpc>
                <a:spcPct val="90000"/>
              </a:lnSpc>
            </a:pPr>
            <a:r>
              <a:rPr lang="en-US" sz="4500" kern="1200">
                <a:solidFill>
                  <a:schemeClr val="accent1"/>
                </a:solidFill>
                <a:latin typeface="+mj-lt"/>
                <a:ea typeface="+mj-ea"/>
                <a:cs typeface="+mj-cs"/>
              </a:rPr>
              <a:t>Rooting the tree: Outgroup rooting</a:t>
            </a:r>
          </a:p>
        </p:txBody>
      </p:sp>
      <p:pic>
        <p:nvPicPr>
          <p:cNvPr id="7" name="Content Placeholder 6">
            <a:extLst>
              <a:ext uri="{FF2B5EF4-FFF2-40B4-BE49-F238E27FC236}">
                <a16:creationId xmlns:a16="http://schemas.microsoft.com/office/drawing/2014/main" id="{8AABF9CD-3DE5-A68B-A234-9CB730F7310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9680" y="1029374"/>
            <a:ext cx="7305307" cy="3635505"/>
          </a:xfrm>
          <a:prstGeom prst="rect">
            <a:avLst/>
          </a:prstGeom>
        </p:spPr>
      </p:pic>
      <p:grpSp>
        <p:nvGrpSpPr>
          <p:cNvPr id="8" name="object 25">
            <a:extLst>
              <a:ext uri="{FF2B5EF4-FFF2-40B4-BE49-F238E27FC236}">
                <a16:creationId xmlns:a16="http://schemas.microsoft.com/office/drawing/2014/main" id="{C797C584-C1A8-6651-0131-D33EBC1501D7}"/>
              </a:ext>
            </a:extLst>
          </p:cNvPr>
          <p:cNvGrpSpPr/>
          <p:nvPr/>
        </p:nvGrpSpPr>
        <p:grpSpPr>
          <a:xfrm rot="10800000">
            <a:off x="9679361" y="928446"/>
            <a:ext cx="68885" cy="3837360"/>
            <a:chOff x="7903971" y="1730248"/>
            <a:chExt cx="128270" cy="5276215"/>
          </a:xfrm>
        </p:grpSpPr>
        <p:pic>
          <p:nvPicPr>
            <p:cNvPr id="9" name="object 26">
              <a:extLst>
                <a:ext uri="{FF2B5EF4-FFF2-40B4-BE49-F238E27FC236}">
                  <a16:creationId xmlns:a16="http://schemas.microsoft.com/office/drawing/2014/main" id="{60963983-26B9-DB72-F55D-9F00C52C5A09}"/>
                </a:ext>
              </a:extLst>
            </p:cNvPr>
            <p:cNvPicPr/>
            <p:nvPr/>
          </p:nvPicPr>
          <p:blipFill>
            <a:blip r:embed="rId4" cstate="print"/>
            <a:stretch>
              <a:fillRect/>
            </a:stretch>
          </p:blipFill>
          <p:spPr>
            <a:xfrm>
              <a:off x="7903971" y="1730248"/>
              <a:ext cx="112775" cy="1045463"/>
            </a:xfrm>
            <a:prstGeom prst="rect">
              <a:avLst/>
            </a:prstGeom>
          </p:spPr>
        </p:pic>
        <p:sp>
          <p:nvSpPr>
            <p:cNvPr id="10" name="object 27">
              <a:extLst>
                <a:ext uri="{FF2B5EF4-FFF2-40B4-BE49-F238E27FC236}">
                  <a16:creationId xmlns:a16="http://schemas.microsoft.com/office/drawing/2014/main" id="{3C98665C-FBC4-C3FA-D1E6-2DD1BAE937C8}"/>
                </a:ext>
              </a:extLst>
            </p:cNvPr>
            <p:cNvSpPr/>
            <p:nvPr/>
          </p:nvSpPr>
          <p:spPr>
            <a:xfrm>
              <a:off x="7960359" y="1751845"/>
              <a:ext cx="0" cy="945515"/>
            </a:xfrm>
            <a:custGeom>
              <a:avLst/>
              <a:gdLst/>
              <a:ahLst/>
              <a:cxnLst/>
              <a:rect l="l" t="t" r="r" b="b"/>
              <a:pathLst>
                <a:path h="945514">
                  <a:moveTo>
                    <a:pt x="0" y="0"/>
                  </a:moveTo>
                  <a:lnTo>
                    <a:pt x="1" y="944999"/>
                  </a:lnTo>
                </a:path>
              </a:pathLst>
            </a:custGeom>
            <a:ln w="26669">
              <a:solidFill>
                <a:srgbClr val="C0504D"/>
              </a:solidFill>
            </a:ln>
          </p:spPr>
          <p:txBody>
            <a:bodyPr wrap="square" lIns="0" tIns="0" rIns="0" bIns="0" rtlCol="0"/>
            <a:lstStyle/>
            <a:p>
              <a:endParaRPr sz="1696"/>
            </a:p>
          </p:txBody>
        </p:sp>
        <p:pic>
          <p:nvPicPr>
            <p:cNvPr id="11" name="object 28">
              <a:extLst>
                <a:ext uri="{FF2B5EF4-FFF2-40B4-BE49-F238E27FC236}">
                  <a16:creationId xmlns:a16="http://schemas.microsoft.com/office/drawing/2014/main" id="{369547B1-F3E4-303D-8329-D54BF07371F4}"/>
                </a:ext>
              </a:extLst>
            </p:cNvPr>
            <p:cNvPicPr/>
            <p:nvPr/>
          </p:nvPicPr>
          <p:blipFill>
            <a:blip r:embed="rId5" cstate="print"/>
            <a:stretch>
              <a:fillRect/>
            </a:stretch>
          </p:blipFill>
          <p:spPr>
            <a:xfrm>
              <a:off x="7916163" y="2790952"/>
              <a:ext cx="115824" cy="4215384"/>
            </a:xfrm>
            <a:prstGeom prst="rect">
              <a:avLst/>
            </a:prstGeom>
          </p:spPr>
        </p:pic>
        <p:sp>
          <p:nvSpPr>
            <p:cNvPr id="23" name="object 29">
              <a:extLst>
                <a:ext uri="{FF2B5EF4-FFF2-40B4-BE49-F238E27FC236}">
                  <a16:creationId xmlns:a16="http://schemas.microsoft.com/office/drawing/2014/main" id="{263A8C27-9214-C589-3C13-35976EAFE5E3}"/>
                </a:ext>
              </a:extLst>
            </p:cNvPr>
            <p:cNvSpPr/>
            <p:nvPr/>
          </p:nvSpPr>
          <p:spPr>
            <a:xfrm>
              <a:off x="7973694" y="2814701"/>
              <a:ext cx="0" cy="4113529"/>
            </a:xfrm>
            <a:custGeom>
              <a:avLst/>
              <a:gdLst/>
              <a:ahLst/>
              <a:cxnLst/>
              <a:rect l="l" t="t" r="r" b="b"/>
              <a:pathLst>
                <a:path h="4113529">
                  <a:moveTo>
                    <a:pt x="0" y="0"/>
                  </a:moveTo>
                  <a:lnTo>
                    <a:pt x="1" y="4113372"/>
                  </a:lnTo>
                </a:path>
              </a:pathLst>
            </a:custGeom>
            <a:ln w="26669">
              <a:solidFill>
                <a:srgbClr val="C0504D"/>
              </a:solidFill>
            </a:ln>
          </p:spPr>
          <p:txBody>
            <a:bodyPr wrap="square" lIns="0" tIns="0" rIns="0" bIns="0" rtlCol="0"/>
            <a:lstStyle/>
            <a:p>
              <a:endParaRPr sz="1696"/>
            </a:p>
          </p:txBody>
        </p:sp>
      </p:grpSp>
      <p:sp>
        <p:nvSpPr>
          <p:cNvPr id="24" name="object 31">
            <a:extLst>
              <a:ext uri="{FF2B5EF4-FFF2-40B4-BE49-F238E27FC236}">
                <a16:creationId xmlns:a16="http://schemas.microsoft.com/office/drawing/2014/main" id="{9D89477E-1840-E6AF-CC3A-E02247C3079A}"/>
              </a:ext>
            </a:extLst>
          </p:cNvPr>
          <p:cNvSpPr txBox="1"/>
          <p:nvPr/>
        </p:nvSpPr>
        <p:spPr>
          <a:xfrm>
            <a:off x="10218306" y="4262493"/>
            <a:ext cx="907664" cy="287544"/>
          </a:xfrm>
          <a:prstGeom prst="rect">
            <a:avLst/>
          </a:prstGeom>
        </p:spPr>
        <p:txBody>
          <a:bodyPr vert="horz" wrap="square" lIns="0" tIns="11967" rIns="0" bIns="0" rtlCol="0">
            <a:spAutoFit/>
          </a:bodyPr>
          <a:lstStyle/>
          <a:p>
            <a:pPr marL="11967">
              <a:spcBef>
                <a:spcPts val="94"/>
              </a:spcBef>
            </a:pPr>
            <a:r>
              <a:rPr sz="1790" spc="-9" dirty="0">
                <a:latin typeface="Calibri"/>
                <a:cs typeface="Calibri"/>
              </a:rPr>
              <a:t>Outgroup</a:t>
            </a:r>
            <a:endParaRPr sz="1790" dirty="0">
              <a:latin typeface="Calibri"/>
              <a:cs typeface="Calibri"/>
            </a:endParaRPr>
          </a:p>
        </p:txBody>
      </p:sp>
      <p:sp>
        <p:nvSpPr>
          <p:cNvPr id="25" name="object 31">
            <a:extLst>
              <a:ext uri="{FF2B5EF4-FFF2-40B4-BE49-F238E27FC236}">
                <a16:creationId xmlns:a16="http://schemas.microsoft.com/office/drawing/2014/main" id="{45A9FF25-2AC8-1035-6A56-BD8660DF90EC}"/>
              </a:ext>
            </a:extLst>
          </p:cNvPr>
          <p:cNvSpPr txBox="1"/>
          <p:nvPr/>
        </p:nvSpPr>
        <p:spPr>
          <a:xfrm>
            <a:off x="10218306" y="2337444"/>
            <a:ext cx="907664" cy="287544"/>
          </a:xfrm>
          <a:prstGeom prst="rect">
            <a:avLst/>
          </a:prstGeom>
        </p:spPr>
        <p:txBody>
          <a:bodyPr vert="horz" wrap="square" lIns="0" tIns="11967" rIns="0" bIns="0" rtlCol="0">
            <a:spAutoFit/>
          </a:bodyPr>
          <a:lstStyle/>
          <a:p>
            <a:pPr marL="11967">
              <a:spcBef>
                <a:spcPts val="94"/>
              </a:spcBef>
            </a:pPr>
            <a:r>
              <a:rPr lang="en-US" sz="1790" spc="-9" dirty="0">
                <a:latin typeface="Calibri"/>
                <a:cs typeface="Calibri"/>
              </a:rPr>
              <a:t>In</a:t>
            </a:r>
            <a:r>
              <a:rPr sz="1790" spc="-9" dirty="0">
                <a:latin typeface="Calibri"/>
                <a:cs typeface="Calibri"/>
              </a:rPr>
              <a:t>group</a:t>
            </a:r>
            <a:endParaRPr sz="1790" dirty="0">
              <a:latin typeface="Calibri"/>
              <a:cs typeface="Calibri"/>
            </a:endParaRPr>
          </a:p>
        </p:txBody>
      </p:sp>
    </p:spTree>
    <p:extLst>
      <p:ext uri="{BB962C8B-B14F-4D97-AF65-F5344CB8AC3E}">
        <p14:creationId xmlns:p14="http://schemas.microsoft.com/office/powerpoint/2010/main" val="218649289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E9CC-8121-0F01-50B5-125D194455DE}"/>
              </a:ext>
            </a:extLst>
          </p:cNvPr>
          <p:cNvSpPr>
            <a:spLocks noGrp="1"/>
          </p:cNvSpPr>
          <p:nvPr>
            <p:ph type="title"/>
          </p:nvPr>
        </p:nvSpPr>
        <p:spPr>
          <a:xfrm>
            <a:off x="746295" y="671688"/>
            <a:ext cx="3228912" cy="1455326"/>
          </a:xfrm>
        </p:spPr>
        <p:txBody>
          <a:bodyPr anchor="ctr">
            <a:normAutofit/>
          </a:bodyPr>
          <a:lstStyle/>
          <a:p>
            <a:pPr>
              <a:lnSpc>
                <a:spcPct val="90000"/>
              </a:lnSpc>
            </a:pPr>
            <a:r>
              <a:rPr lang="en-US" sz="3100"/>
              <a:t>Introducing our example organisms</a:t>
            </a:r>
          </a:p>
        </p:txBody>
      </p:sp>
      <p:sp>
        <p:nvSpPr>
          <p:cNvPr id="3" name="Content Placeholder 2">
            <a:extLst>
              <a:ext uri="{FF2B5EF4-FFF2-40B4-BE49-F238E27FC236}">
                <a16:creationId xmlns:a16="http://schemas.microsoft.com/office/drawing/2014/main" id="{D0DC96B6-120F-6CEC-4809-B3FA02E779E8}"/>
              </a:ext>
            </a:extLst>
          </p:cNvPr>
          <p:cNvSpPr>
            <a:spLocks noGrp="1"/>
          </p:cNvSpPr>
          <p:nvPr>
            <p:ph idx="1"/>
          </p:nvPr>
        </p:nvSpPr>
        <p:spPr>
          <a:xfrm>
            <a:off x="746295" y="2380648"/>
            <a:ext cx="3228911" cy="4276037"/>
          </a:xfrm>
        </p:spPr>
        <p:txBody>
          <a:bodyPr>
            <a:normAutofit/>
          </a:bodyPr>
          <a:lstStyle/>
          <a:p>
            <a:r>
              <a:rPr lang="en-US" i="1" dirty="0"/>
              <a:t>Anaeramoeba </a:t>
            </a:r>
            <a:r>
              <a:rPr lang="en-US" i="1" dirty="0" err="1"/>
              <a:t>flamelloides</a:t>
            </a:r>
            <a:endParaRPr lang="en-US" i="1" dirty="0"/>
          </a:p>
          <a:p>
            <a:r>
              <a:rPr lang="en-US" i="1" dirty="0"/>
              <a:t>Giardia intestinalis</a:t>
            </a:r>
          </a:p>
          <a:p>
            <a:r>
              <a:rPr lang="en-US" i="1" dirty="0"/>
              <a:t>Trichomonas vaginalis</a:t>
            </a:r>
          </a:p>
          <a:p>
            <a:r>
              <a:rPr lang="en-US" i="1" dirty="0"/>
              <a:t>Trypanosoma </a:t>
            </a:r>
            <a:r>
              <a:rPr lang="en-US" i="1" dirty="0" err="1"/>
              <a:t>cruzi</a:t>
            </a:r>
            <a:endParaRPr lang="en-US" i="1" dirty="0"/>
          </a:p>
        </p:txBody>
      </p:sp>
      <p:pic>
        <p:nvPicPr>
          <p:cNvPr id="7" name="Picture 6" descr="Giardia intestinalis trophozoite - Wikimedia Commons">
            <a:extLst>
              <a:ext uri="{FF2B5EF4-FFF2-40B4-BE49-F238E27FC236}">
                <a16:creationId xmlns:a16="http://schemas.microsoft.com/office/drawing/2014/main" id="{AE4621A2-C51C-A93B-1110-06F824ABCA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113" y="681796"/>
            <a:ext cx="2860642" cy="2846338"/>
          </a:xfrm>
          <a:prstGeom prst="rect">
            <a:avLst/>
          </a:prstGeom>
        </p:spPr>
      </p:pic>
      <p:pic>
        <p:nvPicPr>
          <p:cNvPr id="11" name="Picture 10" descr="Trypanosoma cruzi - CDC">
            <a:extLst>
              <a:ext uri="{FF2B5EF4-FFF2-40B4-BE49-F238E27FC236}">
                <a16:creationId xmlns:a16="http://schemas.microsoft.com/office/drawing/2014/main" id="{7035E170-805E-CCC7-7504-C77DE28DD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663" y="674644"/>
            <a:ext cx="2860642" cy="2860642"/>
          </a:xfrm>
          <a:prstGeom prst="rect">
            <a:avLst/>
          </a:prstGeom>
        </p:spPr>
      </p:pic>
      <p:pic>
        <p:nvPicPr>
          <p:cNvPr id="5" name="Picture 4" descr="Anaeramoeba flamelloides - Stairs et al. 2021">
            <a:extLst>
              <a:ext uri="{FF2B5EF4-FFF2-40B4-BE49-F238E27FC236}">
                <a16:creationId xmlns:a16="http://schemas.microsoft.com/office/drawing/2014/main" id="{CEB70D3E-9EA3-B57F-6FC9-DB9E307D4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138" y="3788043"/>
            <a:ext cx="2860644" cy="2867814"/>
          </a:xfrm>
          <a:prstGeom prst="rect">
            <a:avLst/>
          </a:prstGeom>
        </p:spPr>
      </p:pic>
      <p:pic>
        <p:nvPicPr>
          <p:cNvPr id="9" name="Picture 8" descr="Trichomonas vaginalis - CDC">
            <a:extLst>
              <a:ext uri="{FF2B5EF4-FFF2-40B4-BE49-F238E27FC236}">
                <a16:creationId xmlns:a16="http://schemas.microsoft.com/office/drawing/2014/main" id="{ADC15B47-5832-2527-D56F-D8A056056A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7662" y="3791628"/>
            <a:ext cx="2860644" cy="2860644"/>
          </a:xfrm>
          <a:prstGeom prst="rect">
            <a:avLst/>
          </a:prstGeom>
        </p:spPr>
      </p:pic>
    </p:spTree>
    <p:extLst>
      <p:ext uri="{BB962C8B-B14F-4D97-AF65-F5344CB8AC3E}">
        <p14:creationId xmlns:p14="http://schemas.microsoft.com/office/powerpoint/2010/main" val="10335658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E272C18A-688D-B969-5D31-4FD9FEBDB990}"/>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7775" y="1999886"/>
            <a:ext cx="6289674" cy="5037562"/>
          </a:xfrm>
        </p:spPr>
      </p:pic>
      <p:sp>
        <p:nvSpPr>
          <p:cNvPr id="2" name="Title 1">
            <a:extLst>
              <a:ext uri="{FF2B5EF4-FFF2-40B4-BE49-F238E27FC236}">
                <a16:creationId xmlns:a16="http://schemas.microsoft.com/office/drawing/2014/main" id="{4F5AFA34-1125-250A-7E7D-C43764C2F4DB}"/>
              </a:ext>
            </a:extLst>
          </p:cNvPr>
          <p:cNvSpPr>
            <a:spLocks noGrp="1"/>
          </p:cNvSpPr>
          <p:nvPr>
            <p:ph type="title"/>
          </p:nvPr>
        </p:nvSpPr>
        <p:spPr/>
        <p:txBody>
          <a:bodyPr/>
          <a:lstStyle/>
          <a:p>
            <a:r>
              <a:rPr lang="en-US" dirty="0"/>
              <a:t>Rooting the tree: Midpoint rooting</a:t>
            </a:r>
          </a:p>
        </p:txBody>
      </p:sp>
      <p:sp>
        <p:nvSpPr>
          <p:cNvPr id="4" name="Content Placeholder 3">
            <a:extLst>
              <a:ext uri="{FF2B5EF4-FFF2-40B4-BE49-F238E27FC236}">
                <a16:creationId xmlns:a16="http://schemas.microsoft.com/office/drawing/2014/main" id="{04EDBF1A-0C5D-EBC1-E80C-B7FA4B151668}"/>
              </a:ext>
            </a:extLst>
          </p:cNvPr>
          <p:cNvSpPr>
            <a:spLocks noGrp="1"/>
          </p:cNvSpPr>
          <p:nvPr>
            <p:ph sz="half" idx="1"/>
          </p:nvPr>
        </p:nvSpPr>
        <p:spPr>
          <a:xfrm>
            <a:off x="746302" y="2380649"/>
            <a:ext cx="3989210" cy="4276036"/>
          </a:xfrm>
        </p:spPr>
        <p:txBody>
          <a:bodyPr/>
          <a:lstStyle/>
          <a:p>
            <a:r>
              <a:rPr lang="en-US" dirty="0"/>
              <a:t>Look for the greatest distance between two leaves</a:t>
            </a:r>
          </a:p>
          <a:p>
            <a:r>
              <a:rPr lang="en-US" dirty="0"/>
              <a:t>Count the lines, and include the midline/midpoint in your calculations</a:t>
            </a:r>
          </a:p>
          <a:p>
            <a:pPr lvl="1"/>
            <a:r>
              <a:rPr lang="en-US" dirty="0"/>
              <a:t>Here, we’ll start with the assumption that all of these species are equidistant from each other</a:t>
            </a:r>
          </a:p>
          <a:p>
            <a:pPr lvl="1"/>
            <a:r>
              <a:rPr lang="en-US" dirty="0"/>
              <a:t>The longest distance between any two leaves is </a:t>
            </a:r>
            <a:r>
              <a:rPr lang="en-US" b="1" dirty="0"/>
              <a:t>3</a:t>
            </a:r>
          </a:p>
        </p:txBody>
      </p:sp>
      <p:sp>
        <p:nvSpPr>
          <p:cNvPr id="12" name="TextBox 11">
            <a:extLst>
              <a:ext uri="{FF2B5EF4-FFF2-40B4-BE49-F238E27FC236}">
                <a16:creationId xmlns:a16="http://schemas.microsoft.com/office/drawing/2014/main" id="{893AF462-1C85-22F5-0720-95C9FAA8F856}"/>
              </a:ext>
            </a:extLst>
          </p:cNvPr>
          <p:cNvSpPr txBox="1"/>
          <p:nvPr/>
        </p:nvSpPr>
        <p:spPr>
          <a:xfrm>
            <a:off x="7478394" y="4991068"/>
            <a:ext cx="3810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FC743FA3-2EDF-A512-BE72-52F1D564FB40}"/>
              </a:ext>
            </a:extLst>
          </p:cNvPr>
          <p:cNvSpPr txBox="1"/>
          <p:nvPr/>
        </p:nvSpPr>
        <p:spPr>
          <a:xfrm>
            <a:off x="7478394" y="3735420"/>
            <a:ext cx="3810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D1C82AF3-8776-415D-DF40-6CC30FBA966B}"/>
              </a:ext>
            </a:extLst>
          </p:cNvPr>
          <p:cNvSpPr txBox="1"/>
          <p:nvPr/>
        </p:nvSpPr>
        <p:spPr>
          <a:xfrm>
            <a:off x="8770143" y="3735420"/>
            <a:ext cx="400368"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AB9CC206-38B7-81DF-B466-8FD2D6F4BD40}"/>
              </a:ext>
            </a:extLst>
          </p:cNvPr>
          <p:cNvSpPr txBox="1"/>
          <p:nvPr/>
        </p:nvSpPr>
        <p:spPr>
          <a:xfrm>
            <a:off x="8768238" y="4993313"/>
            <a:ext cx="3810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7177A58E-B629-7B2E-DC6A-453F5A299FF5}"/>
              </a:ext>
            </a:extLst>
          </p:cNvPr>
          <p:cNvSpPr txBox="1"/>
          <p:nvPr/>
        </p:nvSpPr>
        <p:spPr>
          <a:xfrm>
            <a:off x="8124268" y="4104752"/>
            <a:ext cx="3810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178493279"/>
      </p:ext>
    </p:extLst>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E272C18A-688D-B969-5D31-4FD9FEBDB990}"/>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7775" y="1999886"/>
            <a:ext cx="6289674" cy="5037562"/>
          </a:xfrm>
        </p:spPr>
      </p:pic>
      <p:sp>
        <p:nvSpPr>
          <p:cNvPr id="2" name="Title 1">
            <a:extLst>
              <a:ext uri="{FF2B5EF4-FFF2-40B4-BE49-F238E27FC236}">
                <a16:creationId xmlns:a16="http://schemas.microsoft.com/office/drawing/2014/main" id="{4F5AFA34-1125-250A-7E7D-C43764C2F4DB}"/>
              </a:ext>
            </a:extLst>
          </p:cNvPr>
          <p:cNvSpPr>
            <a:spLocks noGrp="1"/>
          </p:cNvSpPr>
          <p:nvPr>
            <p:ph type="title"/>
          </p:nvPr>
        </p:nvSpPr>
        <p:spPr>
          <a:xfrm>
            <a:off x="746302" y="670371"/>
            <a:ext cx="9472006" cy="1455326"/>
          </a:xfrm>
        </p:spPr>
        <p:txBody>
          <a:bodyPr/>
          <a:lstStyle/>
          <a:p>
            <a:r>
              <a:rPr lang="en-US" dirty="0"/>
              <a:t>Rooting the tree: Midpoint rooting</a:t>
            </a:r>
          </a:p>
        </p:txBody>
      </p:sp>
      <p:sp>
        <p:nvSpPr>
          <p:cNvPr id="4" name="Content Placeholder 3">
            <a:extLst>
              <a:ext uri="{FF2B5EF4-FFF2-40B4-BE49-F238E27FC236}">
                <a16:creationId xmlns:a16="http://schemas.microsoft.com/office/drawing/2014/main" id="{04EDBF1A-0C5D-EBC1-E80C-B7FA4B151668}"/>
              </a:ext>
            </a:extLst>
          </p:cNvPr>
          <p:cNvSpPr>
            <a:spLocks noGrp="1"/>
          </p:cNvSpPr>
          <p:nvPr>
            <p:ph sz="half" idx="1"/>
          </p:nvPr>
        </p:nvSpPr>
        <p:spPr>
          <a:xfrm>
            <a:off x="746302" y="2380649"/>
            <a:ext cx="3989210" cy="4276036"/>
          </a:xfrm>
        </p:spPr>
        <p:txBody>
          <a:bodyPr/>
          <a:lstStyle/>
          <a:p>
            <a:r>
              <a:rPr lang="en-US" dirty="0"/>
              <a:t>The longest distance between any two leaves is </a:t>
            </a:r>
            <a:r>
              <a:rPr lang="en-US" b="1" dirty="0"/>
              <a:t>3</a:t>
            </a:r>
            <a:endParaRPr lang="en-US" dirty="0"/>
          </a:p>
          <a:p>
            <a:pPr lvl="1"/>
            <a:r>
              <a:rPr lang="en-US" dirty="0"/>
              <a:t>The midpoint is at </a:t>
            </a:r>
            <a:r>
              <a:rPr lang="en-US" b="1" dirty="0"/>
              <a:t>1.5</a:t>
            </a:r>
          </a:p>
        </p:txBody>
      </p:sp>
      <p:sp>
        <p:nvSpPr>
          <p:cNvPr id="12" name="TextBox 11">
            <a:extLst>
              <a:ext uri="{FF2B5EF4-FFF2-40B4-BE49-F238E27FC236}">
                <a16:creationId xmlns:a16="http://schemas.microsoft.com/office/drawing/2014/main" id="{893AF462-1C85-22F5-0720-95C9FAA8F856}"/>
              </a:ext>
            </a:extLst>
          </p:cNvPr>
          <p:cNvSpPr txBox="1"/>
          <p:nvPr/>
        </p:nvSpPr>
        <p:spPr>
          <a:xfrm>
            <a:off x="7478394" y="4991068"/>
            <a:ext cx="3810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FC743FA3-2EDF-A512-BE72-52F1D564FB40}"/>
              </a:ext>
            </a:extLst>
          </p:cNvPr>
          <p:cNvSpPr txBox="1"/>
          <p:nvPr/>
        </p:nvSpPr>
        <p:spPr>
          <a:xfrm>
            <a:off x="7478394" y="3735420"/>
            <a:ext cx="3810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D1C82AF3-8776-415D-DF40-6CC30FBA966B}"/>
              </a:ext>
            </a:extLst>
          </p:cNvPr>
          <p:cNvSpPr txBox="1"/>
          <p:nvPr/>
        </p:nvSpPr>
        <p:spPr>
          <a:xfrm>
            <a:off x="8770143" y="3735420"/>
            <a:ext cx="400368"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AB9CC206-38B7-81DF-B466-8FD2D6F4BD40}"/>
              </a:ext>
            </a:extLst>
          </p:cNvPr>
          <p:cNvSpPr txBox="1"/>
          <p:nvPr/>
        </p:nvSpPr>
        <p:spPr>
          <a:xfrm>
            <a:off x="8768238" y="4993313"/>
            <a:ext cx="3810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7177A58E-B629-7B2E-DC6A-453F5A299FF5}"/>
              </a:ext>
            </a:extLst>
          </p:cNvPr>
          <p:cNvSpPr txBox="1"/>
          <p:nvPr/>
        </p:nvSpPr>
        <p:spPr>
          <a:xfrm>
            <a:off x="8124268" y="4104752"/>
            <a:ext cx="381000" cy="369332"/>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218EC9E3-09E6-8D31-1E44-B195FFF0F3CD}"/>
              </a:ext>
            </a:extLst>
          </p:cNvPr>
          <p:cNvSpPr txBox="1"/>
          <p:nvPr/>
        </p:nvSpPr>
        <p:spPr>
          <a:xfrm>
            <a:off x="7707311" y="1999522"/>
            <a:ext cx="1219201" cy="369332"/>
          </a:xfrm>
          <a:prstGeom prst="rect">
            <a:avLst/>
          </a:prstGeom>
          <a:noFill/>
        </p:spPr>
        <p:txBody>
          <a:bodyPr wrap="square" rtlCol="0">
            <a:spAutoFit/>
          </a:bodyPr>
          <a:lstStyle/>
          <a:p>
            <a:r>
              <a:rPr lang="en-US" dirty="0"/>
              <a:t>Midpoint</a:t>
            </a:r>
          </a:p>
        </p:txBody>
      </p:sp>
      <p:cxnSp>
        <p:nvCxnSpPr>
          <p:cNvPr id="13" name="Straight Arrow Connector 12">
            <a:extLst>
              <a:ext uri="{FF2B5EF4-FFF2-40B4-BE49-F238E27FC236}">
                <a16:creationId xmlns:a16="http://schemas.microsoft.com/office/drawing/2014/main" id="{D5F11146-CCCA-06B6-8CBD-4299CB889FFC}"/>
              </a:ext>
            </a:extLst>
          </p:cNvPr>
          <p:cNvCxnSpPr>
            <a:cxnSpLocks/>
          </p:cNvCxnSpPr>
          <p:nvPr/>
        </p:nvCxnSpPr>
        <p:spPr>
          <a:xfrm>
            <a:off x="8274206" y="2380649"/>
            <a:ext cx="0" cy="17241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292751"/>
      </p:ext>
    </p:extLst>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38" name="Straight Connector 3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43A03D1-6444-392C-ED30-B6740126DFC0}"/>
              </a:ext>
            </a:extLst>
          </p:cNvPr>
          <p:cNvSpPr>
            <a:spLocks noGrp="1"/>
          </p:cNvSpPr>
          <p:nvPr>
            <p:ph type="title"/>
          </p:nvPr>
        </p:nvSpPr>
        <p:spPr>
          <a:xfrm>
            <a:off x="5480838" y="1394188"/>
            <a:ext cx="4737471" cy="3580061"/>
          </a:xfrm>
        </p:spPr>
        <p:txBody>
          <a:bodyPr vert="horz" lIns="91440" tIns="45720" rIns="91440" bIns="45720" rtlCol="0" anchor="b">
            <a:normAutofit/>
          </a:bodyPr>
          <a:lstStyle/>
          <a:p>
            <a:pPr defTabSz="457200"/>
            <a:r>
              <a:rPr lang="en-US" sz="5400" kern="1200" dirty="0">
                <a:solidFill>
                  <a:schemeClr val="accent1"/>
                </a:solidFill>
                <a:latin typeface="+mj-lt"/>
                <a:ea typeface="+mj-ea"/>
                <a:cs typeface="+mj-cs"/>
              </a:rPr>
              <a:t>Rooting the tree: Midpoint rooting</a:t>
            </a:r>
          </a:p>
        </p:txBody>
      </p:sp>
      <p:sp>
        <p:nvSpPr>
          <p:cNvPr id="49" name="Isosceles Triangle 48">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7" y="13993"/>
            <a:ext cx="928391" cy="6243262"/>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2" name="Content Placeholder 31" descr="Graphical user interface, application&#10;&#10;Description automatically generated">
            <a:extLst>
              <a:ext uri="{FF2B5EF4-FFF2-40B4-BE49-F238E27FC236}">
                <a16:creationId xmlns:a16="http://schemas.microsoft.com/office/drawing/2014/main" id="{3815E279-1297-5E0F-6B31-D6F8BDFBA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260" y="213584"/>
            <a:ext cx="4770400" cy="7120002"/>
          </a:xfrm>
          <a:prstGeom prst="rect">
            <a:avLst/>
          </a:prstGeom>
        </p:spPr>
      </p:pic>
    </p:spTree>
    <p:extLst>
      <p:ext uri="{BB962C8B-B14F-4D97-AF65-F5344CB8AC3E}">
        <p14:creationId xmlns:p14="http://schemas.microsoft.com/office/powerpoint/2010/main" val="3257899588"/>
      </p:ext>
    </p:extLst>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59" name="Straight Connector 5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Isosceles Triangle 6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A8C5B660-7A22-F04F-AB45-4FA694C34146}"/>
              </a:ext>
            </a:extLst>
          </p:cNvPr>
          <p:cNvSpPr>
            <a:spLocks noGrp="1"/>
          </p:cNvSpPr>
          <p:nvPr>
            <p:ph type="title"/>
          </p:nvPr>
        </p:nvSpPr>
        <p:spPr>
          <a:xfrm>
            <a:off x="6710591" y="671688"/>
            <a:ext cx="3507715" cy="1455326"/>
          </a:xfrm>
        </p:spPr>
        <p:txBody>
          <a:bodyPr vert="horz" lIns="91440" tIns="45720" rIns="91440" bIns="45720" rtlCol="0" anchor="ctr">
            <a:normAutofit/>
          </a:bodyPr>
          <a:lstStyle/>
          <a:p>
            <a:pPr defTabSz="457200"/>
            <a:r>
              <a:rPr lang="en-US" sz="3300"/>
              <a:t>Rooting the tree: Midpoint rooting</a:t>
            </a:r>
          </a:p>
        </p:txBody>
      </p:sp>
      <p:sp>
        <p:nvSpPr>
          <p:cNvPr id="38" name="Content Placeholder 37">
            <a:extLst>
              <a:ext uri="{FF2B5EF4-FFF2-40B4-BE49-F238E27FC236}">
                <a16:creationId xmlns:a16="http://schemas.microsoft.com/office/drawing/2014/main" id="{A741AFFE-2956-23E5-88C5-22C8E6DD759B}"/>
              </a:ext>
            </a:extLst>
          </p:cNvPr>
          <p:cNvSpPr>
            <a:spLocks noGrp="1"/>
          </p:cNvSpPr>
          <p:nvPr>
            <p:ph sz="half" idx="1"/>
          </p:nvPr>
        </p:nvSpPr>
        <p:spPr>
          <a:xfrm>
            <a:off x="6714960" y="2380648"/>
            <a:ext cx="3500039" cy="4276037"/>
          </a:xfrm>
        </p:spPr>
        <p:txBody>
          <a:bodyPr vert="horz" lIns="91440" tIns="45720" rIns="91440" bIns="45720" rtlCol="0">
            <a:normAutofit/>
          </a:bodyPr>
          <a:lstStyle/>
          <a:p>
            <a:pPr defTabSz="457200">
              <a:spcBef>
                <a:spcPts val="1000"/>
              </a:spcBef>
            </a:pPr>
            <a:r>
              <a:rPr lang="en-US" dirty="0"/>
              <a:t>Now let’s take an example where the distances between the leaves are different</a:t>
            </a:r>
          </a:p>
          <a:p>
            <a:pPr defTabSz="457200">
              <a:spcBef>
                <a:spcPts val="1000"/>
              </a:spcBef>
            </a:pPr>
            <a:r>
              <a:rPr lang="en-US" dirty="0"/>
              <a:t>Here, the longest distance between any two leaves is 5 </a:t>
            </a:r>
          </a:p>
        </p:txBody>
      </p:sp>
      <p:pic>
        <p:nvPicPr>
          <p:cNvPr id="41" name="Graphic 40">
            <a:extLst>
              <a:ext uri="{FF2B5EF4-FFF2-40B4-BE49-F238E27FC236}">
                <a16:creationId xmlns:a16="http://schemas.microsoft.com/office/drawing/2014/main" id="{453EC770-8BA7-37E8-23AF-FF5262460C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200" y="1030229"/>
            <a:ext cx="6826059" cy="5854583"/>
          </a:xfrm>
          <a:prstGeom prst="rect">
            <a:avLst/>
          </a:prstGeom>
        </p:spPr>
      </p:pic>
      <p:sp>
        <p:nvSpPr>
          <p:cNvPr id="42" name="TextBox 41">
            <a:extLst>
              <a:ext uri="{FF2B5EF4-FFF2-40B4-BE49-F238E27FC236}">
                <a16:creationId xmlns:a16="http://schemas.microsoft.com/office/drawing/2014/main" id="{A349B059-894D-E6A8-A4C1-F5E80EF7FECA}"/>
              </a:ext>
            </a:extLst>
          </p:cNvPr>
          <p:cNvSpPr txBox="1"/>
          <p:nvPr/>
        </p:nvSpPr>
        <p:spPr>
          <a:xfrm>
            <a:off x="2678112" y="2380648"/>
            <a:ext cx="381000" cy="369332"/>
          </a:xfrm>
          <a:prstGeom prst="rect">
            <a:avLst/>
          </a:prstGeom>
          <a:noFill/>
        </p:spPr>
        <p:txBody>
          <a:bodyPr wrap="square" rtlCol="0">
            <a:spAutoFit/>
          </a:bodyPr>
          <a:lstStyle/>
          <a:p>
            <a:r>
              <a:rPr lang="en-US" dirty="0"/>
              <a:t>1</a:t>
            </a:r>
          </a:p>
        </p:txBody>
      </p:sp>
      <p:sp>
        <p:nvSpPr>
          <p:cNvPr id="54" name="TextBox 53">
            <a:extLst>
              <a:ext uri="{FF2B5EF4-FFF2-40B4-BE49-F238E27FC236}">
                <a16:creationId xmlns:a16="http://schemas.microsoft.com/office/drawing/2014/main" id="{535F773A-3210-3DC4-8433-BC9B323907C4}"/>
              </a:ext>
            </a:extLst>
          </p:cNvPr>
          <p:cNvSpPr txBox="1"/>
          <p:nvPr/>
        </p:nvSpPr>
        <p:spPr>
          <a:xfrm>
            <a:off x="2678112" y="3610715"/>
            <a:ext cx="381000" cy="369332"/>
          </a:xfrm>
          <a:prstGeom prst="rect">
            <a:avLst/>
          </a:prstGeom>
          <a:noFill/>
        </p:spPr>
        <p:txBody>
          <a:bodyPr wrap="square" rtlCol="0">
            <a:spAutoFit/>
          </a:bodyPr>
          <a:lstStyle/>
          <a:p>
            <a:r>
              <a:rPr lang="en-US" dirty="0"/>
              <a:t>1</a:t>
            </a:r>
          </a:p>
        </p:txBody>
      </p:sp>
      <p:sp>
        <p:nvSpPr>
          <p:cNvPr id="55" name="TextBox 54">
            <a:extLst>
              <a:ext uri="{FF2B5EF4-FFF2-40B4-BE49-F238E27FC236}">
                <a16:creationId xmlns:a16="http://schemas.microsoft.com/office/drawing/2014/main" id="{FC868BE0-C9EB-356E-91BE-5CDF393DC8DE}"/>
              </a:ext>
            </a:extLst>
          </p:cNvPr>
          <p:cNvSpPr txBox="1"/>
          <p:nvPr/>
        </p:nvSpPr>
        <p:spPr>
          <a:xfrm>
            <a:off x="3823885" y="2380648"/>
            <a:ext cx="381000" cy="369332"/>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01F21897-7B53-52EC-36A3-6BEB8C81BBBA}"/>
              </a:ext>
            </a:extLst>
          </p:cNvPr>
          <p:cNvSpPr txBox="1"/>
          <p:nvPr/>
        </p:nvSpPr>
        <p:spPr>
          <a:xfrm>
            <a:off x="4248588" y="4421952"/>
            <a:ext cx="381000" cy="369332"/>
          </a:xfrm>
          <a:prstGeom prst="rect">
            <a:avLst/>
          </a:prstGeom>
          <a:noFill/>
        </p:spPr>
        <p:txBody>
          <a:bodyPr wrap="square" rtlCol="0">
            <a:spAutoFit/>
          </a:bodyPr>
          <a:lstStyle/>
          <a:p>
            <a:r>
              <a:rPr lang="en-US" dirty="0"/>
              <a:t>3</a:t>
            </a:r>
          </a:p>
        </p:txBody>
      </p:sp>
      <p:sp>
        <p:nvSpPr>
          <p:cNvPr id="57" name="TextBox 56">
            <a:extLst>
              <a:ext uri="{FF2B5EF4-FFF2-40B4-BE49-F238E27FC236}">
                <a16:creationId xmlns:a16="http://schemas.microsoft.com/office/drawing/2014/main" id="{5D0D41D5-9771-7E94-21D0-3B5C4D979DAE}"/>
              </a:ext>
            </a:extLst>
          </p:cNvPr>
          <p:cNvSpPr txBox="1"/>
          <p:nvPr/>
        </p:nvSpPr>
        <p:spPr>
          <a:xfrm>
            <a:off x="3250998" y="2749980"/>
            <a:ext cx="381000" cy="369332"/>
          </a:xfrm>
          <a:prstGeom prst="rect">
            <a:avLst/>
          </a:prstGeom>
          <a:noFill/>
        </p:spPr>
        <p:txBody>
          <a:bodyPr wrap="square" rtlCol="0">
            <a:spAutoFit/>
          </a:bodyPr>
          <a:lstStyle/>
          <a:p>
            <a:r>
              <a:rPr lang="en-US" dirty="0"/>
              <a:t>1</a:t>
            </a:r>
          </a:p>
        </p:txBody>
      </p:sp>
      <p:sp>
        <p:nvSpPr>
          <p:cNvPr id="69" name="TextBox 68">
            <a:extLst>
              <a:ext uri="{FF2B5EF4-FFF2-40B4-BE49-F238E27FC236}">
                <a16:creationId xmlns:a16="http://schemas.microsoft.com/office/drawing/2014/main" id="{4F12171A-D2BF-1673-1F6B-1B131606FBC3}"/>
              </a:ext>
            </a:extLst>
          </p:cNvPr>
          <p:cNvSpPr txBox="1"/>
          <p:nvPr/>
        </p:nvSpPr>
        <p:spPr>
          <a:xfrm>
            <a:off x="2430070" y="6219518"/>
            <a:ext cx="1148859" cy="369332"/>
          </a:xfrm>
          <a:prstGeom prst="rect">
            <a:avLst/>
          </a:prstGeom>
          <a:noFill/>
        </p:spPr>
        <p:txBody>
          <a:bodyPr wrap="square" rtlCol="0">
            <a:spAutoFit/>
          </a:bodyPr>
          <a:lstStyle/>
          <a:p>
            <a:r>
              <a:rPr lang="en-US" dirty="0"/>
              <a:t>Midpoint</a:t>
            </a:r>
          </a:p>
        </p:txBody>
      </p:sp>
      <p:cxnSp>
        <p:nvCxnSpPr>
          <p:cNvPr id="71" name="Straight Arrow Connector 70">
            <a:extLst>
              <a:ext uri="{FF2B5EF4-FFF2-40B4-BE49-F238E27FC236}">
                <a16:creationId xmlns:a16="http://schemas.microsoft.com/office/drawing/2014/main" id="{753A3C7E-2865-9EFF-2A3F-577D5EF63EBB}"/>
              </a:ext>
            </a:extLst>
          </p:cNvPr>
          <p:cNvCxnSpPr>
            <a:cxnSpLocks/>
            <a:stCxn id="69" idx="0"/>
          </p:cNvCxnSpPr>
          <p:nvPr/>
        </p:nvCxnSpPr>
        <p:spPr>
          <a:xfrm flipV="1">
            <a:off x="3004500" y="3795381"/>
            <a:ext cx="1145773" cy="24241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1387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EDA4F1E-B83A-08C4-9A33-DD0F21112142}"/>
              </a:ext>
            </a:extLst>
          </p:cNvPr>
          <p:cNvSpPr>
            <a:spLocks noGrp="1"/>
          </p:cNvSpPr>
          <p:nvPr>
            <p:ph type="title"/>
          </p:nvPr>
        </p:nvSpPr>
        <p:spPr>
          <a:xfrm>
            <a:off x="1086363" y="5017516"/>
            <a:ext cx="9131943" cy="1207977"/>
          </a:xfrm>
        </p:spPr>
        <p:txBody>
          <a:bodyPr vert="horz" lIns="91440" tIns="45720" rIns="91440" bIns="45720" rtlCol="0" anchor="b">
            <a:normAutofit/>
          </a:bodyPr>
          <a:lstStyle/>
          <a:p>
            <a:pPr algn="ctr" defTabSz="457200">
              <a:lnSpc>
                <a:spcPct val="90000"/>
              </a:lnSpc>
            </a:pPr>
            <a:r>
              <a:rPr lang="en-US" sz="3700" kern="1200">
                <a:solidFill>
                  <a:schemeClr val="accent1"/>
                </a:solidFill>
                <a:latin typeface="+mj-lt"/>
                <a:ea typeface="+mj-ea"/>
                <a:cs typeface="+mj-cs"/>
              </a:rPr>
              <a:t>Rooting the tree: Midpoint → Outgroup</a:t>
            </a:r>
          </a:p>
        </p:txBody>
      </p:sp>
      <p:pic>
        <p:nvPicPr>
          <p:cNvPr id="7" name="Content Placeholder 6">
            <a:extLst>
              <a:ext uri="{FF2B5EF4-FFF2-40B4-BE49-F238E27FC236}">
                <a16:creationId xmlns:a16="http://schemas.microsoft.com/office/drawing/2014/main" id="{98ACEE07-7275-1085-2DF4-D54EE182CA5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615" y="1029374"/>
            <a:ext cx="8045437" cy="3635505"/>
          </a:xfrm>
          <a:prstGeom prst="rect">
            <a:avLst/>
          </a:prstGeom>
        </p:spPr>
      </p:pic>
    </p:spTree>
    <p:extLst>
      <p:ext uri="{BB962C8B-B14F-4D97-AF65-F5344CB8AC3E}">
        <p14:creationId xmlns:p14="http://schemas.microsoft.com/office/powerpoint/2010/main" val="40289757"/>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1"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811AE966-291B-69C7-15FB-3D356A2F5663}"/>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Molecular Phylogeny</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8B9C8B55-87E9-E4CE-EB4A-BEEFDA2FEA25}"/>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132809498"/>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5920" y="0"/>
            <a:ext cx="1343342" cy="75565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50234" y="4056371"/>
            <a:ext cx="5248597" cy="3500129"/>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3154" y="-9329"/>
            <a:ext cx="3313566" cy="7565829"/>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8086" y="-9329"/>
            <a:ext cx="2852132" cy="7565829"/>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8643" y="3358444"/>
            <a:ext cx="3591575" cy="4198056"/>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1759" y="-9329"/>
            <a:ext cx="3144962" cy="7565829"/>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33" y="3955501"/>
            <a:ext cx="2002187" cy="3600999"/>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Shape 36">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9633" y="-9329"/>
            <a:ext cx="7833792" cy="7565829"/>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485651-48DA-18AA-1A20-C91125248D2B}"/>
              </a:ext>
            </a:extLst>
          </p:cNvPr>
          <p:cNvSpPr>
            <a:spLocks noGrp="1"/>
          </p:cNvSpPr>
          <p:nvPr>
            <p:ph type="title"/>
          </p:nvPr>
        </p:nvSpPr>
        <p:spPr>
          <a:xfrm>
            <a:off x="746302" y="671687"/>
            <a:ext cx="4234718" cy="6110504"/>
          </a:xfrm>
        </p:spPr>
        <p:txBody>
          <a:bodyPr anchor="ctr">
            <a:normAutofit/>
          </a:bodyPr>
          <a:lstStyle/>
          <a:p>
            <a:r>
              <a:rPr lang="en-US">
                <a:solidFill>
                  <a:schemeClr val="tx1">
                    <a:lumMod val="85000"/>
                    <a:lumOff val="15000"/>
                  </a:schemeClr>
                </a:solidFill>
              </a:rPr>
              <a:t>Molecular phylogeny: </a:t>
            </a:r>
            <a:br>
              <a:rPr lang="en-US">
                <a:solidFill>
                  <a:schemeClr val="tx1">
                    <a:lumMod val="85000"/>
                    <a:lumOff val="15000"/>
                  </a:schemeClr>
                </a:solidFill>
              </a:rPr>
            </a:br>
            <a:r>
              <a:rPr lang="en-US">
                <a:solidFill>
                  <a:schemeClr val="tx1">
                    <a:lumMod val="85000"/>
                    <a:lumOff val="15000"/>
                  </a:schemeClr>
                </a:solidFill>
              </a:rPr>
              <a:t>Applications of phylogenetic methods</a:t>
            </a:r>
          </a:p>
        </p:txBody>
      </p:sp>
      <p:sp>
        <p:nvSpPr>
          <p:cNvPr id="3" name="Content Placeholder 2">
            <a:extLst>
              <a:ext uri="{FF2B5EF4-FFF2-40B4-BE49-F238E27FC236}">
                <a16:creationId xmlns:a16="http://schemas.microsoft.com/office/drawing/2014/main" id="{70FE60AD-9BBB-5FA0-9ECE-26FD7EC0C973}"/>
              </a:ext>
            </a:extLst>
          </p:cNvPr>
          <p:cNvSpPr>
            <a:spLocks noGrp="1"/>
          </p:cNvSpPr>
          <p:nvPr>
            <p:ph idx="1"/>
          </p:nvPr>
        </p:nvSpPr>
        <p:spPr>
          <a:xfrm>
            <a:off x="6738841" y="671688"/>
            <a:ext cx="6072472" cy="6110504"/>
          </a:xfrm>
        </p:spPr>
        <p:txBody>
          <a:bodyPr anchor="ctr">
            <a:normAutofit/>
          </a:bodyPr>
          <a:lstStyle/>
          <a:p>
            <a:r>
              <a:rPr lang="en-US" dirty="0">
                <a:solidFill>
                  <a:srgbClr val="FFFFFF"/>
                </a:solidFill>
              </a:rPr>
              <a:t>Reconstruction of evolutionary history</a:t>
            </a:r>
          </a:p>
          <a:p>
            <a:pPr lvl="1"/>
            <a:r>
              <a:rPr lang="en-US" dirty="0">
                <a:solidFill>
                  <a:srgbClr val="FFFFFF"/>
                </a:solidFill>
              </a:rPr>
              <a:t>Species relationships</a:t>
            </a:r>
          </a:p>
          <a:p>
            <a:pPr lvl="1"/>
            <a:r>
              <a:rPr lang="en-US" dirty="0">
                <a:solidFill>
                  <a:srgbClr val="FFFFFF"/>
                </a:solidFill>
              </a:rPr>
              <a:t>Gene family evolution</a:t>
            </a:r>
          </a:p>
          <a:p>
            <a:r>
              <a:rPr lang="en-US" dirty="0">
                <a:solidFill>
                  <a:srgbClr val="FFFFFF"/>
                </a:solidFill>
              </a:rPr>
              <a:t>Estimating divergence times</a:t>
            </a:r>
          </a:p>
          <a:p>
            <a:r>
              <a:rPr lang="en-US" dirty="0">
                <a:solidFill>
                  <a:srgbClr val="FFFFFF"/>
                </a:solidFill>
              </a:rPr>
              <a:t>Reconstructing ancient proteins</a:t>
            </a:r>
          </a:p>
          <a:p>
            <a:r>
              <a:rPr lang="en-US" dirty="0">
                <a:solidFill>
                  <a:srgbClr val="FFFFFF"/>
                </a:solidFill>
              </a:rPr>
              <a:t>Identification of horizontal gene transfer events</a:t>
            </a:r>
          </a:p>
        </p:txBody>
      </p:sp>
    </p:spTree>
    <p:extLst>
      <p:ext uri="{BB962C8B-B14F-4D97-AF65-F5344CB8AC3E}">
        <p14:creationId xmlns:p14="http://schemas.microsoft.com/office/powerpoint/2010/main" val="377289811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038F-58A7-F24B-295D-8EE514E1B461}"/>
              </a:ext>
            </a:extLst>
          </p:cNvPr>
          <p:cNvSpPr>
            <a:spLocks noGrp="1"/>
          </p:cNvSpPr>
          <p:nvPr>
            <p:ph type="title"/>
          </p:nvPr>
        </p:nvSpPr>
        <p:spPr/>
        <p:txBody>
          <a:bodyPr/>
          <a:lstStyle/>
          <a:p>
            <a:r>
              <a:rPr lang="en-US" dirty="0"/>
              <a:t>Molecular phylogeny: </a:t>
            </a:r>
            <a:br>
              <a:rPr lang="en-US" dirty="0"/>
            </a:br>
            <a:r>
              <a:rPr lang="en-US" dirty="0"/>
              <a:t>Species tree</a:t>
            </a:r>
          </a:p>
        </p:txBody>
      </p:sp>
      <p:grpSp>
        <p:nvGrpSpPr>
          <p:cNvPr id="31" name="Group 30">
            <a:extLst>
              <a:ext uri="{FF2B5EF4-FFF2-40B4-BE49-F238E27FC236}">
                <a16:creationId xmlns:a16="http://schemas.microsoft.com/office/drawing/2014/main" id="{E4408162-5483-37DA-4B2A-7FC00AAAE201}"/>
              </a:ext>
            </a:extLst>
          </p:cNvPr>
          <p:cNvGrpSpPr/>
          <p:nvPr/>
        </p:nvGrpSpPr>
        <p:grpSpPr>
          <a:xfrm>
            <a:off x="5296877" y="2490227"/>
            <a:ext cx="2839670" cy="4001166"/>
            <a:chOff x="5296877" y="2490227"/>
            <a:chExt cx="2839670" cy="4001166"/>
          </a:xfrm>
        </p:grpSpPr>
        <p:grpSp>
          <p:nvGrpSpPr>
            <p:cNvPr id="12" name="object 2">
              <a:extLst>
                <a:ext uri="{FF2B5EF4-FFF2-40B4-BE49-F238E27FC236}">
                  <a16:creationId xmlns:a16="http://schemas.microsoft.com/office/drawing/2014/main" id="{D52077CE-D084-F6EF-66B7-215591594AC9}"/>
                </a:ext>
              </a:extLst>
            </p:cNvPr>
            <p:cNvGrpSpPr/>
            <p:nvPr/>
          </p:nvGrpSpPr>
          <p:grpSpPr>
            <a:xfrm>
              <a:off x="5296877" y="2490227"/>
              <a:ext cx="2839670" cy="2566234"/>
              <a:chOff x="3699532" y="2289368"/>
              <a:chExt cx="3013710" cy="2723515"/>
            </a:xfrm>
          </p:grpSpPr>
          <p:sp>
            <p:nvSpPr>
              <p:cNvPr id="13" name="object 3">
                <a:extLst>
                  <a:ext uri="{FF2B5EF4-FFF2-40B4-BE49-F238E27FC236}">
                    <a16:creationId xmlns:a16="http://schemas.microsoft.com/office/drawing/2014/main" id="{B7E722DF-87F3-F911-85DB-E38E0197AE01}"/>
                  </a:ext>
                </a:extLst>
              </p:cNvPr>
              <p:cNvSpPr/>
              <p:nvPr/>
            </p:nvSpPr>
            <p:spPr>
              <a:xfrm>
                <a:off x="5299592" y="3793870"/>
                <a:ext cx="934085" cy="773430"/>
              </a:xfrm>
              <a:custGeom>
                <a:avLst/>
                <a:gdLst/>
                <a:ahLst/>
                <a:cxnLst/>
                <a:rect l="l" t="t" r="r" b="b"/>
                <a:pathLst>
                  <a:path w="934085"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14" name="object 4">
                <a:extLst>
                  <a:ext uri="{FF2B5EF4-FFF2-40B4-BE49-F238E27FC236}">
                    <a16:creationId xmlns:a16="http://schemas.microsoft.com/office/drawing/2014/main" id="{AF662CEB-BC2F-4D46-0DFF-FCF6B9ACB266}"/>
                  </a:ext>
                </a:extLst>
              </p:cNvPr>
              <p:cNvSpPr/>
              <p:nvPr/>
            </p:nvSpPr>
            <p:spPr>
              <a:xfrm>
                <a:off x="3966232" y="2582738"/>
                <a:ext cx="2267585" cy="2163445"/>
              </a:xfrm>
              <a:custGeom>
                <a:avLst/>
                <a:gdLst/>
                <a:ahLst/>
                <a:cxnLst/>
                <a:rect l="l" t="t" r="r" b="b"/>
                <a:pathLst>
                  <a:path w="2267585" h="2163445">
                    <a:moveTo>
                      <a:pt x="0" y="2163354"/>
                    </a:moveTo>
                    <a:lnTo>
                      <a:pt x="2267189" y="0"/>
                    </a:lnTo>
                  </a:path>
                </a:pathLst>
              </a:custGeom>
              <a:ln w="533399">
                <a:solidFill>
                  <a:srgbClr val="D9D9D9"/>
                </a:solidFill>
              </a:ln>
            </p:spPr>
            <p:txBody>
              <a:bodyPr wrap="square" lIns="0" tIns="0" rIns="0" bIns="0" rtlCol="0"/>
              <a:lstStyle/>
              <a:p>
                <a:endParaRPr sz="1696"/>
              </a:p>
            </p:txBody>
          </p:sp>
          <p:sp>
            <p:nvSpPr>
              <p:cNvPr id="15" name="object 5">
                <a:extLst>
                  <a:ext uri="{FF2B5EF4-FFF2-40B4-BE49-F238E27FC236}">
                    <a16:creationId xmlns:a16="http://schemas.microsoft.com/office/drawing/2014/main" id="{D136CAA8-35AF-41DE-29A5-2D60B3569BEF}"/>
                  </a:ext>
                </a:extLst>
              </p:cNvPr>
              <p:cNvSpPr/>
              <p:nvPr/>
            </p:nvSpPr>
            <p:spPr>
              <a:xfrm>
                <a:off x="5819797" y="2289368"/>
                <a:ext cx="893444" cy="2582545"/>
              </a:xfrm>
              <a:custGeom>
                <a:avLst/>
                <a:gdLst/>
                <a:ahLst/>
                <a:cxnLst/>
                <a:rect l="l" t="t" r="r" b="b"/>
                <a:pathLst>
                  <a:path w="893445" h="2582545">
                    <a:moveTo>
                      <a:pt x="893445" y="0"/>
                    </a:moveTo>
                    <a:lnTo>
                      <a:pt x="0" y="0"/>
                    </a:lnTo>
                    <a:lnTo>
                      <a:pt x="0" y="2582476"/>
                    </a:lnTo>
                    <a:lnTo>
                      <a:pt x="893445" y="2582476"/>
                    </a:lnTo>
                    <a:lnTo>
                      <a:pt x="893445" y="0"/>
                    </a:lnTo>
                    <a:close/>
                  </a:path>
                </a:pathLst>
              </a:custGeom>
              <a:solidFill>
                <a:srgbClr val="FFFFFF"/>
              </a:solidFill>
            </p:spPr>
            <p:txBody>
              <a:bodyPr wrap="square" lIns="0" tIns="0" rIns="0" bIns="0" rtlCol="0"/>
              <a:lstStyle/>
              <a:p>
                <a:endParaRPr sz="1696"/>
              </a:p>
            </p:txBody>
          </p:sp>
        </p:grpSp>
        <p:sp>
          <p:nvSpPr>
            <p:cNvPr id="22" name="TextBox 21">
              <a:extLst>
                <a:ext uri="{FF2B5EF4-FFF2-40B4-BE49-F238E27FC236}">
                  <a16:creationId xmlns:a16="http://schemas.microsoft.com/office/drawing/2014/main" id="{C756BCA3-30D6-750E-31AB-689B5229914C}"/>
                </a:ext>
              </a:extLst>
            </p:cNvPr>
            <p:cNvSpPr txBox="1"/>
            <p:nvPr/>
          </p:nvSpPr>
          <p:spPr>
            <a:xfrm>
              <a:off x="7489753" y="2893967"/>
              <a:ext cx="420924" cy="369332"/>
            </a:xfrm>
            <a:prstGeom prst="rect">
              <a:avLst/>
            </a:prstGeom>
            <a:noFill/>
          </p:spPr>
          <p:txBody>
            <a:bodyPr wrap="square" rtlCol="0">
              <a:spAutoFit/>
            </a:bodyPr>
            <a:lstStyle/>
            <a:p>
              <a:r>
                <a:rPr lang="en-US" dirty="0"/>
                <a:t>A</a:t>
              </a:r>
            </a:p>
          </p:txBody>
        </p:sp>
        <p:sp>
          <p:nvSpPr>
            <p:cNvPr id="23" name="TextBox 22">
              <a:extLst>
                <a:ext uri="{FF2B5EF4-FFF2-40B4-BE49-F238E27FC236}">
                  <a16:creationId xmlns:a16="http://schemas.microsoft.com/office/drawing/2014/main" id="{392B7212-0F5C-463C-43EC-7B30FB4AB07A}"/>
                </a:ext>
              </a:extLst>
            </p:cNvPr>
            <p:cNvSpPr txBox="1"/>
            <p:nvPr/>
          </p:nvSpPr>
          <p:spPr>
            <a:xfrm>
              <a:off x="7489753" y="4219823"/>
              <a:ext cx="420924" cy="369332"/>
            </a:xfrm>
            <a:prstGeom prst="rect">
              <a:avLst/>
            </a:prstGeom>
            <a:noFill/>
          </p:spPr>
          <p:txBody>
            <a:bodyPr wrap="square" rtlCol="0">
              <a:spAutoFit/>
            </a:bodyPr>
            <a:lstStyle/>
            <a:p>
              <a:r>
                <a:rPr lang="en-US" dirty="0"/>
                <a:t>B</a:t>
              </a:r>
            </a:p>
          </p:txBody>
        </p:sp>
        <p:sp>
          <p:nvSpPr>
            <p:cNvPr id="24" name="TextBox 23">
              <a:extLst>
                <a:ext uri="{FF2B5EF4-FFF2-40B4-BE49-F238E27FC236}">
                  <a16:creationId xmlns:a16="http://schemas.microsoft.com/office/drawing/2014/main" id="{E4F13831-B323-7D1A-5D02-25BE42A0CCAD}"/>
                </a:ext>
              </a:extLst>
            </p:cNvPr>
            <p:cNvSpPr txBox="1"/>
            <p:nvPr/>
          </p:nvSpPr>
          <p:spPr>
            <a:xfrm>
              <a:off x="5960333" y="6122061"/>
              <a:ext cx="1416186" cy="369332"/>
            </a:xfrm>
            <a:prstGeom prst="rect">
              <a:avLst/>
            </a:prstGeom>
            <a:noFill/>
          </p:spPr>
          <p:txBody>
            <a:bodyPr wrap="square" rtlCol="0">
              <a:spAutoFit/>
            </a:bodyPr>
            <a:lstStyle/>
            <a:p>
              <a:r>
                <a:rPr lang="en-US" dirty="0"/>
                <a:t>Speciation</a:t>
              </a:r>
            </a:p>
          </p:txBody>
        </p:sp>
        <p:cxnSp>
          <p:nvCxnSpPr>
            <p:cNvPr id="26" name="Straight Arrow Connector 25">
              <a:extLst>
                <a:ext uri="{FF2B5EF4-FFF2-40B4-BE49-F238E27FC236}">
                  <a16:creationId xmlns:a16="http://schemas.microsoft.com/office/drawing/2014/main" id="{4B841360-4A38-5932-AE01-4CAA491783FF}"/>
                </a:ext>
              </a:extLst>
            </p:cNvPr>
            <p:cNvCxnSpPr>
              <a:cxnSpLocks/>
              <a:stCxn id="24" idx="0"/>
            </p:cNvCxnSpPr>
            <p:nvPr/>
          </p:nvCxnSpPr>
          <p:spPr>
            <a:xfrm flipV="1">
              <a:off x="6668426" y="4219823"/>
              <a:ext cx="0" cy="1902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7055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28214-CFEE-C22F-0388-0490E33C1EF8}"/>
              </a:ext>
            </a:extLst>
          </p:cNvPr>
          <p:cNvSpPr>
            <a:spLocks noGrp="1"/>
          </p:cNvSpPr>
          <p:nvPr>
            <p:ph type="title"/>
          </p:nvPr>
        </p:nvSpPr>
        <p:spPr/>
        <p:txBody>
          <a:bodyPr/>
          <a:lstStyle/>
          <a:p>
            <a:r>
              <a:rPr lang="en-US" dirty="0"/>
              <a:t>Molecular phylogeny: </a:t>
            </a:r>
            <a:br>
              <a:rPr lang="en-US" dirty="0"/>
            </a:br>
            <a:r>
              <a:rPr lang="en-US" dirty="0"/>
              <a:t>Gene tree</a:t>
            </a:r>
          </a:p>
        </p:txBody>
      </p:sp>
      <p:grpSp>
        <p:nvGrpSpPr>
          <p:cNvPr id="23" name="Group 22">
            <a:extLst>
              <a:ext uri="{FF2B5EF4-FFF2-40B4-BE49-F238E27FC236}">
                <a16:creationId xmlns:a16="http://schemas.microsoft.com/office/drawing/2014/main" id="{3542078E-7BB7-1D86-1941-10747EA78DE4}"/>
              </a:ext>
            </a:extLst>
          </p:cNvPr>
          <p:cNvGrpSpPr/>
          <p:nvPr/>
        </p:nvGrpSpPr>
        <p:grpSpPr>
          <a:xfrm>
            <a:off x="5105531" y="2711450"/>
            <a:ext cx="2616263" cy="3412920"/>
            <a:chOff x="5105531" y="2711450"/>
            <a:chExt cx="2616263" cy="3412920"/>
          </a:xfrm>
        </p:grpSpPr>
        <p:grpSp>
          <p:nvGrpSpPr>
            <p:cNvPr id="4" name="object 3">
              <a:extLst>
                <a:ext uri="{FF2B5EF4-FFF2-40B4-BE49-F238E27FC236}">
                  <a16:creationId xmlns:a16="http://schemas.microsoft.com/office/drawing/2014/main" id="{52A4C425-0333-FDE3-5DC2-B73902F90FCB}"/>
                </a:ext>
              </a:extLst>
            </p:cNvPr>
            <p:cNvGrpSpPr/>
            <p:nvPr/>
          </p:nvGrpSpPr>
          <p:grpSpPr>
            <a:xfrm>
              <a:off x="5105531" y="2916895"/>
              <a:ext cx="2076800" cy="3101738"/>
              <a:chOff x="3636771" y="2864104"/>
              <a:chExt cx="2204085" cy="3291840"/>
            </a:xfrm>
          </p:grpSpPr>
          <p:pic>
            <p:nvPicPr>
              <p:cNvPr id="5" name="object 4">
                <a:extLst>
                  <a:ext uri="{FF2B5EF4-FFF2-40B4-BE49-F238E27FC236}">
                    <a16:creationId xmlns:a16="http://schemas.microsoft.com/office/drawing/2014/main" id="{372AC604-36E9-FB1E-F145-B89B7F68E1F9}"/>
                  </a:ext>
                </a:extLst>
              </p:cNvPr>
              <p:cNvPicPr/>
              <p:nvPr/>
            </p:nvPicPr>
            <p:blipFill>
              <a:blip r:embed="rId3" cstate="print"/>
              <a:stretch>
                <a:fillRect/>
              </a:stretch>
            </p:blipFill>
            <p:spPr>
              <a:xfrm>
                <a:off x="5118099" y="4927600"/>
                <a:ext cx="722376" cy="697992"/>
              </a:xfrm>
              <a:prstGeom prst="rect">
                <a:avLst/>
              </a:prstGeom>
            </p:spPr>
          </p:pic>
          <p:sp>
            <p:nvSpPr>
              <p:cNvPr id="6" name="object 5">
                <a:extLst>
                  <a:ext uri="{FF2B5EF4-FFF2-40B4-BE49-F238E27FC236}">
                    <a16:creationId xmlns:a16="http://schemas.microsoft.com/office/drawing/2014/main" id="{2633C620-BBD5-85FF-294A-0B9AC2346691}"/>
                  </a:ext>
                </a:extLst>
              </p:cNvPr>
              <p:cNvSpPr/>
              <p:nvPr/>
            </p:nvSpPr>
            <p:spPr>
              <a:xfrm>
                <a:off x="5174434" y="4969868"/>
                <a:ext cx="603885" cy="575945"/>
              </a:xfrm>
              <a:custGeom>
                <a:avLst/>
                <a:gdLst/>
                <a:ahLst/>
                <a:cxnLst/>
                <a:rect l="l" t="t" r="r" b="b"/>
                <a:pathLst>
                  <a:path w="603885" h="575945">
                    <a:moveTo>
                      <a:pt x="0" y="575629"/>
                    </a:moveTo>
                    <a:lnTo>
                      <a:pt x="603258" y="0"/>
                    </a:lnTo>
                  </a:path>
                </a:pathLst>
              </a:custGeom>
              <a:ln w="40004">
                <a:solidFill>
                  <a:srgbClr val="000000"/>
                </a:solidFill>
              </a:ln>
            </p:spPr>
            <p:txBody>
              <a:bodyPr wrap="square" lIns="0" tIns="0" rIns="0" bIns="0" rtlCol="0"/>
              <a:lstStyle/>
              <a:p>
                <a:endParaRPr sz="1696"/>
              </a:p>
            </p:txBody>
          </p:sp>
          <p:pic>
            <p:nvPicPr>
              <p:cNvPr id="7" name="object 6">
                <a:extLst>
                  <a:ext uri="{FF2B5EF4-FFF2-40B4-BE49-F238E27FC236}">
                    <a16:creationId xmlns:a16="http://schemas.microsoft.com/office/drawing/2014/main" id="{358D4696-3788-B590-29DE-2A2D380867AC}"/>
                  </a:ext>
                </a:extLst>
              </p:cNvPr>
              <p:cNvPicPr/>
              <p:nvPr/>
            </p:nvPicPr>
            <p:blipFill>
              <a:blip r:embed="rId4" cstate="print"/>
              <a:stretch>
                <a:fillRect/>
              </a:stretch>
            </p:blipFill>
            <p:spPr>
              <a:xfrm>
                <a:off x="3975099" y="4558792"/>
                <a:ext cx="1865376" cy="1597152"/>
              </a:xfrm>
              <a:prstGeom prst="rect">
                <a:avLst/>
              </a:prstGeom>
            </p:spPr>
          </p:pic>
          <p:sp>
            <p:nvSpPr>
              <p:cNvPr id="8" name="object 7">
                <a:extLst>
                  <a:ext uri="{FF2B5EF4-FFF2-40B4-BE49-F238E27FC236}">
                    <a16:creationId xmlns:a16="http://schemas.microsoft.com/office/drawing/2014/main" id="{8A0A07B0-9520-3197-8E64-8A6DBC678612}"/>
                  </a:ext>
                </a:extLst>
              </p:cNvPr>
              <p:cNvSpPr/>
              <p:nvPr/>
            </p:nvSpPr>
            <p:spPr>
              <a:xfrm>
                <a:off x="4030808" y="4597708"/>
                <a:ext cx="1746885" cy="1474470"/>
              </a:xfrm>
              <a:custGeom>
                <a:avLst/>
                <a:gdLst/>
                <a:ahLst/>
                <a:cxnLst/>
                <a:rect l="l" t="t" r="r" b="b"/>
                <a:pathLst>
                  <a:path w="1746885" h="1474470">
                    <a:moveTo>
                      <a:pt x="0" y="0"/>
                    </a:moveTo>
                    <a:lnTo>
                      <a:pt x="1746884" y="1474099"/>
                    </a:lnTo>
                  </a:path>
                </a:pathLst>
              </a:custGeom>
              <a:ln w="40004">
                <a:solidFill>
                  <a:srgbClr val="000000"/>
                </a:solidFill>
              </a:ln>
            </p:spPr>
            <p:txBody>
              <a:bodyPr wrap="square" lIns="0" tIns="0" rIns="0" bIns="0" rtlCol="0"/>
              <a:lstStyle/>
              <a:p>
                <a:endParaRPr sz="1696"/>
              </a:p>
            </p:txBody>
          </p:sp>
          <p:pic>
            <p:nvPicPr>
              <p:cNvPr id="9" name="object 8">
                <a:extLst>
                  <a:ext uri="{FF2B5EF4-FFF2-40B4-BE49-F238E27FC236}">
                    <a16:creationId xmlns:a16="http://schemas.microsoft.com/office/drawing/2014/main" id="{09DB7543-B4B8-8887-E620-F3322E312D30}"/>
                  </a:ext>
                </a:extLst>
              </p:cNvPr>
              <p:cNvPicPr/>
              <p:nvPr/>
            </p:nvPicPr>
            <p:blipFill>
              <a:blip r:embed="rId5" cstate="print"/>
              <a:stretch>
                <a:fillRect/>
              </a:stretch>
            </p:blipFill>
            <p:spPr>
              <a:xfrm>
                <a:off x="5075427" y="3501136"/>
                <a:ext cx="765048" cy="658368"/>
              </a:xfrm>
              <a:prstGeom prst="rect">
                <a:avLst/>
              </a:prstGeom>
            </p:spPr>
          </p:pic>
          <p:sp>
            <p:nvSpPr>
              <p:cNvPr id="10" name="object 9">
                <a:extLst>
                  <a:ext uri="{FF2B5EF4-FFF2-40B4-BE49-F238E27FC236}">
                    <a16:creationId xmlns:a16="http://schemas.microsoft.com/office/drawing/2014/main" id="{245538FE-5F4E-8514-8413-7784C6979549}"/>
                  </a:ext>
                </a:extLst>
              </p:cNvPr>
              <p:cNvSpPr/>
              <p:nvPr/>
            </p:nvSpPr>
            <p:spPr>
              <a:xfrm>
                <a:off x="5130806" y="3537974"/>
                <a:ext cx="647065" cy="535940"/>
              </a:xfrm>
              <a:custGeom>
                <a:avLst/>
                <a:gdLst/>
                <a:ahLst/>
                <a:cxnLst/>
                <a:rect l="l" t="t" r="r" b="b"/>
                <a:pathLst>
                  <a:path w="647064" h="535939">
                    <a:moveTo>
                      <a:pt x="0" y="0"/>
                    </a:moveTo>
                    <a:lnTo>
                      <a:pt x="646887" y="535667"/>
                    </a:lnTo>
                  </a:path>
                </a:pathLst>
              </a:custGeom>
              <a:ln w="40004">
                <a:solidFill>
                  <a:srgbClr val="000000"/>
                </a:solidFill>
              </a:ln>
            </p:spPr>
            <p:txBody>
              <a:bodyPr wrap="square" lIns="0" tIns="0" rIns="0" bIns="0" rtlCol="0"/>
              <a:lstStyle/>
              <a:p>
                <a:endParaRPr sz="1696"/>
              </a:p>
            </p:txBody>
          </p:sp>
          <p:pic>
            <p:nvPicPr>
              <p:cNvPr id="11" name="object 10">
                <a:extLst>
                  <a:ext uri="{FF2B5EF4-FFF2-40B4-BE49-F238E27FC236}">
                    <a16:creationId xmlns:a16="http://schemas.microsoft.com/office/drawing/2014/main" id="{A512FE44-653E-9CAE-CDB3-84C3B99D36B0}"/>
                  </a:ext>
                </a:extLst>
              </p:cNvPr>
              <p:cNvPicPr/>
              <p:nvPr/>
            </p:nvPicPr>
            <p:blipFill>
              <a:blip r:embed="rId6" cstate="print"/>
              <a:stretch>
                <a:fillRect/>
              </a:stretch>
            </p:blipFill>
            <p:spPr>
              <a:xfrm>
                <a:off x="3947667" y="2864104"/>
                <a:ext cx="1892808" cy="1813560"/>
              </a:xfrm>
              <a:prstGeom prst="rect">
                <a:avLst/>
              </a:prstGeom>
            </p:spPr>
          </p:pic>
          <p:sp>
            <p:nvSpPr>
              <p:cNvPr id="12" name="object 11">
                <a:extLst>
                  <a:ext uri="{FF2B5EF4-FFF2-40B4-BE49-F238E27FC236}">
                    <a16:creationId xmlns:a16="http://schemas.microsoft.com/office/drawing/2014/main" id="{F576CF44-92B6-9F74-6CF3-982107600487}"/>
                  </a:ext>
                </a:extLst>
              </p:cNvPr>
              <p:cNvSpPr/>
              <p:nvPr/>
            </p:nvSpPr>
            <p:spPr>
              <a:xfrm>
                <a:off x="4004600" y="2907296"/>
                <a:ext cx="1773555" cy="1692275"/>
              </a:xfrm>
              <a:custGeom>
                <a:avLst/>
                <a:gdLst/>
                <a:ahLst/>
                <a:cxnLst/>
                <a:rect l="l" t="t" r="r" b="b"/>
                <a:pathLst>
                  <a:path w="1773554" h="1692275">
                    <a:moveTo>
                      <a:pt x="0" y="1691886"/>
                    </a:moveTo>
                    <a:lnTo>
                      <a:pt x="1773092" y="0"/>
                    </a:lnTo>
                  </a:path>
                </a:pathLst>
              </a:custGeom>
              <a:ln w="40004">
                <a:solidFill>
                  <a:srgbClr val="000000"/>
                </a:solidFill>
              </a:ln>
            </p:spPr>
            <p:txBody>
              <a:bodyPr wrap="square" lIns="0" tIns="0" rIns="0" bIns="0" rtlCol="0"/>
              <a:lstStyle/>
              <a:p>
                <a:endParaRPr sz="1696"/>
              </a:p>
            </p:txBody>
          </p:sp>
          <p:pic>
            <p:nvPicPr>
              <p:cNvPr id="13" name="object 12">
                <a:extLst>
                  <a:ext uri="{FF2B5EF4-FFF2-40B4-BE49-F238E27FC236}">
                    <a16:creationId xmlns:a16="http://schemas.microsoft.com/office/drawing/2014/main" id="{2BB3C33A-049F-826D-3A9D-24817727FF8D}"/>
                  </a:ext>
                </a:extLst>
              </p:cNvPr>
              <p:cNvPicPr/>
              <p:nvPr/>
            </p:nvPicPr>
            <p:blipFill>
              <a:blip r:embed="rId7" cstate="print"/>
              <a:stretch>
                <a:fillRect/>
              </a:stretch>
            </p:blipFill>
            <p:spPr>
              <a:xfrm>
                <a:off x="3636771" y="4543552"/>
                <a:ext cx="429768" cy="128016"/>
              </a:xfrm>
              <a:prstGeom prst="rect">
                <a:avLst/>
              </a:prstGeom>
            </p:spPr>
          </p:pic>
          <p:sp>
            <p:nvSpPr>
              <p:cNvPr id="14" name="object 13">
                <a:extLst>
                  <a:ext uri="{FF2B5EF4-FFF2-40B4-BE49-F238E27FC236}">
                    <a16:creationId xmlns:a16="http://schemas.microsoft.com/office/drawing/2014/main" id="{7F3FD811-A85C-7911-5878-8FA1DE7EA988}"/>
                  </a:ext>
                </a:extLst>
              </p:cNvPr>
              <p:cNvSpPr/>
              <p:nvPr/>
            </p:nvSpPr>
            <p:spPr>
              <a:xfrm>
                <a:off x="3699509" y="4585849"/>
                <a:ext cx="322580" cy="0"/>
              </a:xfrm>
              <a:custGeom>
                <a:avLst/>
                <a:gdLst/>
                <a:ahLst/>
                <a:cxnLst/>
                <a:rect l="l" t="t" r="r" b="b"/>
                <a:pathLst>
                  <a:path w="322579">
                    <a:moveTo>
                      <a:pt x="322402" y="0"/>
                    </a:moveTo>
                    <a:lnTo>
                      <a:pt x="0" y="1"/>
                    </a:lnTo>
                  </a:path>
                </a:pathLst>
              </a:custGeom>
              <a:ln w="40004">
                <a:solidFill>
                  <a:srgbClr val="000000"/>
                </a:solidFill>
              </a:ln>
            </p:spPr>
            <p:txBody>
              <a:bodyPr wrap="square" lIns="0" tIns="0" rIns="0" bIns="0" rtlCol="0"/>
              <a:lstStyle/>
              <a:p>
                <a:endParaRPr sz="1696"/>
              </a:p>
            </p:txBody>
          </p:sp>
        </p:grpSp>
        <p:sp>
          <p:nvSpPr>
            <p:cNvPr id="19" name="TextBox 18">
              <a:extLst>
                <a:ext uri="{FF2B5EF4-FFF2-40B4-BE49-F238E27FC236}">
                  <a16:creationId xmlns:a16="http://schemas.microsoft.com/office/drawing/2014/main" id="{8E5942ED-DC75-C245-F20F-412D990F46B9}"/>
                </a:ext>
              </a:extLst>
            </p:cNvPr>
            <p:cNvSpPr txBox="1"/>
            <p:nvPr/>
          </p:nvSpPr>
          <p:spPr>
            <a:xfrm>
              <a:off x="7250112" y="5755038"/>
              <a:ext cx="457200" cy="369332"/>
            </a:xfrm>
            <a:prstGeom prst="rect">
              <a:avLst/>
            </a:prstGeom>
            <a:noFill/>
          </p:spPr>
          <p:txBody>
            <a:bodyPr wrap="square" rtlCol="0">
              <a:spAutoFit/>
            </a:bodyPr>
            <a:lstStyle/>
            <a:p>
              <a:r>
                <a:rPr lang="en-US" dirty="0"/>
                <a:t>B</a:t>
              </a:r>
              <a:r>
                <a:rPr lang="en-US" baseline="-25000" dirty="0"/>
                <a:t>2</a:t>
              </a:r>
              <a:endParaRPr lang="en-US" dirty="0"/>
            </a:p>
          </p:txBody>
        </p:sp>
        <p:sp>
          <p:nvSpPr>
            <p:cNvPr id="20" name="TextBox 19">
              <a:extLst>
                <a:ext uri="{FF2B5EF4-FFF2-40B4-BE49-F238E27FC236}">
                  <a16:creationId xmlns:a16="http://schemas.microsoft.com/office/drawing/2014/main" id="{D5223353-C5C7-8FC2-A209-683042B72EAC}"/>
                </a:ext>
              </a:extLst>
            </p:cNvPr>
            <p:cNvSpPr txBox="1"/>
            <p:nvPr/>
          </p:nvSpPr>
          <p:spPr>
            <a:xfrm>
              <a:off x="7264594" y="3872173"/>
              <a:ext cx="457200" cy="369332"/>
            </a:xfrm>
            <a:prstGeom prst="rect">
              <a:avLst/>
            </a:prstGeom>
            <a:noFill/>
          </p:spPr>
          <p:txBody>
            <a:bodyPr wrap="square" rtlCol="0">
              <a:spAutoFit/>
            </a:bodyPr>
            <a:lstStyle/>
            <a:p>
              <a:r>
                <a:rPr lang="en-US" dirty="0"/>
                <a:t>B</a:t>
              </a:r>
              <a:r>
                <a:rPr lang="en-US" baseline="-25000" dirty="0"/>
                <a:t>1</a:t>
              </a:r>
              <a:endParaRPr lang="en-US" dirty="0"/>
            </a:p>
          </p:txBody>
        </p:sp>
        <p:sp>
          <p:nvSpPr>
            <p:cNvPr id="21" name="TextBox 20">
              <a:extLst>
                <a:ext uri="{FF2B5EF4-FFF2-40B4-BE49-F238E27FC236}">
                  <a16:creationId xmlns:a16="http://schemas.microsoft.com/office/drawing/2014/main" id="{7886B949-A542-99C3-E9A6-3D5CE6141958}"/>
                </a:ext>
              </a:extLst>
            </p:cNvPr>
            <p:cNvSpPr txBox="1"/>
            <p:nvPr/>
          </p:nvSpPr>
          <p:spPr>
            <a:xfrm>
              <a:off x="7264594" y="4716386"/>
              <a:ext cx="457200" cy="369332"/>
            </a:xfrm>
            <a:prstGeom prst="rect">
              <a:avLst/>
            </a:prstGeom>
            <a:noFill/>
          </p:spPr>
          <p:txBody>
            <a:bodyPr wrap="square" rtlCol="0">
              <a:spAutoFit/>
            </a:bodyPr>
            <a:lstStyle/>
            <a:p>
              <a:r>
                <a:rPr lang="en-US" dirty="0"/>
                <a:t>A</a:t>
              </a:r>
              <a:r>
                <a:rPr lang="en-US" baseline="-25000" dirty="0"/>
                <a:t>2</a:t>
              </a:r>
              <a:endParaRPr lang="en-US" dirty="0"/>
            </a:p>
          </p:txBody>
        </p:sp>
        <p:sp>
          <p:nvSpPr>
            <p:cNvPr id="22" name="TextBox 21">
              <a:extLst>
                <a:ext uri="{FF2B5EF4-FFF2-40B4-BE49-F238E27FC236}">
                  <a16:creationId xmlns:a16="http://schemas.microsoft.com/office/drawing/2014/main" id="{717352EE-051D-6D33-38B5-47075C2F7958}"/>
                </a:ext>
              </a:extLst>
            </p:cNvPr>
            <p:cNvSpPr txBox="1"/>
            <p:nvPr/>
          </p:nvSpPr>
          <p:spPr>
            <a:xfrm>
              <a:off x="7250112" y="2711450"/>
              <a:ext cx="457200" cy="369332"/>
            </a:xfrm>
            <a:prstGeom prst="rect">
              <a:avLst/>
            </a:prstGeom>
            <a:noFill/>
          </p:spPr>
          <p:txBody>
            <a:bodyPr wrap="square" rtlCol="0">
              <a:spAutoFit/>
            </a:bodyPr>
            <a:lstStyle/>
            <a:p>
              <a:r>
                <a:rPr lang="en-US" dirty="0"/>
                <a:t>A</a:t>
              </a:r>
              <a:r>
                <a:rPr lang="en-US" baseline="-25000" dirty="0"/>
                <a:t>1</a:t>
              </a:r>
              <a:endParaRPr lang="en-US" dirty="0"/>
            </a:p>
          </p:txBody>
        </p:sp>
      </p:grpSp>
      <p:sp>
        <p:nvSpPr>
          <p:cNvPr id="24" name="TextBox 23">
            <a:extLst>
              <a:ext uri="{FF2B5EF4-FFF2-40B4-BE49-F238E27FC236}">
                <a16:creationId xmlns:a16="http://schemas.microsoft.com/office/drawing/2014/main" id="{40EEA7EC-5B06-67E2-B4F1-27312CF5F02D}"/>
              </a:ext>
            </a:extLst>
          </p:cNvPr>
          <p:cNvSpPr txBox="1"/>
          <p:nvPr/>
        </p:nvSpPr>
        <p:spPr>
          <a:xfrm>
            <a:off x="2031033" y="3627054"/>
            <a:ext cx="2362200" cy="923330"/>
          </a:xfrm>
          <a:prstGeom prst="rect">
            <a:avLst/>
          </a:prstGeom>
          <a:noFill/>
        </p:spPr>
        <p:txBody>
          <a:bodyPr wrap="square" rtlCol="0">
            <a:spAutoFit/>
          </a:bodyPr>
          <a:lstStyle/>
          <a:p>
            <a:r>
              <a:rPr lang="en-US" dirty="0"/>
              <a:t>Analysis of 4 sequences from species A and B</a:t>
            </a:r>
          </a:p>
        </p:txBody>
      </p:sp>
    </p:spTree>
    <p:extLst>
      <p:ext uri="{BB962C8B-B14F-4D97-AF65-F5344CB8AC3E}">
        <p14:creationId xmlns:p14="http://schemas.microsoft.com/office/powerpoint/2010/main" val="200554260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038F-58A7-F24B-295D-8EE514E1B461}"/>
              </a:ext>
            </a:extLst>
          </p:cNvPr>
          <p:cNvSpPr>
            <a:spLocks noGrp="1"/>
          </p:cNvSpPr>
          <p:nvPr>
            <p:ph type="title"/>
          </p:nvPr>
        </p:nvSpPr>
        <p:spPr/>
        <p:txBody>
          <a:bodyPr/>
          <a:lstStyle/>
          <a:p>
            <a:r>
              <a:rPr lang="en-US" dirty="0"/>
              <a:t>Molecular phylogeny: </a:t>
            </a:r>
            <a:br>
              <a:rPr lang="en-US" dirty="0"/>
            </a:br>
            <a:r>
              <a:rPr lang="en-US" dirty="0"/>
              <a:t>Gene tree vs. Species tree</a:t>
            </a:r>
          </a:p>
        </p:txBody>
      </p:sp>
      <p:grpSp>
        <p:nvGrpSpPr>
          <p:cNvPr id="71" name="Group 70">
            <a:extLst>
              <a:ext uri="{FF2B5EF4-FFF2-40B4-BE49-F238E27FC236}">
                <a16:creationId xmlns:a16="http://schemas.microsoft.com/office/drawing/2014/main" id="{75C0346C-6DBF-0702-C1B9-E65A8221E2BA}"/>
              </a:ext>
            </a:extLst>
          </p:cNvPr>
          <p:cNvGrpSpPr/>
          <p:nvPr/>
        </p:nvGrpSpPr>
        <p:grpSpPr>
          <a:xfrm>
            <a:off x="3059112" y="2495133"/>
            <a:ext cx="5077435" cy="4004741"/>
            <a:chOff x="3059112" y="2495133"/>
            <a:chExt cx="5077435" cy="4004741"/>
          </a:xfrm>
        </p:grpSpPr>
        <p:grpSp>
          <p:nvGrpSpPr>
            <p:cNvPr id="65" name="Group 64">
              <a:extLst>
                <a:ext uri="{FF2B5EF4-FFF2-40B4-BE49-F238E27FC236}">
                  <a16:creationId xmlns:a16="http://schemas.microsoft.com/office/drawing/2014/main" id="{A258F953-1F4B-7210-EC5E-B8D71BFD6F71}"/>
                </a:ext>
              </a:extLst>
            </p:cNvPr>
            <p:cNvGrpSpPr/>
            <p:nvPr/>
          </p:nvGrpSpPr>
          <p:grpSpPr>
            <a:xfrm>
              <a:off x="5296877" y="2495133"/>
              <a:ext cx="2839670" cy="2566234"/>
              <a:chOff x="2131134" y="2093831"/>
              <a:chExt cx="2839670" cy="2566234"/>
            </a:xfrm>
          </p:grpSpPr>
          <p:grpSp>
            <p:nvGrpSpPr>
              <p:cNvPr id="39" name="object 2">
                <a:extLst>
                  <a:ext uri="{FF2B5EF4-FFF2-40B4-BE49-F238E27FC236}">
                    <a16:creationId xmlns:a16="http://schemas.microsoft.com/office/drawing/2014/main" id="{C1F44165-A60E-D913-B667-00FC79F0318A}"/>
                  </a:ext>
                </a:extLst>
              </p:cNvPr>
              <p:cNvGrpSpPr/>
              <p:nvPr/>
            </p:nvGrpSpPr>
            <p:grpSpPr>
              <a:xfrm>
                <a:off x="2131134" y="2093831"/>
                <a:ext cx="2839670" cy="2566234"/>
                <a:chOff x="3699532" y="2289368"/>
                <a:chExt cx="3013710" cy="2723515"/>
              </a:xfrm>
            </p:grpSpPr>
            <p:sp>
              <p:nvSpPr>
                <p:cNvPr id="40" name="object 3">
                  <a:extLst>
                    <a:ext uri="{FF2B5EF4-FFF2-40B4-BE49-F238E27FC236}">
                      <a16:creationId xmlns:a16="http://schemas.microsoft.com/office/drawing/2014/main" id="{22E184EA-6054-5ED7-65DF-B827B485C82B}"/>
                    </a:ext>
                  </a:extLst>
                </p:cNvPr>
                <p:cNvSpPr/>
                <p:nvPr/>
              </p:nvSpPr>
              <p:spPr>
                <a:xfrm>
                  <a:off x="5299592" y="3793870"/>
                  <a:ext cx="934085" cy="773430"/>
                </a:xfrm>
                <a:custGeom>
                  <a:avLst/>
                  <a:gdLst/>
                  <a:ahLst/>
                  <a:cxnLst/>
                  <a:rect l="l" t="t" r="r" b="b"/>
                  <a:pathLst>
                    <a:path w="934085"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41" name="object 4">
                  <a:extLst>
                    <a:ext uri="{FF2B5EF4-FFF2-40B4-BE49-F238E27FC236}">
                      <a16:creationId xmlns:a16="http://schemas.microsoft.com/office/drawing/2014/main" id="{DE86F520-BC8A-E41A-D667-B7C68B8CDBC1}"/>
                    </a:ext>
                  </a:extLst>
                </p:cNvPr>
                <p:cNvSpPr/>
                <p:nvPr/>
              </p:nvSpPr>
              <p:spPr>
                <a:xfrm>
                  <a:off x="3966232" y="2582738"/>
                  <a:ext cx="2267585" cy="2163445"/>
                </a:xfrm>
                <a:custGeom>
                  <a:avLst/>
                  <a:gdLst/>
                  <a:ahLst/>
                  <a:cxnLst/>
                  <a:rect l="l" t="t" r="r" b="b"/>
                  <a:pathLst>
                    <a:path w="2267585" h="2163445">
                      <a:moveTo>
                        <a:pt x="0" y="2163354"/>
                      </a:moveTo>
                      <a:lnTo>
                        <a:pt x="2267189" y="0"/>
                      </a:lnTo>
                    </a:path>
                  </a:pathLst>
                </a:custGeom>
                <a:ln w="533399">
                  <a:solidFill>
                    <a:srgbClr val="D9D9D9"/>
                  </a:solidFill>
                </a:ln>
              </p:spPr>
              <p:txBody>
                <a:bodyPr wrap="square" lIns="0" tIns="0" rIns="0" bIns="0" rtlCol="0"/>
                <a:lstStyle/>
                <a:p>
                  <a:endParaRPr sz="1696"/>
                </a:p>
              </p:txBody>
            </p:sp>
            <p:sp>
              <p:nvSpPr>
                <p:cNvPr id="42" name="object 5">
                  <a:extLst>
                    <a:ext uri="{FF2B5EF4-FFF2-40B4-BE49-F238E27FC236}">
                      <a16:creationId xmlns:a16="http://schemas.microsoft.com/office/drawing/2014/main" id="{1FC4C94B-D916-1DE6-7EC5-CBF9D90CFA67}"/>
                    </a:ext>
                  </a:extLst>
                </p:cNvPr>
                <p:cNvSpPr/>
                <p:nvPr/>
              </p:nvSpPr>
              <p:spPr>
                <a:xfrm>
                  <a:off x="5819797" y="2289368"/>
                  <a:ext cx="893444" cy="2582545"/>
                </a:xfrm>
                <a:custGeom>
                  <a:avLst/>
                  <a:gdLst/>
                  <a:ahLst/>
                  <a:cxnLst/>
                  <a:rect l="l" t="t" r="r" b="b"/>
                  <a:pathLst>
                    <a:path w="893445" h="2582545">
                      <a:moveTo>
                        <a:pt x="893445" y="0"/>
                      </a:moveTo>
                      <a:lnTo>
                        <a:pt x="0" y="0"/>
                      </a:lnTo>
                      <a:lnTo>
                        <a:pt x="0" y="2582476"/>
                      </a:lnTo>
                      <a:lnTo>
                        <a:pt x="893445" y="2582476"/>
                      </a:lnTo>
                      <a:lnTo>
                        <a:pt x="893445" y="0"/>
                      </a:lnTo>
                      <a:close/>
                    </a:path>
                  </a:pathLst>
                </a:custGeom>
                <a:solidFill>
                  <a:srgbClr val="FFFFFF"/>
                </a:solidFill>
              </p:spPr>
              <p:txBody>
                <a:bodyPr wrap="square" lIns="0" tIns="0" rIns="0" bIns="0" rtlCol="0"/>
                <a:lstStyle/>
                <a:p>
                  <a:endParaRPr sz="1696"/>
                </a:p>
              </p:txBody>
            </p:sp>
            <p:pic>
              <p:nvPicPr>
                <p:cNvPr id="43" name="object 6">
                  <a:extLst>
                    <a:ext uri="{FF2B5EF4-FFF2-40B4-BE49-F238E27FC236}">
                      <a16:creationId xmlns:a16="http://schemas.microsoft.com/office/drawing/2014/main" id="{62ED1B6F-CDCB-3DE5-7462-CBB91FBDD84D}"/>
                    </a:ext>
                  </a:extLst>
                </p:cNvPr>
                <p:cNvPicPr/>
                <p:nvPr/>
              </p:nvPicPr>
              <p:blipFill>
                <a:blip r:embed="rId2" cstate="print"/>
                <a:stretch>
                  <a:fillRect/>
                </a:stretch>
              </p:blipFill>
              <p:spPr>
                <a:xfrm>
                  <a:off x="5096763" y="3495039"/>
                  <a:ext cx="765048" cy="658367"/>
                </a:xfrm>
                <a:prstGeom prst="rect">
                  <a:avLst/>
                </a:prstGeom>
              </p:spPr>
            </p:pic>
            <p:sp>
              <p:nvSpPr>
                <p:cNvPr id="44" name="object 7">
                  <a:extLst>
                    <a:ext uri="{FF2B5EF4-FFF2-40B4-BE49-F238E27FC236}">
                      <a16:creationId xmlns:a16="http://schemas.microsoft.com/office/drawing/2014/main" id="{E560D2B7-0963-35E2-B50C-3CDD6F92D809}"/>
                    </a:ext>
                  </a:extLst>
                </p:cNvPr>
                <p:cNvSpPr/>
                <p:nvPr/>
              </p:nvSpPr>
              <p:spPr>
                <a:xfrm>
                  <a:off x="5152908" y="3533838"/>
                  <a:ext cx="647065" cy="535940"/>
                </a:xfrm>
                <a:custGeom>
                  <a:avLst/>
                  <a:gdLst/>
                  <a:ahLst/>
                  <a:cxnLst/>
                  <a:rect l="l" t="t" r="r" b="b"/>
                  <a:pathLst>
                    <a:path w="647064" h="535939">
                      <a:moveTo>
                        <a:pt x="0" y="0"/>
                      </a:moveTo>
                      <a:lnTo>
                        <a:pt x="646887" y="535667"/>
                      </a:lnTo>
                    </a:path>
                  </a:pathLst>
                </a:custGeom>
                <a:ln w="40004">
                  <a:solidFill>
                    <a:srgbClr val="0000FF"/>
                  </a:solidFill>
                </a:ln>
              </p:spPr>
              <p:txBody>
                <a:bodyPr wrap="square" lIns="0" tIns="0" rIns="0" bIns="0" rtlCol="0"/>
                <a:lstStyle/>
                <a:p>
                  <a:endParaRPr sz="1696"/>
                </a:p>
              </p:txBody>
            </p:sp>
            <p:pic>
              <p:nvPicPr>
                <p:cNvPr id="45" name="object 8">
                  <a:extLst>
                    <a:ext uri="{FF2B5EF4-FFF2-40B4-BE49-F238E27FC236}">
                      <a16:creationId xmlns:a16="http://schemas.microsoft.com/office/drawing/2014/main" id="{2854AA08-91E7-ABFC-C411-8C09C0C2FA5A}"/>
                    </a:ext>
                  </a:extLst>
                </p:cNvPr>
                <p:cNvPicPr/>
                <p:nvPr/>
              </p:nvPicPr>
              <p:blipFill>
                <a:blip r:embed="rId3" cstate="print"/>
                <a:stretch>
                  <a:fillRect/>
                </a:stretch>
              </p:blipFill>
              <p:spPr>
                <a:xfrm>
                  <a:off x="4212843" y="2861055"/>
                  <a:ext cx="1648968" cy="1581912"/>
                </a:xfrm>
                <a:prstGeom prst="rect">
                  <a:avLst/>
                </a:prstGeom>
              </p:spPr>
            </p:pic>
            <p:sp>
              <p:nvSpPr>
                <p:cNvPr id="46" name="object 9">
                  <a:extLst>
                    <a:ext uri="{FF2B5EF4-FFF2-40B4-BE49-F238E27FC236}">
                      <a16:creationId xmlns:a16="http://schemas.microsoft.com/office/drawing/2014/main" id="{0973A69D-6D87-311C-63D6-46C248678FE7}"/>
                    </a:ext>
                  </a:extLst>
                </p:cNvPr>
                <p:cNvSpPr/>
                <p:nvPr/>
              </p:nvSpPr>
              <p:spPr>
                <a:xfrm>
                  <a:off x="4269447" y="2903163"/>
                  <a:ext cx="1530350" cy="1460500"/>
                </a:xfrm>
                <a:custGeom>
                  <a:avLst/>
                  <a:gdLst/>
                  <a:ahLst/>
                  <a:cxnLst/>
                  <a:rect l="l" t="t" r="r" b="b"/>
                  <a:pathLst>
                    <a:path w="1530350" h="1460500">
                      <a:moveTo>
                        <a:pt x="0" y="1460255"/>
                      </a:moveTo>
                      <a:lnTo>
                        <a:pt x="1530346" y="0"/>
                      </a:lnTo>
                    </a:path>
                  </a:pathLst>
                </a:custGeom>
                <a:ln w="40004">
                  <a:solidFill>
                    <a:srgbClr val="0000FF"/>
                  </a:solidFill>
                </a:ln>
              </p:spPr>
              <p:txBody>
                <a:bodyPr wrap="square" lIns="0" tIns="0" rIns="0" bIns="0" rtlCol="0"/>
                <a:lstStyle/>
                <a:p>
                  <a:endParaRPr sz="1696"/>
                </a:p>
              </p:txBody>
            </p:sp>
          </p:grpSp>
          <p:grpSp>
            <p:nvGrpSpPr>
              <p:cNvPr id="48" name="object 11">
                <a:extLst>
                  <a:ext uri="{FF2B5EF4-FFF2-40B4-BE49-F238E27FC236}">
                    <a16:creationId xmlns:a16="http://schemas.microsoft.com/office/drawing/2014/main" id="{689D0171-E039-A044-4692-65CE165B66A5}"/>
                  </a:ext>
                </a:extLst>
              </p:cNvPr>
              <p:cNvGrpSpPr/>
              <p:nvPr/>
            </p:nvGrpSpPr>
            <p:grpSpPr>
              <a:xfrm>
                <a:off x="2321860" y="2850776"/>
                <a:ext cx="1861402" cy="1648995"/>
                <a:chOff x="3901947" y="3092704"/>
                <a:chExt cx="1975485" cy="1750060"/>
              </a:xfrm>
            </p:grpSpPr>
            <p:pic>
              <p:nvPicPr>
                <p:cNvPr id="49" name="object 12">
                  <a:extLst>
                    <a:ext uri="{FF2B5EF4-FFF2-40B4-BE49-F238E27FC236}">
                      <a16:creationId xmlns:a16="http://schemas.microsoft.com/office/drawing/2014/main" id="{BCEDC9BA-3566-6AFE-C989-A7F6BE99A1BE}"/>
                    </a:ext>
                  </a:extLst>
                </p:cNvPr>
                <p:cNvPicPr/>
                <p:nvPr/>
              </p:nvPicPr>
              <p:blipFill>
                <a:blip r:embed="rId4" cstate="print"/>
                <a:stretch>
                  <a:fillRect/>
                </a:stretch>
              </p:blipFill>
              <p:spPr>
                <a:xfrm>
                  <a:off x="5096763" y="3741928"/>
                  <a:ext cx="765048" cy="658368"/>
                </a:xfrm>
                <a:prstGeom prst="rect">
                  <a:avLst/>
                </a:prstGeom>
              </p:spPr>
            </p:pic>
            <p:sp>
              <p:nvSpPr>
                <p:cNvPr id="50" name="object 13">
                  <a:extLst>
                    <a:ext uri="{FF2B5EF4-FFF2-40B4-BE49-F238E27FC236}">
                      <a16:creationId xmlns:a16="http://schemas.microsoft.com/office/drawing/2014/main" id="{3DA2A493-65CF-46FC-94DD-1383EAB6C868}"/>
                    </a:ext>
                  </a:extLst>
                </p:cNvPr>
                <p:cNvSpPr/>
                <p:nvPr/>
              </p:nvSpPr>
              <p:spPr>
                <a:xfrm>
                  <a:off x="5152908" y="3780536"/>
                  <a:ext cx="647065" cy="535940"/>
                </a:xfrm>
                <a:custGeom>
                  <a:avLst/>
                  <a:gdLst/>
                  <a:ahLst/>
                  <a:cxnLst/>
                  <a:rect l="l" t="t" r="r" b="b"/>
                  <a:pathLst>
                    <a:path w="647064" h="535939">
                      <a:moveTo>
                        <a:pt x="0" y="0"/>
                      </a:moveTo>
                      <a:lnTo>
                        <a:pt x="646887" y="535667"/>
                      </a:lnTo>
                    </a:path>
                  </a:pathLst>
                </a:custGeom>
                <a:ln w="40004">
                  <a:solidFill>
                    <a:srgbClr val="008000"/>
                  </a:solidFill>
                </a:ln>
              </p:spPr>
              <p:txBody>
                <a:bodyPr wrap="square" lIns="0" tIns="0" rIns="0" bIns="0" rtlCol="0"/>
                <a:lstStyle/>
                <a:p>
                  <a:endParaRPr sz="1696"/>
                </a:p>
              </p:txBody>
            </p:sp>
            <p:pic>
              <p:nvPicPr>
                <p:cNvPr id="51" name="object 14">
                  <a:extLst>
                    <a:ext uri="{FF2B5EF4-FFF2-40B4-BE49-F238E27FC236}">
                      <a16:creationId xmlns:a16="http://schemas.microsoft.com/office/drawing/2014/main" id="{E33224F1-8277-CEA0-89FD-B578139CB2E2}"/>
                    </a:ext>
                  </a:extLst>
                </p:cNvPr>
                <p:cNvPicPr/>
                <p:nvPr/>
              </p:nvPicPr>
              <p:blipFill>
                <a:blip r:embed="rId5" cstate="print"/>
                <a:stretch>
                  <a:fillRect/>
                </a:stretch>
              </p:blipFill>
              <p:spPr>
                <a:xfrm>
                  <a:off x="4350003" y="3092704"/>
                  <a:ext cx="1527048" cy="1466088"/>
                </a:xfrm>
                <a:prstGeom prst="rect">
                  <a:avLst/>
                </a:prstGeom>
              </p:spPr>
            </p:pic>
            <p:sp>
              <p:nvSpPr>
                <p:cNvPr id="52" name="object 15">
                  <a:extLst>
                    <a:ext uri="{FF2B5EF4-FFF2-40B4-BE49-F238E27FC236}">
                      <a16:creationId xmlns:a16="http://schemas.microsoft.com/office/drawing/2014/main" id="{62B49536-0152-C32A-5661-91B137CE56AF}"/>
                    </a:ext>
                  </a:extLst>
                </p:cNvPr>
                <p:cNvSpPr/>
                <p:nvPr/>
              </p:nvSpPr>
              <p:spPr>
                <a:xfrm>
                  <a:off x="4406287" y="3136524"/>
                  <a:ext cx="1407160" cy="1343025"/>
                </a:xfrm>
                <a:custGeom>
                  <a:avLst/>
                  <a:gdLst/>
                  <a:ahLst/>
                  <a:cxnLst/>
                  <a:rect l="l" t="t" r="r" b="b"/>
                  <a:pathLst>
                    <a:path w="1407160" h="1343025">
                      <a:moveTo>
                        <a:pt x="0" y="1342409"/>
                      </a:moveTo>
                      <a:lnTo>
                        <a:pt x="1406842" y="0"/>
                      </a:lnTo>
                    </a:path>
                  </a:pathLst>
                </a:custGeom>
                <a:ln w="40004">
                  <a:solidFill>
                    <a:srgbClr val="008000"/>
                  </a:solidFill>
                </a:ln>
              </p:spPr>
              <p:txBody>
                <a:bodyPr wrap="square" lIns="0" tIns="0" rIns="0" bIns="0" rtlCol="0"/>
                <a:lstStyle/>
                <a:p>
                  <a:endParaRPr sz="1696"/>
                </a:p>
              </p:txBody>
            </p:sp>
            <p:pic>
              <p:nvPicPr>
                <p:cNvPr id="53" name="object 16">
                  <a:extLst>
                    <a:ext uri="{FF2B5EF4-FFF2-40B4-BE49-F238E27FC236}">
                      <a16:creationId xmlns:a16="http://schemas.microsoft.com/office/drawing/2014/main" id="{6F537CBE-FDB1-0DDE-9262-C0993D0324FB}"/>
                    </a:ext>
                  </a:extLst>
                </p:cNvPr>
                <p:cNvPicPr/>
                <p:nvPr/>
              </p:nvPicPr>
              <p:blipFill>
                <a:blip r:embed="rId6" cstate="print"/>
                <a:stretch>
                  <a:fillRect/>
                </a:stretch>
              </p:blipFill>
              <p:spPr>
                <a:xfrm>
                  <a:off x="4057395" y="4330192"/>
                  <a:ext cx="274320" cy="377951"/>
                </a:xfrm>
                <a:prstGeom prst="rect">
                  <a:avLst/>
                </a:prstGeom>
              </p:spPr>
            </p:pic>
            <p:sp>
              <p:nvSpPr>
                <p:cNvPr id="54" name="object 17">
                  <a:extLst>
                    <a:ext uri="{FF2B5EF4-FFF2-40B4-BE49-F238E27FC236}">
                      <a16:creationId xmlns:a16="http://schemas.microsoft.com/office/drawing/2014/main" id="{31F8F8B7-02F8-3811-FEF8-DC911F2B1E39}"/>
                    </a:ext>
                  </a:extLst>
                </p:cNvPr>
                <p:cNvSpPr/>
                <p:nvPr/>
              </p:nvSpPr>
              <p:spPr>
                <a:xfrm>
                  <a:off x="4119584" y="4363419"/>
                  <a:ext cx="149860" cy="259715"/>
                </a:xfrm>
                <a:custGeom>
                  <a:avLst/>
                  <a:gdLst/>
                  <a:ahLst/>
                  <a:cxnLst/>
                  <a:rect l="l" t="t" r="r" b="b"/>
                  <a:pathLst>
                    <a:path w="149860" h="259714">
                      <a:moveTo>
                        <a:pt x="149863" y="0"/>
                      </a:moveTo>
                      <a:lnTo>
                        <a:pt x="0" y="259574"/>
                      </a:lnTo>
                    </a:path>
                  </a:pathLst>
                </a:custGeom>
                <a:ln w="40004">
                  <a:solidFill>
                    <a:srgbClr val="0000FF"/>
                  </a:solidFill>
                </a:ln>
              </p:spPr>
              <p:txBody>
                <a:bodyPr wrap="square" lIns="0" tIns="0" rIns="0" bIns="0" rtlCol="0"/>
                <a:lstStyle/>
                <a:p>
                  <a:endParaRPr sz="1696"/>
                </a:p>
              </p:txBody>
            </p:sp>
            <p:pic>
              <p:nvPicPr>
                <p:cNvPr id="55" name="object 18">
                  <a:extLst>
                    <a:ext uri="{FF2B5EF4-FFF2-40B4-BE49-F238E27FC236}">
                      <a16:creationId xmlns:a16="http://schemas.microsoft.com/office/drawing/2014/main" id="{3319DA69-E658-CFB3-5B4D-8C3224102CC1}"/>
                    </a:ext>
                  </a:extLst>
                </p:cNvPr>
                <p:cNvPicPr/>
                <p:nvPr/>
              </p:nvPicPr>
              <p:blipFill>
                <a:blip r:embed="rId7" cstate="print"/>
                <a:stretch>
                  <a:fillRect/>
                </a:stretch>
              </p:blipFill>
              <p:spPr>
                <a:xfrm>
                  <a:off x="4057395" y="4442968"/>
                  <a:ext cx="405384" cy="265175"/>
                </a:xfrm>
                <a:prstGeom prst="rect">
                  <a:avLst/>
                </a:prstGeom>
              </p:spPr>
            </p:pic>
            <p:sp>
              <p:nvSpPr>
                <p:cNvPr id="56" name="object 19">
                  <a:extLst>
                    <a:ext uri="{FF2B5EF4-FFF2-40B4-BE49-F238E27FC236}">
                      <a16:creationId xmlns:a16="http://schemas.microsoft.com/office/drawing/2014/main" id="{4A7F09A2-51D5-A175-7F86-0EE8B005911E}"/>
                    </a:ext>
                  </a:extLst>
                </p:cNvPr>
                <p:cNvSpPr/>
                <p:nvPr/>
              </p:nvSpPr>
              <p:spPr>
                <a:xfrm>
                  <a:off x="4119584" y="4483434"/>
                  <a:ext cx="290195" cy="139700"/>
                </a:xfrm>
                <a:custGeom>
                  <a:avLst/>
                  <a:gdLst/>
                  <a:ahLst/>
                  <a:cxnLst/>
                  <a:rect l="l" t="t" r="r" b="b"/>
                  <a:pathLst>
                    <a:path w="290195" h="139700">
                      <a:moveTo>
                        <a:pt x="289881" y="0"/>
                      </a:moveTo>
                      <a:lnTo>
                        <a:pt x="0" y="139559"/>
                      </a:lnTo>
                    </a:path>
                  </a:pathLst>
                </a:custGeom>
                <a:ln w="40004">
                  <a:solidFill>
                    <a:srgbClr val="008000"/>
                  </a:solidFill>
                </a:ln>
              </p:spPr>
              <p:txBody>
                <a:bodyPr wrap="square" lIns="0" tIns="0" rIns="0" bIns="0" rtlCol="0"/>
                <a:lstStyle/>
                <a:p>
                  <a:endParaRPr sz="1696"/>
                </a:p>
              </p:txBody>
            </p:sp>
            <p:pic>
              <p:nvPicPr>
                <p:cNvPr id="57" name="object 20">
                  <a:extLst>
                    <a:ext uri="{FF2B5EF4-FFF2-40B4-BE49-F238E27FC236}">
                      <a16:creationId xmlns:a16="http://schemas.microsoft.com/office/drawing/2014/main" id="{0EA4D4AF-9D3C-D1CA-AFB6-8765D0BFF4BF}"/>
                    </a:ext>
                  </a:extLst>
                </p:cNvPr>
                <p:cNvPicPr/>
                <p:nvPr/>
              </p:nvPicPr>
              <p:blipFill>
                <a:blip r:embed="rId8" cstate="print"/>
                <a:stretch>
                  <a:fillRect/>
                </a:stretch>
              </p:blipFill>
              <p:spPr>
                <a:xfrm>
                  <a:off x="3901947" y="4586224"/>
                  <a:ext cx="274320" cy="256031"/>
                </a:xfrm>
                <a:prstGeom prst="rect">
                  <a:avLst/>
                </a:prstGeom>
              </p:spPr>
            </p:pic>
            <p:sp>
              <p:nvSpPr>
                <p:cNvPr id="58" name="object 21">
                  <a:extLst>
                    <a:ext uri="{FF2B5EF4-FFF2-40B4-BE49-F238E27FC236}">
                      <a16:creationId xmlns:a16="http://schemas.microsoft.com/office/drawing/2014/main" id="{06B6994D-7371-8795-9A2F-7615B2C42769}"/>
                    </a:ext>
                  </a:extLst>
                </p:cNvPr>
                <p:cNvSpPr/>
                <p:nvPr/>
              </p:nvSpPr>
              <p:spPr>
                <a:xfrm>
                  <a:off x="3966232" y="4622993"/>
                  <a:ext cx="153670" cy="133350"/>
                </a:xfrm>
                <a:custGeom>
                  <a:avLst/>
                  <a:gdLst/>
                  <a:ahLst/>
                  <a:cxnLst/>
                  <a:rect l="l" t="t" r="r" b="b"/>
                  <a:pathLst>
                    <a:path w="153670" h="133350">
                      <a:moveTo>
                        <a:pt x="153352" y="0"/>
                      </a:moveTo>
                      <a:lnTo>
                        <a:pt x="0" y="133349"/>
                      </a:lnTo>
                    </a:path>
                  </a:pathLst>
                </a:custGeom>
                <a:ln w="40004">
                  <a:solidFill>
                    <a:srgbClr val="000000"/>
                  </a:solidFill>
                </a:ln>
              </p:spPr>
              <p:txBody>
                <a:bodyPr wrap="square" lIns="0" tIns="0" rIns="0" bIns="0" rtlCol="0"/>
                <a:lstStyle/>
                <a:p>
                  <a:endParaRPr sz="1696"/>
                </a:p>
              </p:txBody>
            </p:sp>
          </p:grpSp>
        </p:grpSp>
        <p:sp>
          <p:nvSpPr>
            <p:cNvPr id="24" name="TextBox 23">
              <a:extLst>
                <a:ext uri="{FF2B5EF4-FFF2-40B4-BE49-F238E27FC236}">
                  <a16:creationId xmlns:a16="http://schemas.microsoft.com/office/drawing/2014/main" id="{E4F13831-B323-7D1A-5D02-25BE42A0CCAD}"/>
                </a:ext>
              </a:extLst>
            </p:cNvPr>
            <p:cNvSpPr txBox="1"/>
            <p:nvPr/>
          </p:nvSpPr>
          <p:spPr>
            <a:xfrm>
              <a:off x="5960333" y="6130542"/>
              <a:ext cx="1416186" cy="369332"/>
            </a:xfrm>
            <a:prstGeom prst="rect">
              <a:avLst/>
            </a:prstGeom>
            <a:noFill/>
          </p:spPr>
          <p:txBody>
            <a:bodyPr wrap="square" rtlCol="0">
              <a:spAutoFit/>
            </a:bodyPr>
            <a:lstStyle/>
            <a:p>
              <a:r>
                <a:rPr lang="en-US" dirty="0"/>
                <a:t>Speciation</a:t>
              </a:r>
            </a:p>
          </p:txBody>
        </p:sp>
        <p:cxnSp>
          <p:nvCxnSpPr>
            <p:cNvPr id="26" name="Straight Arrow Connector 25">
              <a:extLst>
                <a:ext uri="{FF2B5EF4-FFF2-40B4-BE49-F238E27FC236}">
                  <a16:creationId xmlns:a16="http://schemas.microsoft.com/office/drawing/2014/main" id="{4B841360-4A38-5932-AE01-4CAA491783FF}"/>
                </a:ext>
              </a:extLst>
            </p:cNvPr>
            <p:cNvCxnSpPr>
              <a:cxnSpLocks/>
              <a:stCxn id="24" idx="0"/>
            </p:cNvCxnSpPr>
            <p:nvPr/>
          </p:nvCxnSpPr>
          <p:spPr>
            <a:xfrm flipV="1">
              <a:off x="6668426" y="4228304"/>
              <a:ext cx="0" cy="1902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756BCA3-30D6-750E-31AB-689B5229914C}"/>
                </a:ext>
              </a:extLst>
            </p:cNvPr>
            <p:cNvSpPr txBox="1"/>
            <p:nvPr/>
          </p:nvSpPr>
          <p:spPr>
            <a:xfrm>
              <a:off x="7489753" y="2902448"/>
              <a:ext cx="420924" cy="369332"/>
            </a:xfrm>
            <a:prstGeom prst="rect">
              <a:avLst/>
            </a:prstGeom>
            <a:noFill/>
          </p:spPr>
          <p:txBody>
            <a:bodyPr wrap="square" rtlCol="0">
              <a:spAutoFit/>
            </a:bodyPr>
            <a:lstStyle/>
            <a:p>
              <a:r>
                <a:rPr lang="en-US" dirty="0"/>
                <a:t>A</a:t>
              </a:r>
            </a:p>
          </p:txBody>
        </p:sp>
        <p:sp>
          <p:nvSpPr>
            <p:cNvPr id="23" name="TextBox 22">
              <a:extLst>
                <a:ext uri="{FF2B5EF4-FFF2-40B4-BE49-F238E27FC236}">
                  <a16:creationId xmlns:a16="http://schemas.microsoft.com/office/drawing/2014/main" id="{392B7212-0F5C-463C-43EC-7B30FB4AB07A}"/>
                </a:ext>
              </a:extLst>
            </p:cNvPr>
            <p:cNvSpPr txBox="1"/>
            <p:nvPr/>
          </p:nvSpPr>
          <p:spPr>
            <a:xfrm>
              <a:off x="7489753" y="4228304"/>
              <a:ext cx="420924"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4C51D536-CD26-48EC-73BE-357F74ACFB64}"/>
                </a:ext>
              </a:extLst>
            </p:cNvPr>
            <p:cNvSpPr txBox="1"/>
            <p:nvPr/>
          </p:nvSpPr>
          <p:spPr>
            <a:xfrm>
              <a:off x="3059112" y="2924038"/>
              <a:ext cx="2057253" cy="369332"/>
            </a:xfrm>
            <a:prstGeom prst="rect">
              <a:avLst/>
            </a:prstGeom>
            <a:noFill/>
          </p:spPr>
          <p:txBody>
            <a:bodyPr wrap="square" rtlCol="0">
              <a:spAutoFit/>
            </a:bodyPr>
            <a:lstStyle/>
            <a:p>
              <a:r>
                <a:rPr lang="en-US" dirty="0"/>
                <a:t>Gene duplication</a:t>
              </a:r>
            </a:p>
          </p:txBody>
        </p:sp>
        <p:cxnSp>
          <p:nvCxnSpPr>
            <p:cNvPr id="69" name="Straight Arrow Connector 68">
              <a:extLst>
                <a:ext uri="{FF2B5EF4-FFF2-40B4-BE49-F238E27FC236}">
                  <a16:creationId xmlns:a16="http://schemas.microsoft.com/office/drawing/2014/main" id="{196B2155-56A3-C078-6A7C-06E960A93B60}"/>
                </a:ext>
              </a:extLst>
            </p:cNvPr>
            <p:cNvCxnSpPr>
              <a:cxnSpLocks/>
              <a:stCxn id="67" idx="2"/>
              <a:endCxn id="55" idx="1"/>
            </p:cNvCxnSpPr>
            <p:nvPr/>
          </p:nvCxnSpPr>
          <p:spPr>
            <a:xfrm>
              <a:off x="4087739" y="3293370"/>
              <a:ext cx="1546335" cy="13559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7125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CC50-4CF7-F3E0-5085-4F1ADDC6556C}"/>
              </a:ext>
            </a:extLst>
          </p:cNvPr>
          <p:cNvSpPr>
            <a:spLocks noGrp="1"/>
          </p:cNvSpPr>
          <p:nvPr>
            <p:ph type="title"/>
          </p:nvPr>
        </p:nvSpPr>
        <p:spPr/>
        <p:txBody>
          <a:bodyPr/>
          <a:lstStyle/>
          <a:p>
            <a:r>
              <a:rPr lang="en-US" dirty="0"/>
              <a:t>Phylogenetic inference: </a:t>
            </a:r>
            <a:br>
              <a:rPr lang="en-US" dirty="0"/>
            </a:br>
            <a:r>
              <a:rPr lang="en-US" dirty="0"/>
              <a:t>A simple example</a:t>
            </a:r>
          </a:p>
        </p:txBody>
      </p:sp>
      <p:pic>
        <p:nvPicPr>
          <p:cNvPr id="5" name="Content Placeholder 4" descr="Anaeramoeba flamelloides - Stairs et al. 2021">
            <a:extLst>
              <a:ext uri="{FF2B5EF4-FFF2-40B4-BE49-F238E27FC236}">
                <a16:creationId xmlns:a16="http://schemas.microsoft.com/office/drawing/2014/main" id="{D8A83581-225C-DD7C-E8AA-21ACBC4C9CF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09782" y="5056011"/>
            <a:ext cx="1822662" cy="1828800"/>
          </a:xfrm>
        </p:spPr>
      </p:pic>
      <p:grpSp>
        <p:nvGrpSpPr>
          <p:cNvPr id="12" name="object 11">
            <a:extLst>
              <a:ext uri="{FF2B5EF4-FFF2-40B4-BE49-F238E27FC236}">
                <a16:creationId xmlns:a16="http://schemas.microsoft.com/office/drawing/2014/main" id="{2D3697F9-FE4A-488C-D62F-EE2E68ED08E9}"/>
              </a:ext>
            </a:extLst>
          </p:cNvPr>
          <p:cNvGrpSpPr/>
          <p:nvPr/>
        </p:nvGrpSpPr>
        <p:grpSpPr>
          <a:xfrm>
            <a:off x="4950776" y="3683374"/>
            <a:ext cx="2370999" cy="1944867"/>
            <a:chOff x="4115308" y="4092447"/>
            <a:chExt cx="2124710" cy="1198245"/>
          </a:xfrm>
        </p:grpSpPr>
        <p:pic>
          <p:nvPicPr>
            <p:cNvPr id="13" name="object 12">
              <a:extLst>
                <a:ext uri="{FF2B5EF4-FFF2-40B4-BE49-F238E27FC236}">
                  <a16:creationId xmlns:a16="http://schemas.microsoft.com/office/drawing/2014/main" id="{E0960985-3079-029A-EFF8-83062E9B852E}"/>
                </a:ext>
              </a:extLst>
            </p:cNvPr>
            <p:cNvPicPr/>
            <p:nvPr/>
          </p:nvPicPr>
          <p:blipFill>
            <a:blip r:embed="rId4" cstate="print"/>
            <a:stretch>
              <a:fillRect/>
            </a:stretch>
          </p:blipFill>
          <p:spPr>
            <a:xfrm>
              <a:off x="4636516" y="4616703"/>
              <a:ext cx="1091184" cy="124968"/>
            </a:xfrm>
            <a:prstGeom prst="rect">
              <a:avLst/>
            </a:prstGeom>
          </p:spPr>
        </p:pic>
        <p:sp>
          <p:nvSpPr>
            <p:cNvPr id="14" name="object 13">
              <a:extLst>
                <a:ext uri="{FF2B5EF4-FFF2-40B4-BE49-F238E27FC236}">
                  <a16:creationId xmlns:a16="http://schemas.microsoft.com/office/drawing/2014/main" id="{04EDAFC4-F71A-0783-B8F6-EB9A66E7D6CE}"/>
                </a:ext>
              </a:extLst>
            </p:cNvPr>
            <p:cNvSpPr/>
            <p:nvPr/>
          </p:nvSpPr>
          <p:spPr>
            <a:xfrm>
              <a:off x="4680771" y="4658542"/>
              <a:ext cx="984250" cy="0"/>
            </a:xfrm>
            <a:custGeom>
              <a:avLst/>
              <a:gdLst/>
              <a:ahLst/>
              <a:cxnLst/>
              <a:rect l="l" t="t" r="r" b="b"/>
              <a:pathLst>
                <a:path w="984250">
                  <a:moveTo>
                    <a:pt x="0" y="0"/>
                  </a:moveTo>
                  <a:lnTo>
                    <a:pt x="983854" y="1"/>
                  </a:lnTo>
                </a:path>
              </a:pathLst>
            </a:custGeom>
            <a:ln w="40004">
              <a:solidFill>
                <a:srgbClr val="000000"/>
              </a:solidFill>
            </a:ln>
          </p:spPr>
          <p:txBody>
            <a:bodyPr wrap="square" lIns="0" tIns="0" rIns="0" bIns="0" rtlCol="0"/>
            <a:lstStyle/>
            <a:p>
              <a:endParaRPr sz="1696"/>
            </a:p>
          </p:txBody>
        </p:sp>
        <p:pic>
          <p:nvPicPr>
            <p:cNvPr id="15" name="object 14">
              <a:extLst>
                <a:ext uri="{FF2B5EF4-FFF2-40B4-BE49-F238E27FC236}">
                  <a16:creationId xmlns:a16="http://schemas.microsoft.com/office/drawing/2014/main" id="{9765D902-D617-B9EC-E46D-C8BE04BFAFB3}"/>
                </a:ext>
              </a:extLst>
            </p:cNvPr>
            <p:cNvPicPr/>
            <p:nvPr/>
          </p:nvPicPr>
          <p:blipFill>
            <a:blip r:embed="rId5" cstate="print"/>
            <a:stretch>
              <a:fillRect/>
            </a:stretch>
          </p:blipFill>
          <p:spPr>
            <a:xfrm>
              <a:off x="4115308" y="4092447"/>
              <a:ext cx="630936" cy="1136903"/>
            </a:xfrm>
            <a:prstGeom prst="rect">
              <a:avLst/>
            </a:prstGeom>
          </p:spPr>
        </p:pic>
        <p:sp>
          <p:nvSpPr>
            <p:cNvPr id="16" name="object 15">
              <a:extLst>
                <a:ext uri="{FF2B5EF4-FFF2-40B4-BE49-F238E27FC236}">
                  <a16:creationId xmlns:a16="http://schemas.microsoft.com/office/drawing/2014/main" id="{E516CDE9-D43D-3F53-A143-AFEB0FD161D9}"/>
                </a:ext>
              </a:extLst>
            </p:cNvPr>
            <p:cNvSpPr/>
            <p:nvPr/>
          </p:nvSpPr>
          <p:spPr>
            <a:xfrm>
              <a:off x="4170701" y="4116402"/>
              <a:ext cx="512445" cy="1033144"/>
            </a:xfrm>
            <a:custGeom>
              <a:avLst/>
              <a:gdLst/>
              <a:ahLst/>
              <a:cxnLst/>
              <a:rect l="l" t="t" r="r" b="b"/>
              <a:pathLst>
                <a:path w="512445" h="1033145">
                  <a:moveTo>
                    <a:pt x="0" y="1032810"/>
                  </a:moveTo>
                  <a:lnTo>
                    <a:pt x="51007" y="999461"/>
                  </a:lnTo>
                  <a:lnTo>
                    <a:pt x="101562" y="966102"/>
                  </a:lnTo>
                  <a:lnTo>
                    <a:pt x="151213" y="932724"/>
                  </a:lnTo>
                  <a:lnTo>
                    <a:pt x="199508" y="899318"/>
                  </a:lnTo>
                  <a:lnTo>
                    <a:pt x="245994" y="865873"/>
                  </a:lnTo>
                  <a:lnTo>
                    <a:pt x="290220" y="832380"/>
                  </a:lnTo>
                  <a:lnTo>
                    <a:pt x="331732" y="798830"/>
                  </a:lnTo>
                  <a:lnTo>
                    <a:pt x="370081" y="765212"/>
                  </a:lnTo>
                  <a:lnTo>
                    <a:pt x="404812" y="731517"/>
                  </a:lnTo>
                  <a:lnTo>
                    <a:pt x="435474" y="697736"/>
                  </a:lnTo>
                  <a:lnTo>
                    <a:pt x="461615" y="663860"/>
                  </a:lnTo>
                  <a:lnTo>
                    <a:pt x="482783" y="629877"/>
                  </a:lnTo>
                  <a:lnTo>
                    <a:pt x="508390" y="561557"/>
                  </a:lnTo>
                  <a:lnTo>
                    <a:pt x="511926" y="527201"/>
                  </a:lnTo>
                  <a:lnTo>
                    <a:pt x="433432" y="372206"/>
                  </a:lnTo>
                  <a:lnTo>
                    <a:pt x="259673" y="199049"/>
                  </a:lnTo>
                  <a:lnTo>
                    <a:pt x="85708" y="58168"/>
                  </a:lnTo>
                  <a:lnTo>
                    <a:pt x="6595" y="0"/>
                  </a:lnTo>
                </a:path>
              </a:pathLst>
            </a:custGeom>
            <a:ln w="40004">
              <a:solidFill>
                <a:srgbClr val="000000"/>
              </a:solidFill>
            </a:ln>
          </p:spPr>
          <p:txBody>
            <a:bodyPr wrap="square" lIns="0" tIns="0" rIns="0" bIns="0" rtlCol="0"/>
            <a:lstStyle/>
            <a:p>
              <a:endParaRPr sz="1696"/>
            </a:p>
          </p:txBody>
        </p:sp>
        <p:pic>
          <p:nvPicPr>
            <p:cNvPr id="17" name="object 16">
              <a:extLst>
                <a:ext uri="{FF2B5EF4-FFF2-40B4-BE49-F238E27FC236}">
                  <a16:creationId xmlns:a16="http://schemas.microsoft.com/office/drawing/2014/main" id="{0655E299-8411-40F8-EE74-4B4880AFBC0D}"/>
                </a:ext>
              </a:extLst>
            </p:cNvPr>
            <p:cNvPicPr/>
            <p:nvPr/>
          </p:nvPicPr>
          <p:blipFill>
            <a:blip r:embed="rId6" cstate="print"/>
            <a:stretch>
              <a:fillRect/>
            </a:stretch>
          </p:blipFill>
          <p:spPr>
            <a:xfrm>
              <a:off x="5602732" y="4135119"/>
              <a:ext cx="637032" cy="1155191"/>
            </a:xfrm>
            <a:prstGeom prst="rect">
              <a:avLst/>
            </a:prstGeom>
          </p:spPr>
        </p:pic>
        <p:sp>
          <p:nvSpPr>
            <p:cNvPr id="18" name="object 17">
              <a:extLst>
                <a:ext uri="{FF2B5EF4-FFF2-40B4-BE49-F238E27FC236}">
                  <a16:creationId xmlns:a16="http://schemas.microsoft.com/office/drawing/2014/main" id="{D76ED3B0-3C04-5A84-056F-F19DCBA107B7}"/>
                </a:ext>
              </a:extLst>
            </p:cNvPr>
            <p:cNvSpPr/>
            <p:nvPr/>
          </p:nvSpPr>
          <p:spPr>
            <a:xfrm>
              <a:off x="5667789" y="4174459"/>
              <a:ext cx="516890" cy="1033144"/>
            </a:xfrm>
            <a:custGeom>
              <a:avLst/>
              <a:gdLst/>
              <a:ahLst/>
              <a:cxnLst/>
              <a:rect l="l" t="t" r="r" b="b"/>
              <a:pathLst>
                <a:path w="516889" h="1033145">
                  <a:moveTo>
                    <a:pt x="516554" y="0"/>
                  </a:moveTo>
                  <a:lnTo>
                    <a:pt x="465242" y="32878"/>
                  </a:lnTo>
                  <a:lnTo>
                    <a:pt x="414382" y="65770"/>
                  </a:lnTo>
                  <a:lnTo>
                    <a:pt x="364426" y="98690"/>
                  </a:lnTo>
                  <a:lnTo>
                    <a:pt x="315827" y="131651"/>
                  </a:lnTo>
                  <a:lnTo>
                    <a:pt x="269035" y="164667"/>
                  </a:lnTo>
                  <a:lnTo>
                    <a:pt x="224503" y="197752"/>
                  </a:lnTo>
                  <a:lnTo>
                    <a:pt x="182683" y="230919"/>
                  </a:lnTo>
                  <a:lnTo>
                    <a:pt x="144028" y="264183"/>
                  </a:lnTo>
                  <a:lnTo>
                    <a:pt x="108988" y="297556"/>
                  </a:lnTo>
                  <a:lnTo>
                    <a:pt x="78016" y="331054"/>
                  </a:lnTo>
                  <a:lnTo>
                    <a:pt x="51565" y="364689"/>
                  </a:lnTo>
                  <a:lnTo>
                    <a:pt x="30085" y="398475"/>
                  </a:lnTo>
                  <a:lnTo>
                    <a:pt x="3851" y="466557"/>
                  </a:lnTo>
                  <a:lnTo>
                    <a:pt x="0" y="500879"/>
                  </a:lnTo>
                  <a:lnTo>
                    <a:pt x="77065" y="656589"/>
                  </a:lnTo>
                  <a:lnTo>
                    <a:pt x="249224" y="831336"/>
                  </a:lnTo>
                  <a:lnTo>
                    <a:pt x="421886" y="973812"/>
                  </a:lnTo>
                  <a:lnTo>
                    <a:pt x="500460" y="1032705"/>
                  </a:lnTo>
                </a:path>
              </a:pathLst>
            </a:custGeom>
            <a:ln w="40004">
              <a:solidFill>
                <a:srgbClr val="000000"/>
              </a:solidFill>
            </a:ln>
          </p:spPr>
          <p:txBody>
            <a:bodyPr wrap="square" lIns="0" tIns="0" rIns="0" bIns="0" rtlCol="0"/>
            <a:lstStyle/>
            <a:p>
              <a:endParaRPr sz="1696"/>
            </a:p>
          </p:txBody>
        </p:sp>
      </p:grpSp>
      <p:grpSp>
        <p:nvGrpSpPr>
          <p:cNvPr id="10" name="Group 9">
            <a:extLst>
              <a:ext uri="{FF2B5EF4-FFF2-40B4-BE49-F238E27FC236}">
                <a16:creationId xmlns:a16="http://schemas.microsoft.com/office/drawing/2014/main" id="{0048D5E1-E0DB-B656-3B02-2DFEFB90DC8D}"/>
              </a:ext>
            </a:extLst>
          </p:cNvPr>
          <p:cNvGrpSpPr/>
          <p:nvPr/>
        </p:nvGrpSpPr>
        <p:grpSpPr>
          <a:xfrm>
            <a:off x="7494439" y="2023801"/>
            <a:ext cx="1981200" cy="2346152"/>
            <a:chOff x="6869112" y="2150576"/>
            <a:chExt cx="1981200" cy="2346152"/>
          </a:xfrm>
        </p:grpSpPr>
        <p:pic>
          <p:nvPicPr>
            <p:cNvPr id="9" name="Picture 8" descr="Trichomonas vaginalis - CDC">
              <a:extLst>
                <a:ext uri="{FF2B5EF4-FFF2-40B4-BE49-F238E27FC236}">
                  <a16:creationId xmlns:a16="http://schemas.microsoft.com/office/drawing/2014/main" id="{F4B46AD1-1DB6-B15C-DFC0-A365BE030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312" y="2667928"/>
              <a:ext cx="1828800" cy="1828800"/>
            </a:xfrm>
            <a:prstGeom prst="rect">
              <a:avLst/>
            </a:prstGeom>
          </p:spPr>
        </p:pic>
        <p:sp>
          <p:nvSpPr>
            <p:cNvPr id="19" name="TextBox 18">
              <a:extLst>
                <a:ext uri="{FF2B5EF4-FFF2-40B4-BE49-F238E27FC236}">
                  <a16:creationId xmlns:a16="http://schemas.microsoft.com/office/drawing/2014/main" id="{2914708F-6FD3-0717-93D6-140656D14BB8}"/>
                </a:ext>
              </a:extLst>
            </p:cNvPr>
            <p:cNvSpPr txBox="1"/>
            <p:nvPr/>
          </p:nvSpPr>
          <p:spPr>
            <a:xfrm>
              <a:off x="6869112" y="2150576"/>
              <a:ext cx="1981200" cy="446276"/>
            </a:xfrm>
            <a:prstGeom prst="rect">
              <a:avLst/>
            </a:prstGeom>
            <a:noFill/>
          </p:spPr>
          <p:txBody>
            <a:bodyPr wrap="square" rtlCol="0">
              <a:spAutoFit/>
            </a:bodyPr>
            <a:lstStyle/>
            <a:p>
              <a:pPr algn="ctr"/>
              <a:r>
                <a:rPr lang="en-US" sz="1300" i="1" dirty="0"/>
                <a:t>Trichomonas vaginalis</a:t>
              </a:r>
              <a:r>
                <a:rPr lang="en-US" sz="1300" dirty="0"/>
                <a:t> </a:t>
              </a:r>
            </a:p>
            <a:p>
              <a:pPr algn="ctr"/>
              <a:r>
                <a:rPr lang="en-US" sz="1000" dirty="0"/>
                <a:t>(CDC)</a:t>
              </a:r>
            </a:p>
          </p:txBody>
        </p:sp>
      </p:grpSp>
      <p:grpSp>
        <p:nvGrpSpPr>
          <p:cNvPr id="8" name="Group 7">
            <a:extLst>
              <a:ext uri="{FF2B5EF4-FFF2-40B4-BE49-F238E27FC236}">
                <a16:creationId xmlns:a16="http://schemas.microsoft.com/office/drawing/2014/main" id="{5A05E791-C088-87B0-B507-2F1E39466070}"/>
              </a:ext>
            </a:extLst>
          </p:cNvPr>
          <p:cNvGrpSpPr/>
          <p:nvPr/>
        </p:nvGrpSpPr>
        <p:grpSpPr>
          <a:xfrm>
            <a:off x="7570639" y="5056011"/>
            <a:ext cx="1828800" cy="2371439"/>
            <a:chOff x="6945312" y="5182786"/>
            <a:chExt cx="1828800" cy="2371439"/>
          </a:xfrm>
        </p:grpSpPr>
        <p:pic>
          <p:nvPicPr>
            <p:cNvPr id="11" name="Picture 10" descr="Trypanosoma cruzi - CDC">
              <a:extLst>
                <a:ext uri="{FF2B5EF4-FFF2-40B4-BE49-F238E27FC236}">
                  <a16:creationId xmlns:a16="http://schemas.microsoft.com/office/drawing/2014/main" id="{DAD3DDBD-59A6-5E16-3450-5D38C8AFD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5312" y="5182786"/>
              <a:ext cx="1828800" cy="1828800"/>
            </a:xfrm>
            <a:prstGeom prst="rect">
              <a:avLst/>
            </a:prstGeom>
          </p:spPr>
        </p:pic>
        <p:sp>
          <p:nvSpPr>
            <p:cNvPr id="20" name="TextBox 19">
              <a:extLst>
                <a:ext uri="{FF2B5EF4-FFF2-40B4-BE49-F238E27FC236}">
                  <a16:creationId xmlns:a16="http://schemas.microsoft.com/office/drawing/2014/main" id="{E050050A-EAB3-B28A-F8CA-AF4E623AA065}"/>
                </a:ext>
              </a:extLst>
            </p:cNvPr>
            <p:cNvSpPr txBox="1"/>
            <p:nvPr/>
          </p:nvSpPr>
          <p:spPr>
            <a:xfrm>
              <a:off x="7036752" y="7107949"/>
              <a:ext cx="1645920" cy="446276"/>
            </a:xfrm>
            <a:prstGeom prst="rect">
              <a:avLst/>
            </a:prstGeom>
            <a:noFill/>
          </p:spPr>
          <p:txBody>
            <a:bodyPr wrap="square" rtlCol="0">
              <a:spAutoFit/>
            </a:bodyPr>
            <a:lstStyle/>
            <a:p>
              <a:pPr algn="ctr"/>
              <a:r>
                <a:rPr lang="en-US" sz="1300" i="1" dirty="0"/>
                <a:t>Trypanosoma </a:t>
              </a:r>
              <a:r>
                <a:rPr lang="en-US" sz="1300" i="1" dirty="0" err="1"/>
                <a:t>cruzi</a:t>
              </a:r>
              <a:r>
                <a:rPr lang="en-US" sz="1300" i="1" dirty="0"/>
                <a:t> </a:t>
              </a:r>
            </a:p>
            <a:p>
              <a:pPr algn="ctr"/>
              <a:r>
                <a:rPr lang="en-US" sz="1000" dirty="0"/>
                <a:t>(CDC)</a:t>
              </a:r>
            </a:p>
          </p:txBody>
        </p:sp>
      </p:grpSp>
      <p:grpSp>
        <p:nvGrpSpPr>
          <p:cNvPr id="24" name="Group 23">
            <a:extLst>
              <a:ext uri="{FF2B5EF4-FFF2-40B4-BE49-F238E27FC236}">
                <a16:creationId xmlns:a16="http://schemas.microsoft.com/office/drawing/2014/main" id="{5444778A-5FAA-5EF5-9880-9587E324ED7E}"/>
              </a:ext>
            </a:extLst>
          </p:cNvPr>
          <p:cNvGrpSpPr/>
          <p:nvPr/>
        </p:nvGrpSpPr>
        <p:grpSpPr>
          <a:xfrm>
            <a:off x="2903143" y="2020980"/>
            <a:ext cx="1837417" cy="2324395"/>
            <a:chOff x="2903143" y="2020980"/>
            <a:chExt cx="1837417" cy="2324395"/>
          </a:xfrm>
        </p:grpSpPr>
        <p:pic>
          <p:nvPicPr>
            <p:cNvPr id="7" name="Picture 6" descr="Giardia intestinalis trophozoite - Wikimedia Commons">
              <a:extLst>
                <a:ext uri="{FF2B5EF4-FFF2-40B4-BE49-F238E27FC236}">
                  <a16:creationId xmlns:a16="http://schemas.microsoft.com/office/drawing/2014/main" id="{8479F2CA-6571-35ED-9864-ED7398ADB0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3143" y="2516575"/>
              <a:ext cx="1837417" cy="1828800"/>
            </a:xfrm>
            <a:prstGeom prst="rect">
              <a:avLst/>
            </a:prstGeom>
          </p:spPr>
        </p:pic>
        <p:sp>
          <p:nvSpPr>
            <p:cNvPr id="21" name="TextBox 20">
              <a:extLst>
                <a:ext uri="{FF2B5EF4-FFF2-40B4-BE49-F238E27FC236}">
                  <a16:creationId xmlns:a16="http://schemas.microsoft.com/office/drawing/2014/main" id="{0685F3B4-D616-BD58-19A3-4CAA87F57271}"/>
                </a:ext>
              </a:extLst>
            </p:cNvPr>
            <p:cNvSpPr txBox="1"/>
            <p:nvPr/>
          </p:nvSpPr>
          <p:spPr>
            <a:xfrm>
              <a:off x="2994275" y="2020980"/>
              <a:ext cx="1653675" cy="446276"/>
            </a:xfrm>
            <a:prstGeom prst="rect">
              <a:avLst/>
            </a:prstGeom>
            <a:noFill/>
          </p:spPr>
          <p:txBody>
            <a:bodyPr wrap="square" rtlCol="0">
              <a:spAutoFit/>
            </a:bodyPr>
            <a:lstStyle/>
            <a:p>
              <a:pPr algn="ctr"/>
              <a:r>
                <a:rPr lang="en-US" sz="1300" i="1" dirty="0"/>
                <a:t>Giardia intestinalis</a:t>
              </a:r>
              <a:r>
                <a:rPr lang="en-US" sz="1300" dirty="0"/>
                <a:t> </a:t>
              </a:r>
              <a:br>
                <a:rPr lang="en-US" sz="1300" dirty="0"/>
              </a:br>
              <a:r>
                <a:rPr lang="en-US" sz="1000" dirty="0"/>
                <a:t>(Wikimedia Commons)</a:t>
              </a:r>
            </a:p>
          </p:txBody>
        </p:sp>
      </p:grpSp>
      <p:sp>
        <p:nvSpPr>
          <p:cNvPr id="22" name="TextBox 21">
            <a:extLst>
              <a:ext uri="{FF2B5EF4-FFF2-40B4-BE49-F238E27FC236}">
                <a16:creationId xmlns:a16="http://schemas.microsoft.com/office/drawing/2014/main" id="{D760FBB5-73FF-5B4D-83B1-E80CD7B66A21}"/>
              </a:ext>
            </a:extLst>
          </p:cNvPr>
          <p:cNvSpPr txBox="1"/>
          <p:nvPr/>
        </p:nvSpPr>
        <p:spPr>
          <a:xfrm>
            <a:off x="2636045" y="6981174"/>
            <a:ext cx="2370134" cy="446276"/>
          </a:xfrm>
          <a:prstGeom prst="rect">
            <a:avLst/>
          </a:prstGeom>
          <a:noFill/>
        </p:spPr>
        <p:txBody>
          <a:bodyPr wrap="square" rtlCol="0">
            <a:spAutoFit/>
          </a:bodyPr>
          <a:lstStyle/>
          <a:p>
            <a:pPr algn="ctr"/>
            <a:r>
              <a:rPr lang="fr-FR" sz="1300" i="1" dirty="0"/>
              <a:t>Anaeramoeba </a:t>
            </a:r>
            <a:r>
              <a:rPr lang="fr-FR" sz="1300" i="1" dirty="0" err="1"/>
              <a:t>flamelloides</a:t>
            </a:r>
            <a:r>
              <a:rPr lang="fr-FR" sz="1300" dirty="0"/>
              <a:t> </a:t>
            </a:r>
          </a:p>
          <a:p>
            <a:pPr algn="ctr"/>
            <a:r>
              <a:rPr lang="fr-FR" sz="1000" dirty="0"/>
              <a:t>(</a:t>
            </a:r>
            <a:r>
              <a:rPr lang="fr-FR" sz="1000" dirty="0" err="1"/>
              <a:t>Stairs</a:t>
            </a:r>
            <a:r>
              <a:rPr lang="fr-FR" sz="1000" dirty="0"/>
              <a:t> et al. 2021)</a:t>
            </a:r>
            <a:endParaRPr lang="en-US" sz="1000" dirty="0"/>
          </a:p>
        </p:txBody>
      </p:sp>
    </p:spTree>
    <p:extLst>
      <p:ext uri="{BB962C8B-B14F-4D97-AF65-F5344CB8AC3E}">
        <p14:creationId xmlns:p14="http://schemas.microsoft.com/office/powerpoint/2010/main" val="1561219684"/>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28214-CFEE-C22F-0388-0490E33C1EF8}"/>
              </a:ext>
            </a:extLst>
          </p:cNvPr>
          <p:cNvSpPr>
            <a:spLocks noGrp="1"/>
          </p:cNvSpPr>
          <p:nvPr>
            <p:ph type="title"/>
          </p:nvPr>
        </p:nvSpPr>
        <p:spPr/>
        <p:txBody>
          <a:bodyPr/>
          <a:lstStyle/>
          <a:p>
            <a:r>
              <a:rPr lang="en-US" dirty="0"/>
              <a:t>Molecular phylogeny: </a:t>
            </a:r>
            <a:br>
              <a:rPr lang="en-US" dirty="0"/>
            </a:br>
            <a:r>
              <a:rPr lang="en-US" dirty="0"/>
              <a:t>Gene tree vs. Species tree</a:t>
            </a:r>
          </a:p>
        </p:txBody>
      </p:sp>
      <p:grpSp>
        <p:nvGrpSpPr>
          <p:cNvPr id="76" name="Group 75">
            <a:extLst>
              <a:ext uri="{FF2B5EF4-FFF2-40B4-BE49-F238E27FC236}">
                <a16:creationId xmlns:a16="http://schemas.microsoft.com/office/drawing/2014/main" id="{8EA2307B-FEB2-49E8-8F21-4CB3FF2A013E}"/>
              </a:ext>
            </a:extLst>
          </p:cNvPr>
          <p:cNvGrpSpPr/>
          <p:nvPr/>
        </p:nvGrpSpPr>
        <p:grpSpPr>
          <a:xfrm>
            <a:off x="4278312" y="2711450"/>
            <a:ext cx="3443482" cy="3412920"/>
            <a:chOff x="4278312" y="2711450"/>
            <a:chExt cx="3443482" cy="3412920"/>
          </a:xfrm>
        </p:grpSpPr>
        <p:sp>
          <p:nvSpPr>
            <p:cNvPr id="19" name="TextBox 18">
              <a:extLst>
                <a:ext uri="{FF2B5EF4-FFF2-40B4-BE49-F238E27FC236}">
                  <a16:creationId xmlns:a16="http://schemas.microsoft.com/office/drawing/2014/main" id="{8E5942ED-DC75-C245-F20F-412D990F46B9}"/>
                </a:ext>
              </a:extLst>
            </p:cNvPr>
            <p:cNvSpPr txBox="1"/>
            <p:nvPr/>
          </p:nvSpPr>
          <p:spPr>
            <a:xfrm>
              <a:off x="7250112" y="5755038"/>
              <a:ext cx="457200" cy="369332"/>
            </a:xfrm>
            <a:prstGeom prst="rect">
              <a:avLst/>
            </a:prstGeom>
            <a:noFill/>
          </p:spPr>
          <p:txBody>
            <a:bodyPr wrap="square" rtlCol="0">
              <a:spAutoFit/>
            </a:bodyPr>
            <a:lstStyle/>
            <a:p>
              <a:r>
                <a:rPr lang="en-US" dirty="0"/>
                <a:t>B</a:t>
              </a:r>
              <a:r>
                <a:rPr lang="en-US" baseline="-25000" dirty="0"/>
                <a:t>2</a:t>
              </a:r>
              <a:endParaRPr lang="en-US" dirty="0"/>
            </a:p>
          </p:txBody>
        </p:sp>
        <p:sp>
          <p:nvSpPr>
            <p:cNvPr id="20" name="TextBox 19">
              <a:extLst>
                <a:ext uri="{FF2B5EF4-FFF2-40B4-BE49-F238E27FC236}">
                  <a16:creationId xmlns:a16="http://schemas.microsoft.com/office/drawing/2014/main" id="{D5223353-C5C7-8FC2-A209-683042B72EAC}"/>
                </a:ext>
              </a:extLst>
            </p:cNvPr>
            <p:cNvSpPr txBox="1"/>
            <p:nvPr/>
          </p:nvSpPr>
          <p:spPr>
            <a:xfrm>
              <a:off x="7264594" y="3872173"/>
              <a:ext cx="457200" cy="369332"/>
            </a:xfrm>
            <a:prstGeom prst="rect">
              <a:avLst/>
            </a:prstGeom>
            <a:noFill/>
          </p:spPr>
          <p:txBody>
            <a:bodyPr wrap="square" rtlCol="0">
              <a:spAutoFit/>
            </a:bodyPr>
            <a:lstStyle/>
            <a:p>
              <a:r>
                <a:rPr lang="en-US" dirty="0"/>
                <a:t>B</a:t>
              </a:r>
              <a:r>
                <a:rPr lang="en-US" baseline="-25000" dirty="0"/>
                <a:t>1</a:t>
              </a:r>
              <a:endParaRPr lang="en-US" dirty="0"/>
            </a:p>
          </p:txBody>
        </p:sp>
        <p:sp>
          <p:nvSpPr>
            <p:cNvPr id="21" name="TextBox 20">
              <a:extLst>
                <a:ext uri="{FF2B5EF4-FFF2-40B4-BE49-F238E27FC236}">
                  <a16:creationId xmlns:a16="http://schemas.microsoft.com/office/drawing/2014/main" id="{7886B949-A542-99C3-E9A6-3D5CE6141958}"/>
                </a:ext>
              </a:extLst>
            </p:cNvPr>
            <p:cNvSpPr txBox="1"/>
            <p:nvPr/>
          </p:nvSpPr>
          <p:spPr>
            <a:xfrm>
              <a:off x="7264594" y="4716386"/>
              <a:ext cx="457200" cy="369332"/>
            </a:xfrm>
            <a:prstGeom prst="rect">
              <a:avLst/>
            </a:prstGeom>
            <a:noFill/>
          </p:spPr>
          <p:txBody>
            <a:bodyPr wrap="square" rtlCol="0">
              <a:spAutoFit/>
            </a:bodyPr>
            <a:lstStyle/>
            <a:p>
              <a:r>
                <a:rPr lang="en-US" dirty="0"/>
                <a:t>A</a:t>
              </a:r>
              <a:r>
                <a:rPr lang="en-US" baseline="-25000" dirty="0"/>
                <a:t>2</a:t>
              </a:r>
              <a:endParaRPr lang="en-US" dirty="0"/>
            </a:p>
          </p:txBody>
        </p:sp>
        <p:sp>
          <p:nvSpPr>
            <p:cNvPr id="22" name="TextBox 21">
              <a:extLst>
                <a:ext uri="{FF2B5EF4-FFF2-40B4-BE49-F238E27FC236}">
                  <a16:creationId xmlns:a16="http://schemas.microsoft.com/office/drawing/2014/main" id="{717352EE-051D-6D33-38B5-47075C2F7958}"/>
                </a:ext>
              </a:extLst>
            </p:cNvPr>
            <p:cNvSpPr txBox="1"/>
            <p:nvPr/>
          </p:nvSpPr>
          <p:spPr>
            <a:xfrm>
              <a:off x="7250112" y="2711450"/>
              <a:ext cx="457200" cy="369332"/>
            </a:xfrm>
            <a:prstGeom prst="rect">
              <a:avLst/>
            </a:prstGeom>
            <a:noFill/>
          </p:spPr>
          <p:txBody>
            <a:bodyPr wrap="square" rtlCol="0">
              <a:spAutoFit/>
            </a:bodyPr>
            <a:lstStyle/>
            <a:p>
              <a:r>
                <a:rPr lang="en-US" dirty="0"/>
                <a:t>A</a:t>
              </a:r>
              <a:r>
                <a:rPr lang="en-US" baseline="-25000" dirty="0"/>
                <a:t>1</a:t>
              </a:r>
              <a:endParaRPr lang="en-US" dirty="0"/>
            </a:p>
          </p:txBody>
        </p:sp>
        <p:grpSp>
          <p:nvGrpSpPr>
            <p:cNvPr id="48" name="object 3">
              <a:extLst>
                <a:ext uri="{FF2B5EF4-FFF2-40B4-BE49-F238E27FC236}">
                  <a16:creationId xmlns:a16="http://schemas.microsoft.com/office/drawing/2014/main" id="{266A1A3C-E897-F4F8-AAE2-A359C09982E2}"/>
                </a:ext>
              </a:extLst>
            </p:cNvPr>
            <p:cNvGrpSpPr/>
            <p:nvPr/>
          </p:nvGrpSpPr>
          <p:grpSpPr>
            <a:xfrm>
              <a:off x="5105531" y="2916895"/>
              <a:ext cx="2076800" cy="3101738"/>
              <a:chOff x="3636771" y="2864104"/>
              <a:chExt cx="2204085" cy="3291840"/>
            </a:xfrm>
          </p:grpSpPr>
          <p:pic>
            <p:nvPicPr>
              <p:cNvPr id="49" name="object 4">
                <a:extLst>
                  <a:ext uri="{FF2B5EF4-FFF2-40B4-BE49-F238E27FC236}">
                    <a16:creationId xmlns:a16="http://schemas.microsoft.com/office/drawing/2014/main" id="{19DC7E8E-DF31-E2DD-5564-EAFED759692B}"/>
                  </a:ext>
                </a:extLst>
              </p:cNvPr>
              <p:cNvPicPr/>
              <p:nvPr/>
            </p:nvPicPr>
            <p:blipFill>
              <a:blip r:embed="rId3" cstate="print"/>
              <a:stretch>
                <a:fillRect/>
              </a:stretch>
            </p:blipFill>
            <p:spPr>
              <a:xfrm>
                <a:off x="5118099" y="4927600"/>
                <a:ext cx="722376" cy="697992"/>
              </a:xfrm>
              <a:prstGeom prst="rect">
                <a:avLst/>
              </a:prstGeom>
            </p:spPr>
          </p:pic>
          <p:sp>
            <p:nvSpPr>
              <p:cNvPr id="50" name="object 5">
                <a:extLst>
                  <a:ext uri="{FF2B5EF4-FFF2-40B4-BE49-F238E27FC236}">
                    <a16:creationId xmlns:a16="http://schemas.microsoft.com/office/drawing/2014/main" id="{935D7875-7DDC-6882-48D9-0E8158220392}"/>
                  </a:ext>
                </a:extLst>
              </p:cNvPr>
              <p:cNvSpPr/>
              <p:nvPr/>
            </p:nvSpPr>
            <p:spPr>
              <a:xfrm>
                <a:off x="5174434" y="4969868"/>
                <a:ext cx="603885" cy="575945"/>
              </a:xfrm>
              <a:custGeom>
                <a:avLst/>
                <a:gdLst/>
                <a:ahLst/>
                <a:cxnLst/>
                <a:rect l="l" t="t" r="r" b="b"/>
                <a:pathLst>
                  <a:path w="603885" h="575945">
                    <a:moveTo>
                      <a:pt x="0" y="575629"/>
                    </a:moveTo>
                    <a:lnTo>
                      <a:pt x="603258" y="0"/>
                    </a:lnTo>
                  </a:path>
                </a:pathLst>
              </a:custGeom>
              <a:ln w="40004">
                <a:solidFill>
                  <a:srgbClr val="008000"/>
                </a:solidFill>
              </a:ln>
            </p:spPr>
            <p:txBody>
              <a:bodyPr wrap="square" lIns="0" tIns="0" rIns="0" bIns="0" rtlCol="0"/>
              <a:lstStyle/>
              <a:p>
                <a:endParaRPr sz="1696"/>
              </a:p>
            </p:txBody>
          </p:sp>
          <p:pic>
            <p:nvPicPr>
              <p:cNvPr id="51" name="object 6">
                <a:extLst>
                  <a:ext uri="{FF2B5EF4-FFF2-40B4-BE49-F238E27FC236}">
                    <a16:creationId xmlns:a16="http://schemas.microsoft.com/office/drawing/2014/main" id="{BF0D0215-6C8F-C41A-1277-52010FA068E6}"/>
                  </a:ext>
                </a:extLst>
              </p:cNvPr>
              <p:cNvPicPr/>
              <p:nvPr/>
            </p:nvPicPr>
            <p:blipFill>
              <a:blip r:embed="rId4" cstate="print"/>
              <a:stretch>
                <a:fillRect/>
              </a:stretch>
            </p:blipFill>
            <p:spPr>
              <a:xfrm>
                <a:off x="3975099" y="4558792"/>
                <a:ext cx="1865376" cy="1597152"/>
              </a:xfrm>
              <a:prstGeom prst="rect">
                <a:avLst/>
              </a:prstGeom>
            </p:spPr>
          </p:pic>
          <p:sp>
            <p:nvSpPr>
              <p:cNvPr id="52" name="object 7">
                <a:extLst>
                  <a:ext uri="{FF2B5EF4-FFF2-40B4-BE49-F238E27FC236}">
                    <a16:creationId xmlns:a16="http://schemas.microsoft.com/office/drawing/2014/main" id="{C3449F0A-C8BE-227E-5477-A7395058B9BC}"/>
                  </a:ext>
                </a:extLst>
              </p:cNvPr>
              <p:cNvSpPr/>
              <p:nvPr/>
            </p:nvSpPr>
            <p:spPr>
              <a:xfrm>
                <a:off x="4030808" y="4597708"/>
                <a:ext cx="1746885" cy="1474470"/>
              </a:xfrm>
              <a:custGeom>
                <a:avLst/>
                <a:gdLst/>
                <a:ahLst/>
                <a:cxnLst/>
                <a:rect l="l" t="t" r="r" b="b"/>
                <a:pathLst>
                  <a:path w="1746885" h="1474470">
                    <a:moveTo>
                      <a:pt x="0" y="0"/>
                    </a:moveTo>
                    <a:lnTo>
                      <a:pt x="1746884" y="1474099"/>
                    </a:lnTo>
                  </a:path>
                </a:pathLst>
              </a:custGeom>
              <a:ln w="40004">
                <a:solidFill>
                  <a:srgbClr val="008000"/>
                </a:solidFill>
              </a:ln>
            </p:spPr>
            <p:txBody>
              <a:bodyPr wrap="square" lIns="0" tIns="0" rIns="0" bIns="0" rtlCol="0"/>
              <a:lstStyle/>
              <a:p>
                <a:endParaRPr sz="1696"/>
              </a:p>
            </p:txBody>
          </p:sp>
          <p:pic>
            <p:nvPicPr>
              <p:cNvPr id="53" name="object 8">
                <a:extLst>
                  <a:ext uri="{FF2B5EF4-FFF2-40B4-BE49-F238E27FC236}">
                    <a16:creationId xmlns:a16="http://schemas.microsoft.com/office/drawing/2014/main" id="{D5BA8DE2-FDD0-5B5B-0266-BEF6F41298C3}"/>
                  </a:ext>
                </a:extLst>
              </p:cNvPr>
              <p:cNvPicPr/>
              <p:nvPr/>
            </p:nvPicPr>
            <p:blipFill>
              <a:blip r:embed="rId5" cstate="print"/>
              <a:stretch>
                <a:fillRect/>
              </a:stretch>
            </p:blipFill>
            <p:spPr>
              <a:xfrm>
                <a:off x="5075427" y="3501136"/>
                <a:ext cx="765048" cy="658368"/>
              </a:xfrm>
              <a:prstGeom prst="rect">
                <a:avLst/>
              </a:prstGeom>
            </p:spPr>
          </p:pic>
          <p:sp>
            <p:nvSpPr>
              <p:cNvPr id="54" name="object 9">
                <a:extLst>
                  <a:ext uri="{FF2B5EF4-FFF2-40B4-BE49-F238E27FC236}">
                    <a16:creationId xmlns:a16="http://schemas.microsoft.com/office/drawing/2014/main" id="{90D9E606-9640-F54C-7474-B34D882F819F}"/>
                  </a:ext>
                </a:extLst>
              </p:cNvPr>
              <p:cNvSpPr/>
              <p:nvPr/>
            </p:nvSpPr>
            <p:spPr>
              <a:xfrm>
                <a:off x="5130806" y="3537974"/>
                <a:ext cx="647065" cy="535940"/>
              </a:xfrm>
              <a:custGeom>
                <a:avLst/>
                <a:gdLst/>
                <a:ahLst/>
                <a:cxnLst/>
                <a:rect l="l" t="t" r="r" b="b"/>
                <a:pathLst>
                  <a:path w="647064" h="535939">
                    <a:moveTo>
                      <a:pt x="0" y="0"/>
                    </a:moveTo>
                    <a:lnTo>
                      <a:pt x="646887" y="535667"/>
                    </a:lnTo>
                  </a:path>
                </a:pathLst>
              </a:custGeom>
              <a:ln w="40004">
                <a:solidFill>
                  <a:srgbClr val="0000FF"/>
                </a:solidFill>
              </a:ln>
            </p:spPr>
            <p:txBody>
              <a:bodyPr wrap="square" lIns="0" tIns="0" rIns="0" bIns="0" rtlCol="0"/>
              <a:lstStyle/>
              <a:p>
                <a:endParaRPr sz="1696"/>
              </a:p>
            </p:txBody>
          </p:sp>
          <p:pic>
            <p:nvPicPr>
              <p:cNvPr id="55" name="object 10">
                <a:extLst>
                  <a:ext uri="{FF2B5EF4-FFF2-40B4-BE49-F238E27FC236}">
                    <a16:creationId xmlns:a16="http://schemas.microsoft.com/office/drawing/2014/main" id="{9751D44D-3B53-464A-D7FF-96970DAF0041}"/>
                  </a:ext>
                </a:extLst>
              </p:cNvPr>
              <p:cNvPicPr/>
              <p:nvPr/>
            </p:nvPicPr>
            <p:blipFill>
              <a:blip r:embed="rId6" cstate="print"/>
              <a:stretch>
                <a:fillRect/>
              </a:stretch>
            </p:blipFill>
            <p:spPr>
              <a:xfrm>
                <a:off x="3947667" y="2864104"/>
                <a:ext cx="1892808" cy="1813560"/>
              </a:xfrm>
              <a:prstGeom prst="rect">
                <a:avLst/>
              </a:prstGeom>
            </p:spPr>
          </p:pic>
          <p:sp>
            <p:nvSpPr>
              <p:cNvPr id="56" name="object 11">
                <a:extLst>
                  <a:ext uri="{FF2B5EF4-FFF2-40B4-BE49-F238E27FC236}">
                    <a16:creationId xmlns:a16="http://schemas.microsoft.com/office/drawing/2014/main" id="{E4CC8756-F206-A224-D4F9-63CD4BC728AA}"/>
                  </a:ext>
                </a:extLst>
              </p:cNvPr>
              <p:cNvSpPr/>
              <p:nvPr/>
            </p:nvSpPr>
            <p:spPr>
              <a:xfrm>
                <a:off x="4004600" y="2907296"/>
                <a:ext cx="1773555" cy="1692275"/>
              </a:xfrm>
              <a:custGeom>
                <a:avLst/>
                <a:gdLst/>
                <a:ahLst/>
                <a:cxnLst/>
                <a:rect l="l" t="t" r="r" b="b"/>
                <a:pathLst>
                  <a:path w="1773554" h="1692275">
                    <a:moveTo>
                      <a:pt x="0" y="1691886"/>
                    </a:moveTo>
                    <a:lnTo>
                      <a:pt x="1773092" y="0"/>
                    </a:lnTo>
                  </a:path>
                </a:pathLst>
              </a:custGeom>
              <a:ln w="40004">
                <a:solidFill>
                  <a:srgbClr val="0000FF"/>
                </a:solidFill>
              </a:ln>
            </p:spPr>
            <p:txBody>
              <a:bodyPr wrap="square" lIns="0" tIns="0" rIns="0" bIns="0" rtlCol="0"/>
              <a:lstStyle/>
              <a:p>
                <a:endParaRPr sz="1696"/>
              </a:p>
            </p:txBody>
          </p:sp>
          <p:pic>
            <p:nvPicPr>
              <p:cNvPr id="57" name="object 12">
                <a:extLst>
                  <a:ext uri="{FF2B5EF4-FFF2-40B4-BE49-F238E27FC236}">
                    <a16:creationId xmlns:a16="http://schemas.microsoft.com/office/drawing/2014/main" id="{386D500E-204F-C327-EBAC-68C733CAA464}"/>
                  </a:ext>
                </a:extLst>
              </p:cNvPr>
              <p:cNvPicPr/>
              <p:nvPr/>
            </p:nvPicPr>
            <p:blipFill>
              <a:blip r:embed="rId7" cstate="print"/>
              <a:stretch>
                <a:fillRect/>
              </a:stretch>
            </p:blipFill>
            <p:spPr>
              <a:xfrm>
                <a:off x="3636771" y="4543552"/>
                <a:ext cx="429768" cy="128016"/>
              </a:xfrm>
              <a:prstGeom prst="rect">
                <a:avLst/>
              </a:prstGeom>
            </p:spPr>
          </p:pic>
          <p:sp>
            <p:nvSpPr>
              <p:cNvPr id="58" name="object 13">
                <a:extLst>
                  <a:ext uri="{FF2B5EF4-FFF2-40B4-BE49-F238E27FC236}">
                    <a16:creationId xmlns:a16="http://schemas.microsoft.com/office/drawing/2014/main" id="{B8B8C20B-4A3E-318D-757F-D951B007EF04}"/>
                  </a:ext>
                </a:extLst>
              </p:cNvPr>
              <p:cNvSpPr/>
              <p:nvPr/>
            </p:nvSpPr>
            <p:spPr>
              <a:xfrm>
                <a:off x="3699509" y="4585849"/>
                <a:ext cx="322580" cy="0"/>
              </a:xfrm>
              <a:custGeom>
                <a:avLst/>
                <a:gdLst/>
                <a:ahLst/>
                <a:cxnLst/>
                <a:rect l="l" t="t" r="r" b="b"/>
                <a:pathLst>
                  <a:path w="322579">
                    <a:moveTo>
                      <a:pt x="322402" y="0"/>
                    </a:moveTo>
                    <a:lnTo>
                      <a:pt x="0" y="1"/>
                    </a:lnTo>
                  </a:path>
                </a:pathLst>
              </a:custGeom>
              <a:ln w="40004">
                <a:solidFill>
                  <a:srgbClr val="000000"/>
                </a:solidFill>
              </a:ln>
            </p:spPr>
            <p:txBody>
              <a:bodyPr wrap="square" lIns="0" tIns="0" rIns="0" bIns="0" rtlCol="0"/>
              <a:lstStyle/>
              <a:p>
                <a:endParaRPr sz="1696"/>
              </a:p>
            </p:txBody>
          </p:sp>
        </p:grpSp>
        <p:sp>
          <p:nvSpPr>
            <p:cNvPr id="59" name="TextBox 58">
              <a:extLst>
                <a:ext uri="{FF2B5EF4-FFF2-40B4-BE49-F238E27FC236}">
                  <a16:creationId xmlns:a16="http://schemas.microsoft.com/office/drawing/2014/main" id="{91178360-EFBE-B122-8CA3-44E8D8DE20CC}"/>
                </a:ext>
              </a:extLst>
            </p:cNvPr>
            <p:cNvSpPr txBox="1"/>
            <p:nvPr/>
          </p:nvSpPr>
          <p:spPr>
            <a:xfrm>
              <a:off x="4278312" y="2723480"/>
              <a:ext cx="1981200" cy="369332"/>
            </a:xfrm>
            <a:prstGeom prst="rect">
              <a:avLst/>
            </a:prstGeom>
            <a:noFill/>
          </p:spPr>
          <p:txBody>
            <a:bodyPr wrap="square" rtlCol="0">
              <a:spAutoFit/>
            </a:bodyPr>
            <a:lstStyle/>
            <a:p>
              <a:r>
                <a:rPr lang="en-US" dirty="0"/>
                <a:t>Gene duplication</a:t>
              </a:r>
            </a:p>
          </p:txBody>
        </p:sp>
        <p:sp>
          <p:nvSpPr>
            <p:cNvPr id="60" name="TextBox 59">
              <a:extLst>
                <a:ext uri="{FF2B5EF4-FFF2-40B4-BE49-F238E27FC236}">
                  <a16:creationId xmlns:a16="http://schemas.microsoft.com/office/drawing/2014/main" id="{68510324-CDFD-DC55-3D23-781C5B83F56A}"/>
                </a:ext>
              </a:extLst>
            </p:cNvPr>
            <p:cNvSpPr txBox="1"/>
            <p:nvPr/>
          </p:nvSpPr>
          <p:spPr>
            <a:xfrm>
              <a:off x="5830635" y="4321587"/>
              <a:ext cx="1333492" cy="369332"/>
            </a:xfrm>
            <a:prstGeom prst="rect">
              <a:avLst/>
            </a:prstGeom>
            <a:noFill/>
          </p:spPr>
          <p:txBody>
            <a:bodyPr wrap="square" rtlCol="0">
              <a:spAutoFit/>
            </a:bodyPr>
            <a:lstStyle/>
            <a:p>
              <a:r>
                <a:rPr lang="en-US" dirty="0"/>
                <a:t>Speciation</a:t>
              </a:r>
            </a:p>
          </p:txBody>
        </p:sp>
        <p:cxnSp>
          <p:nvCxnSpPr>
            <p:cNvPr id="62" name="Straight Arrow Connector 61">
              <a:extLst>
                <a:ext uri="{FF2B5EF4-FFF2-40B4-BE49-F238E27FC236}">
                  <a16:creationId xmlns:a16="http://schemas.microsoft.com/office/drawing/2014/main" id="{C67F9E26-AE84-F7D5-3E9B-12D133B60353}"/>
                </a:ext>
              </a:extLst>
            </p:cNvPr>
            <p:cNvCxnSpPr>
              <a:cxnSpLocks/>
              <a:stCxn id="59" idx="2"/>
            </p:cNvCxnSpPr>
            <p:nvPr/>
          </p:nvCxnSpPr>
          <p:spPr>
            <a:xfrm>
              <a:off x="5268912" y="3092812"/>
              <a:ext cx="155409" cy="13639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FC13FE3-C0A0-EB63-CA9B-A16FB93A44F8}"/>
                </a:ext>
              </a:extLst>
            </p:cNvPr>
            <p:cNvCxnSpPr>
              <a:cxnSpLocks/>
              <a:stCxn id="60" idx="0"/>
            </p:cNvCxnSpPr>
            <p:nvPr/>
          </p:nvCxnSpPr>
          <p:spPr>
            <a:xfrm flipV="1">
              <a:off x="6497381" y="3650703"/>
              <a:ext cx="0" cy="6708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D89625-03EC-9DC0-4C71-6A70BC216737}"/>
                </a:ext>
              </a:extLst>
            </p:cNvPr>
            <p:cNvCxnSpPr/>
            <p:nvPr/>
          </p:nvCxnSpPr>
          <p:spPr>
            <a:xfrm>
              <a:off x="6485648" y="4716386"/>
              <a:ext cx="27638" cy="580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236382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7E86-A10D-8626-5B58-2E2201216B24}"/>
              </a:ext>
            </a:extLst>
          </p:cNvPr>
          <p:cNvSpPr>
            <a:spLocks noGrp="1"/>
          </p:cNvSpPr>
          <p:nvPr>
            <p:ph type="title"/>
          </p:nvPr>
        </p:nvSpPr>
        <p:spPr/>
        <p:txBody>
          <a:bodyPr/>
          <a:lstStyle/>
          <a:p>
            <a:r>
              <a:rPr lang="en-US" dirty="0"/>
              <a:t>Molecular phylogeny: </a:t>
            </a:r>
            <a:br>
              <a:rPr lang="en-US" dirty="0"/>
            </a:br>
            <a:r>
              <a:rPr lang="en-US" dirty="0"/>
              <a:t>Homology</a:t>
            </a:r>
          </a:p>
        </p:txBody>
      </p:sp>
      <p:sp>
        <p:nvSpPr>
          <p:cNvPr id="4" name="Content Placeholder 3">
            <a:extLst>
              <a:ext uri="{FF2B5EF4-FFF2-40B4-BE49-F238E27FC236}">
                <a16:creationId xmlns:a16="http://schemas.microsoft.com/office/drawing/2014/main" id="{B851B1A6-0191-E6BB-742B-00E77F777723}"/>
              </a:ext>
            </a:extLst>
          </p:cNvPr>
          <p:cNvSpPr>
            <a:spLocks noGrp="1"/>
          </p:cNvSpPr>
          <p:nvPr>
            <p:ph sz="half" idx="1"/>
          </p:nvPr>
        </p:nvSpPr>
        <p:spPr>
          <a:xfrm>
            <a:off x="746302" y="2380649"/>
            <a:ext cx="3813543" cy="4276036"/>
          </a:xfrm>
        </p:spPr>
        <p:txBody>
          <a:bodyPr/>
          <a:lstStyle/>
          <a:p>
            <a:r>
              <a:rPr lang="en-US" dirty="0"/>
              <a:t>Homology is the relationship between genes that share a common ancestor</a:t>
            </a:r>
          </a:p>
          <a:p>
            <a:r>
              <a:rPr lang="en-US" dirty="0"/>
              <a:t>These genes can come from the same or different species</a:t>
            </a:r>
          </a:p>
          <a:p>
            <a:r>
              <a:rPr lang="en-US" dirty="0"/>
              <a:t>Ancestry from the </a:t>
            </a:r>
            <a:r>
              <a:rPr lang="en-US" i="1" dirty="0"/>
              <a:t>perspective of the gene</a:t>
            </a:r>
            <a:endParaRPr lang="en-US" dirty="0"/>
          </a:p>
          <a:p>
            <a:r>
              <a:rPr lang="en-US" b="1" dirty="0"/>
              <a:t>Shared ancestry</a:t>
            </a:r>
          </a:p>
        </p:txBody>
      </p:sp>
      <p:grpSp>
        <p:nvGrpSpPr>
          <p:cNvPr id="6" name="Group 5">
            <a:extLst>
              <a:ext uri="{FF2B5EF4-FFF2-40B4-BE49-F238E27FC236}">
                <a16:creationId xmlns:a16="http://schemas.microsoft.com/office/drawing/2014/main" id="{D8D31CAE-A8B6-3918-30F1-B076A50F15B1}"/>
              </a:ext>
            </a:extLst>
          </p:cNvPr>
          <p:cNvGrpSpPr/>
          <p:nvPr/>
        </p:nvGrpSpPr>
        <p:grpSpPr>
          <a:xfrm>
            <a:off x="4887912" y="2380649"/>
            <a:ext cx="3443482" cy="3412920"/>
            <a:chOff x="4278312" y="2711450"/>
            <a:chExt cx="3443482" cy="3412920"/>
          </a:xfrm>
        </p:grpSpPr>
        <p:sp>
          <p:nvSpPr>
            <p:cNvPr id="7" name="TextBox 6">
              <a:extLst>
                <a:ext uri="{FF2B5EF4-FFF2-40B4-BE49-F238E27FC236}">
                  <a16:creationId xmlns:a16="http://schemas.microsoft.com/office/drawing/2014/main" id="{83BDE374-6954-4FC7-F47D-2F5196CD7520}"/>
                </a:ext>
              </a:extLst>
            </p:cNvPr>
            <p:cNvSpPr txBox="1"/>
            <p:nvPr/>
          </p:nvSpPr>
          <p:spPr>
            <a:xfrm>
              <a:off x="7250112" y="5755038"/>
              <a:ext cx="457200" cy="369332"/>
            </a:xfrm>
            <a:prstGeom prst="rect">
              <a:avLst/>
            </a:prstGeom>
            <a:noFill/>
          </p:spPr>
          <p:txBody>
            <a:bodyPr wrap="square" rtlCol="0">
              <a:spAutoFit/>
            </a:bodyPr>
            <a:lstStyle/>
            <a:p>
              <a:r>
                <a:rPr lang="en-US" dirty="0"/>
                <a:t>B</a:t>
              </a:r>
              <a:r>
                <a:rPr lang="en-US" baseline="-25000" dirty="0"/>
                <a:t>2</a:t>
              </a:r>
              <a:endParaRPr lang="en-US" dirty="0"/>
            </a:p>
          </p:txBody>
        </p:sp>
        <p:sp>
          <p:nvSpPr>
            <p:cNvPr id="8" name="TextBox 7">
              <a:extLst>
                <a:ext uri="{FF2B5EF4-FFF2-40B4-BE49-F238E27FC236}">
                  <a16:creationId xmlns:a16="http://schemas.microsoft.com/office/drawing/2014/main" id="{2270EC1D-64FE-9D75-3A6B-DD047DC166FF}"/>
                </a:ext>
              </a:extLst>
            </p:cNvPr>
            <p:cNvSpPr txBox="1"/>
            <p:nvPr/>
          </p:nvSpPr>
          <p:spPr>
            <a:xfrm>
              <a:off x="7264594" y="3872173"/>
              <a:ext cx="457200" cy="369332"/>
            </a:xfrm>
            <a:prstGeom prst="rect">
              <a:avLst/>
            </a:prstGeom>
            <a:noFill/>
          </p:spPr>
          <p:txBody>
            <a:bodyPr wrap="square" rtlCol="0">
              <a:spAutoFit/>
            </a:bodyPr>
            <a:lstStyle/>
            <a:p>
              <a:r>
                <a:rPr lang="en-US" dirty="0"/>
                <a:t>B</a:t>
              </a:r>
              <a:r>
                <a:rPr lang="en-US" baseline="-25000" dirty="0"/>
                <a:t>1</a:t>
              </a:r>
              <a:endParaRPr lang="en-US" dirty="0"/>
            </a:p>
          </p:txBody>
        </p:sp>
        <p:sp>
          <p:nvSpPr>
            <p:cNvPr id="9" name="TextBox 8">
              <a:extLst>
                <a:ext uri="{FF2B5EF4-FFF2-40B4-BE49-F238E27FC236}">
                  <a16:creationId xmlns:a16="http://schemas.microsoft.com/office/drawing/2014/main" id="{E4CF512E-ED24-3012-CB41-DD63FE74A9E6}"/>
                </a:ext>
              </a:extLst>
            </p:cNvPr>
            <p:cNvSpPr txBox="1"/>
            <p:nvPr/>
          </p:nvSpPr>
          <p:spPr>
            <a:xfrm>
              <a:off x="7264594" y="4716386"/>
              <a:ext cx="457200" cy="369332"/>
            </a:xfrm>
            <a:prstGeom prst="rect">
              <a:avLst/>
            </a:prstGeom>
            <a:noFill/>
          </p:spPr>
          <p:txBody>
            <a:bodyPr wrap="square" rtlCol="0">
              <a:spAutoFit/>
            </a:bodyPr>
            <a:lstStyle/>
            <a:p>
              <a:r>
                <a:rPr lang="en-US" dirty="0"/>
                <a:t>A</a:t>
              </a:r>
              <a:r>
                <a:rPr lang="en-US" baseline="-25000" dirty="0"/>
                <a:t>2</a:t>
              </a:r>
              <a:endParaRPr lang="en-US" dirty="0"/>
            </a:p>
          </p:txBody>
        </p:sp>
        <p:sp>
          <p:nvSpPr>
            <p:cNvPr id="10" name="TextBox 9">
              <a:extLst>
                <a:ext uri="{FF2B5EF4-FFF2-40B4-BE49-F238E27FC236}">
                  <a16:creationId xmlns:a16="http://schemas.microsoft.com/office/drawing/2014/main" id="{DB6F5F03-16E3-1155-3EB2-A570E34E2929}"/>
                </a:ext>
              </a:extLst>
            </p:cNvPr>
            <p:cNvSpPr txBox="1"/>
            <p:nvPr/>
          </p:nvSpPr>
          <p:spPr>
            <a:xfrm>
              <a:off x="7250112" y="2711450"/>
              <a:ext cx="457200" cy="369332"/>
            </a:xfrm>
            <a:prstGeom prst="rect">
              <a:avLst/>
            </a:prstGeom>
            <a:noFill/>
          </p:spPr>
          <p:txBody>
            <a:bodyPr wrap="square" rtlCol="0">
              <a:spAutoFit/>
            </a:bodyPr>
            <a:lstStyle/>
            <a:p>
              <a:r>
                <a:rPr lang="en-US" dirty="0"/>
                <a:t>A</a:t>
              </a:r>
              <a:r>
                <a:rPr lang="en-US" baseline="-25000" dirty="0"/>
                <a:t>1</a:t>
              </a:r>
              <a:endParaRPr lang="en-US" dirty="0"/>
            </a:p>
          </p:txBody>
        </p:sp>
        <p:grpSp>
          <p:nvGrpSpPr>
            <p:cNvPr id="11" name="object 3">
              <a:extLst>
                <a:ext uri="{FF2B5EF4-FFF2-40B4-BE49-F238E27FC236}">
                  <a16:creationId xmlns:a16="http://schemas.microsoft.com/office/drawing/2014/main" id="{1F789BD0-564A-48E3-AC46-910DDC2D430B}"/>
                </a:ext>
              </a:extLst>
            </p:cNvPr>
            <p:cNvGrpSpPr/>
            <p:nvPr/>
          </p:nvGrpSpPr>
          <p:grpSpPr>
            <a:xfrm>
              <a:off x="5105531" y="2916895"/>
              <a:ext cx="2076800" cy="3101738"/>
              <a:chOff x="3636771" y="2864104"/>
              <a:chExt cx="2204085" cy="3291840"/>
            </a:xfrm>
          </p:grpSpPr>
          <p:pic>
            <p:nvPicPr>
              <p:cNvPr id="17" name="object 4">
                <a:extLst>
                  <a:ext uri="{FF2B5EF4-FFF2-40B4-BE49-F238E27FC236}">
                    <a16:creationId xmlns:a16="http://schemas.microsoft.com/office/drawing/2014/main" id="{D5E6F924-024F-4EFB-811F-304A07AB4607}"/>
                  </a:ext>
                </a:extLst>
              </p:cNvPr>
              <p:cNvPicPr/>
              <p:nvPr/>
            </p:nvPicPr>
            <p:blipFill>
              <a:blip r:embed="rId3" cstate="print"/>
              <a:stretch>
                <a:fillRect/>
              </a:stretch>
            </p:blipFill>
            <p:spPr>
              <a:xfrm>
                <a:off x="5118099" y="4927600"/>
                <a:ext cx="722376" cy="697992"/>
              </a:xfrm>
              <a:prstGeom prst="rect">
                <a:avLst/>
              </a:prstGeom>
            </p:spPr>
          </p:pic>
          <p:sp>
            <p:nvSpPr>
              <p:cNvPr id="18" name="object 5">
                <a:extLst>
                  <a:ext uri="{FF2B5EF4-FFF2-40B4-BE49-F238E27FC236}">
                    <a16:creationId xmlns:a16="http://schemas.microsoft.com/office/drawing/2014/main" id="{AF254A58-2EAB-0F83-533F-D5502D1B50E7}"/>
                  </a:ext>
                </a:extLst>
              </p:cNvPr>
              <p:cNvSpPr/>
              <p:nvPr/>
            </p:nvSpPr>
            <p:spPr>
              <a:xfrm>
                <a:off x="5174434" y="4969868"/>
                <a:ext cx="603885" cy="575945"/>
              </a:xfrm>
              <a:custGeom>
                <a:avLst/>
                <a:gdLst/>
                <a:ahLst/>
                <a:cxnLst/>
                <a:rect l="l" t="t" r="r" b="b"/>
                <a:pathLst>
                  <a:path w="603885" h="575945">
                    <a:moveTo>
                      <a:pt x="0" y="575629"/>
                    </a:moveTo>
                    <a:lnTo>
                      <a:pt x="603258" y="0"/>
                    </a:lnTo>
                  </a:path>
                </a:pathLst>
              </a:custGeom>
              <a:ln w="40004">
                <a:solidFill>
                  <a:srgbClr val="008000"/>
                </a:solidFill>
              </a:ln>
            </p:spPr>
            <p:txBody>
              <a:bodyPr wrap="square" lIns="0" tIns="0" rIns="0" bIns="0" rtlCol="0"/>
              <a:lstStyle/>
              <a:p>
                <a:endParaRPr sz="1696"/>
              </a:p>
            </p:txBody>
          </p:sp>
          <p:pic>
            <p:nvPicPr>
              <p:cNvPr id="19" name="object 6">
                <a:extLst>
                  <a:ext uri="{FF2B5EF4-FFF2-40B4-BE49-F238E27FC236}">
                    <a16:creationId xmlns:a16="http://schemas.microsoft.com/office/drawing/2014/main" id="{FCBA5D96-D341-E2AE-F0D9-10B20D4A958A}"/>
                  </a:ext>
                </a:extLst>
              </p:cNvPr>
              <p:cNvPicPr/>
              <p:nvPr/>
            </p:nvPicPr>
            <p:blipFill>
              <a:blip r:embed="rId4" cstate="print"/>
              <a:stretch>
                <a:fillRect/>
              </a:stretch>
            </p:blipFill>
            <p:spPr>
              <a:xfrm>
                <a:off x="3975099" y="4558792"/>
                <a:ext cx="1865376" cy="1597152"/>
              </a:xfrm>
              <a:prstGeom prst="rect">
                <a:avLst/>
              </a:prstGeom>
            </p:spPr>
          </p:pic>
          <p:sp>
            <p:nvSpPr>
              <p:cNvPr id="20" name="object 7">
                <a:extLst>
                  <a:ext uri="{FF2B5EF4-FFF2-40B4-BE49-F238E27FC236}">
                    <a16:creationId xmlns:a16="http://schemas.microsoft.com/office/drawing/2014/main" id="{22DFC06A-D5C4-7DF5-4986-26FCBF97068F}"/>
                  </a:ext>
                </a:extLst>
              </p:cNvPr>
              <p:cNvSpPr/>
              <p:nvPr/>
            </p:nvSpPr>
            <p:spPr>
              <a:xfrm>
                <a:off x="4030808" y="4597708"/>
                <a:ext cx="1746885" cy="1474470"/>
              </a:xfrm>
              <a:custGeom>
                <a:avLst/>
                <a:gdLst/>
                <a:ahLst/>
                <a:cxnLst/>
                <a:rect l="l" t="t" r="r" b="b"/>
                <a:pathLst>
                  <a:path w="1746885" h="1474470">
                    <a:moveTo>
                      <a:pt x="0" y="0"/>
                    </a:moveTo>
                    <a:lnTo>
                      <a:pt x="1746884" y="1474099"/>
                    </a:lnTo>
                  </a:path>
                </a:pathLst>
              </a:custGeom>
              <a:ln w="40004">
                <a:solidFill>
                  <a:srgbClr val="008000"/>
                </a:solidFill>
              </a:ln>
            </p:spPr>
            <p:txBody>
              <a:bodyPr wrap="square" lIns="0" tIns="0" rIns="0" bIns="0" rtlCol="0"/>
              <a:lstStyle/>
              <a:p>
                <a:endParaRPr sz="1696"/>
              </a:p>
            </p:txBody>
          </p:sp>
          <p:pic>
            <p:nvPicPr>
              <p:cNvPr id="21" name="object 8">
                <a:extLst>
                  <a:ext uri="{FF2B5EF4-FFF2-40B4-BE49-F238E27FC236}">
                    <a16:creationId xmlns:a16="http://schemas.microsoft.com/office/drawing/2014/main" id="{2B677501-ED1E-45D4-B0CA-FEF1BA992631}"/>
                  </a:ext>
                </a:extLst>
              </p:cNvPr>
              <p:cNvPicPr/>
              <p:nvPr/>
            </p:nvPicPr>
            <p:blipFill>
              <a:blip r:embed="rId5" cstate="print"/>
              <a:stretch>
                <a:fillRect/>
              </a:stretch>
            </p:blipFill>
            <p:spPr>
              <a:xfrm>
                <a:off x="5075427" y="3501136"/>
                <a:ext cx="765048" cy="658368"/>
              </a:xfrm>
              <a:prstGeom prst="rect">
                <a:avLst/>
              </a:prstGeom>
            </p:spPr>
          </p:pic>
          <p:sp>
            <p:nvSpPr>
              <p:cNvPr id="22" name="object 9">
                <a:extLst>
                  <a:ext uri="{FF2B5EF4-FFF2-40B4-BE49-F238E27FC236}">
                    <a16:creationId xmlns:a16="http://schemas.microsoft.com/office/drawing/2014/main" id="{B4287054-EFB3-9D59-C523-A3728A3393C6}"/>
                  </a:ext>
                </a:extLst>
              </p:cNvPr>
              <p:cNvSpPr/>
              <p:nvPr/>
            </p:nvSpPr>
            <p:spPr>
              <a:xfrm>
                <a:off x="5130806" y="3537974"/>
                <a:ext cx="647065" cy="535940"/>
              </a:xfrm>
              <a:custGeom>
                <a:avLst/>
                <a:gdLst/>
                <a:ahLst/>
                <a:cxnLst/>
                <a:rect l="l" t="t" r="r" b="b"/>
                <a:pathLst>
                  <a:path w="647064" h="535939">
                    <a:moveTo>
                      <a:pt x="0" y="0"/>
                    </a:moveTo>
                    <a:lnTo>
                      <a:pt x="646887" y="535667"/>
                    </a:lnTo>
                  </a:path>
                </a:pathLst>
              </a:custGeom>
              <a:ln w="40004">
                <a:solidFill>
                  <a:srgbClr val="0000FF"/>
                </a:solidFill>
              </a:ln>
            </p:spPr>
            <p:txBody>
              <a:bodyPr wrap="square" lIns="0" tIns="0" rIns="0" bIns="0" rtlCol="0"/>
              <a:lstStyle/>
              <a:p>
                <a:endParaRPr sz="1696"/>
              </a:p>
            </p:txBody>
          </p:sp>
          <p:pic>
            <p:nvPicPr>
              <p:cNvPr id="23" name="object 10">
                <a:extLst>
                  <a:ext uri="{FF2B5EF4-FFF2-40B4-BE49-F238E27FC236}">
                    <a16:creationId xmlns:a16="http://schemas.microsoft.com/office/drawing/2014/main" id="{BB4EBCA2-B5A8-D297-CA77-85A8EFC2B4D0}"/>
                  </a:ext>
                </a:extLst>
              </p:cNvPr>
              <p:cNvPicPr/>
              <p:nvPr/>
            </p:nvPicPr>
            <p:blipFill>
              <a:blip r:embed="rId6" cstate="print"/>
              <a:stretch>
                <a:fillRect/>
              </a:stretch>
            </p:blipFill>
            <p:spPr>
              <a:xfrm>
                <a:off x="3947667" y="2864104"/>
                <a:ext cx="1892808" cy="1813560"/>
              </a:xfrm>
              <a:prstGeom prst="rect">
                <a:avLst/>
              </a:prstGeom>
            </p:spPr>
          </p:pic>
          <p:sp>
            <p:nvSpPr>
              <p:cNvPr id="24" name="object 11">
                <a:extLst>
                  <a:ext uri="{FF2B5EF4-FFF2-40B4-BE49-F238E27FC236}">
                    <a16:creationId xmlns:a16="http://schemas.microsoft.com/office/drawing/2014/main" id="{A02ACD84-9AB1-8AF7-FF84-853F32A823F2}"/>
                  </a:ext>
                </a:extLst>
              </p:cNvPr>
              <p:cNvSpPr/>
              <p:nvPr/>
            </p:nvSpPr>
            <p:spPr>
              <a:xfrm>
                <a:off x="4004600" y="2907296"/>
                <a:ext cx="1773555" cy="1692275"/>
              </a:xfrm>
              <a:custGeom>
                <a:avLst/>
                <a:gdLst/>
                <a:ahLst/>
                <a:cxnLst/>
                <a:rect l="l" t="t" r="r" b="b"/>
                <a:pathLst>
                  <a:path w="1773554" h="1692275">
                    <a:moveTo>
                      <a:pt x="0" y="1691886"/>
                    </a:moveTo>
                    <a:lnTo>
                      <a:pt x="1773092" y="0"/>
                    </a:lnTo>
                  </a:path>
                </a:pathLst>
              </a:custGeom>
              <a:ln w="40004">
                <a:solidFill>
                  <a:srgbClr val="0000FF"/>
                </a:solidFill>
              </a:ln>
            </p:spPr>
            <p:txBody>
              <a:bodyPr wrap="square" lIns="0" tIns="0" rIns="0" bIns="0" rtlCol="0"/>
              <a:lstStyle/>
              <a:p>
                <a:endParaRPr sz="1696"/>
              </a:p>
            </p:txBody>
          </p:sp>
          <p:pic>
            <p:nvPicPr>
              <p:cNvPr id="25" name="object 12">
                <a:extLst>
                  <a:ext uri="{FF2B5EF4-FFF2-40B4-BE49-F238E27FC236}">
                    <a16:creationId xmlns:a16="http://schemas.microsoft.com/office/drawing/2014/main" id="{177BC936-F1E3-681A-4191-4E04F6A1B285}"/>
                  </a:ext>
                </a:extLst>
              </p:cNvPr>
              <p:cNvPicPr/>
              <p:nvPr/>
            </p:nvPicPr>
            <p:blipFill>
              <a:blip r:embed="rId7" cstate="print"/>
              <a:stretch>
                <a:fillRect/>
              </a:stretch>
            </p:blipFill>
            <p:spPr>
              <a:xfrm>
                <a:off x="3636771" y="4543552"/>
                <a:ext cx="429768" cy="128016"/>
              </a:xfrm>
              <a:prstGeom prst="rect">
                <a:avLst/>
              </a:prstGeom>
            </p:spPr>
          </p:pic>
          <p:sp>
            <p:nvSpPr>
              <p:cNvPr id="26" name="object 13">
                <a:extLst>
                  <a:ext uri="{FF2B5EF4-FFF2-40B4-BE49-F238E27FC236}">
                    <a16:creationId xmlns:a16="http://schemas.microsoft.com/office/drawing/2014/main" id="{D19B4BFF-45A1-34CD-3F7D-AD629536696F}"/>
                  </a:ext>
                </a:extLst>
              </p:cNvPr>
              <p:cNvSpPr/>
              <p:nvPr/>
            </p:nvSpPr>
            <p:spPr>
              <a:xfrm>
                <a:off x="3699509" y="4585849"/>
                <a:ext cx="322580" cy="0"/>
              </a:xfrm>
              <a:custGeom>
                <a:avLst/>
                <a:gdLst/>
                <a:ahLst/>
                <a:cxnLst/>
                <a:rect l="l" t="t" r="r" b="b"/>
                <a:pathLst>
                  <a:path w="322579">
                    <a:moveTo>
                      <a:pt x="322402" y="0"/>
                    </a:moveTo>
                    <a:lnTo>
                      <a:pt x="0" y="1"/>
                    </a:lnTo>
                  </a:path>
                </a:pathLst>
              </a:custGeom>
              <a:ln w="40004">
                <a:solidFill>
                  <a:srgbClr val="000000"/>
                </a:solidFill>
              </a:ln>
            </p:spPr>
            <p:txBody>
              <a:bodyPr wrap="square" lIns="0" tIns="0" rIns="0" bIns="0" rtlCol="0"/>
              <a:lstStyle/>
              <a:p>
                <a:endParaRPr sz="1696"/>
              </a:p>
            </p:txBody>
          </p:sp>
        </p:grpSp>
        <p:sp>
          <p:nvSpPr>
            <p:cNvPr id="12" name="TextBox 11">
              <a:extLst>
                <a:ext uri="{FF2B5EF4-FFF2-40B4-BE49-F238E27FC236}">
                  <a16:creationId xmlns:a16="http://schemas.microsoft.com/office/drawing/2014/main" id="{FCD16E5C-E9EA-5D19-E70E-789214C1C2FE}"/>
                </a:ext>
              </a:extLst>
            </p:cNvPr>
            <p:cNvSpPr txBox="1"/>
            <p:nvPr/>
          </p:nvSpPr>
          <p:spPr>
            <a:xfrm>
              <a:off x="4278312" y="2723480"/>
              <a:ext cx="1981200" cy="369332"/>
            </a:xfrm>
            <a:prstGeom prst="rect">
              <a:avLst/>
            </a:prstGeom>
            <a:noFill/>
          </p:spPr>
          <p:txBody>
            <a:bodyPr wrap="square" rtlCol="0">
              <a:spAutoFit/>
            </a:bodyPr>
            <a:lstStyle/>
            <a:p>
              <a:r>
                <a:rPr lang="en-US" dirty="0"/>
                <a:t>Gene duplication</a:t>
              </a:r>
            </a:p>
          </p:txBody>
        </p:sp>
        <p:sp>
          <p:nvSpPr>
            <p:cNvPr id="13" name="TextBox 12">
              <a:extLst>
                <a:ext uri="{FF2B5EF4-FFF2-40B4-BE49-F238E27FC236}">
                  <a16:creationId xmlns:a16="http://schemas.microsoft.com/office/drawing/2014/main" id="{F6477412-DF3F-618D-B979-2D285D4459F2}"/>
                </a:ext>
              </a:extLst>
            </p:cNvPr>
            <p:cNvSpPr txBox="1"/>
            <p:nvPr/>
          </p:nvSpPr>
          <p:spPr>
            <a:xfrm>
              <a:off x="5830635" y="4321587"/>
              <a:ext cx="1333492" cy="369332"/>
            </a:xfrm>
            <a:prstGeom prst="rect">
              <a:avLst/>
            </a:prstGeom>
            <a:noFill/>
          </p:spPr>
          <p:txBody>
            <a:bodyPr wrap="square" rtlCol="0">
              <a:spAutoFit/>
            </a:bodyPr>
            <a:lstStyle/>
            <a:p>
              <a:r>
                <a:rPr lang="en-US" dirty="0"/>
                <a:t>Speciation</a:t>
              </a:r>
            </a:p>
          </p:txBody>
        </p:sp>
        <p:cxnSp>
          <p:nvCxnSpPr>
            <p:cNvPr id="14" name="Straight Arrow Connector 13">
              <a:extLst>
                <a:ext uri="{FF2B5EF4-FFF2-40B4-BE49-F238E27FC236}">
                  <a16:creationId xmlns:a16="http://schemas.microsoft.com/office/drawing/2014/main" id="{64E2A7D1-ED66-E68C-647D-A3146C819C05}"/>
                </a:ext>
              </a:extLst>
            </p:cNvPr>
            <p:cNvCxnSpPr>
              <a:cxnSpLocks/>
              <a:stCxn id="12" idx="2"/>
            </p:cNvCxnSpPr>
            <p:nvPr/>
          </p:nvCxnSpPr>
          <p:spPr>
            <a:xfrm>
              <a:off x="5268912" y="3092812"/>
              <a:ext cx="155409" cy="13639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7131DF-1180-E06B-FD79-BD90123DA719}"/>
                </a:ext>
              </a:extLst>
            </p:cNvPr>
            <p:cNvCxnSpPr>
              <a:cxnSpLocks/>
              <a:stCxn id="13" idx="0"/>
            </p:cNvCxnSpPr>
            <p:nvPr/>
          </p:nvCxnSpPr>
          <p:spPr>
            <a:xfrm flipV="1">
              <a:off x="6497381" y="3650703"/>
              <a:ext cx="0" cy="6708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B8CC81-860F-5368-DA1F-86BEB20ADD67}"/>
                </a:ext>
              </a:extLst>
            </p:cNvPr>
            <p:cNvCxnSpPr/>
            <p:nvPr/>
          </p:nvCxnSpPr>
          <p:spPr>
            <a:xfrm>
              <a:off x="6485648" y="4716386"/>
              <a:ext cx="27638" cy="580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FF4BBC9-8142-E0AB-13F9-362B4C2B12AD}"/>
              </a:ext>
            </a:extLst>
          </p:cNvPr>
          <p:cNvSpPr txBox="1"/>
          <p:nvPr/>
        </p:nvSpPr>
        <p:spPr>
          <a:xfrm>
            <a:off x="9612312" y="3990786"/>
            <a:ext cx="1757651" cy="369332"/>
          </a:xfrm>
          <a:prstGeom prst="rect">
            <a:avLst/>
          </a:prstGeom>
          <a:noFill/>
        </p:spPr>
        <p:txBody>
          <a:bodyPr wrap="square" rtlCol="0">
            <a:spAutoFit/>
          </a:bodyPr>
          <a:lstStyle/>
          <a:p>
            <a:r>
              <a:rPr lang="en-US" dirty="0"/>
              <a:t>Homologues</a:t>
            </a:r>
          </a:p>
        </p:txBody>
      </p:sp>
      <p:cxnSp>
        <p:nvCxnSpPr>
          <p:cNvPr id="40" name="Straight Arrow Connector 39">
            <a:extLst>
              <a:ext uri="{FF2B5EF4-FFF2-40B4-BE49-F238E27FC236}">
                <a16:creationId xmlns:a16="http://schemas.microsoft.com/office/drawing/2014/main" id="{328600FF-76D1-2825-2549-0EB44971AEFB}"/>
              </a:ext>
            </a:extLst>
          </p:cNvPr>
          <p:cNvCxnSpPr>
            <a:stCxn id="38" idx="1"/>
            <a:endCxn id="10" idx="3"/>
          </p:cNvCxnSpPr>
          <p:nvPr/>
        </p:nvCxnSpPr>
        <p:spPr>
          <a:xfrm flipH="1" flipV="1">
            <a:off x="8316912" y="2565315"/>
            <a:ext cx="1295400" cy="16101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201B74-44F6-5A97-5D1D-F35818B07A1F}"/>
              </a:ext>
            </a:extLst>
          </p:cNvPr>
          <p:cNvCxnSpPr>
            <a:stCxn id="38" idx="1"/>
            <a:endCxn id="8" idx="3"/>
          </p:cNvCxnSpPr>
          <p:nvPr/>
        </p:nvCxnSpPr>
        <p:spPr>
          <a:xfrm flipH="1" flipV="1">
            <a:off x="8331394" y="3726038"/>
            <a:ext cx="1280918" cy="4494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0C949B-9E2F-E8EC-4476-3704C54C75C3}"/>
              </a:ext>
            </a:extLst>
          </p:cNvPr>
          <p:cNvCxnSpPr>
            <a:stCxn id="38" idx="1"/>
            <a:endCxn id="9" idx="3"/>
          </p:cNvCxnSpPr>
          <p:nvPr/>
        </p:nvCxnSpPr>
        <p:spPr>
          <a:xfrm flipH="1">
            <a:off x="8331394" y="4175452"/>
            <a:ext cx="1280918" cy="3947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F3046FC-A0A9-BCC6-19EA-248B4D22C196}"/>
              </a:ext>
            </a:extLst>
          </p:cNvPr>
          <p:cNvCxnSpPr>
            <a:stCxn id="38" idx="1"/>
            <a:endCxn id="7" idx="3"/>
          </p:cNvCxnSpPr>
          <p:nvPr/>
        </p:nvCxnSpPr>
        <p:spPr>
          <a:xfrm flipH="1">
            <a:off x="8316912" y="4175452"/>
            <a:ext cx="1295400" cy="1433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2400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7E86-A10D-8626-5B58-2E2201216B24}"/>
              </a:ext>
            </a:extLst>
          </p:cNvPr>
          <p:cNvSpPr>
            <a:spLocks noGrp="1"/>
          </p:cNvSpPr>
          <p:nvPr>
            <p:ph type="title"/>
          </p:nvPr>
        </p:nvSpPr>
        <p:spPr/>
        <p:txBody>
          <a:bodyPr/>
          <a:lstStyle/>
          <a:p>
            <a:r>
              <a:rPr lang="en-US" dirty="0"/>
              <a:t>Molecular phylogeny: </a:t>
            </a:r>
            <a:br>
              <a:rPr lang="en-US" dirty="0"/>
            </a:br>
            <a:r>
              <a:rPr lang="en-US" dirty="0"/>
              <a:t>Orthology</a:t>
            </a:r>
          </a:p>
        </p:txBody>
      </p:sp>
      <p:sp>
        <p:nvSpPr>
          <p:cNvPr id="4" name="Content Placeholder 3">
            <a:extLst>
              <a:ext uri="{FF2B5EF4-FFF2-40B4-BE49-F238E27FC236}">
                <a16:creationId xmlns:a16="http://schemas.microsoft.com/office/drawing/2014/main" id="{B851B1A6-0191-E6BB-742B-00E77F777723}"/>
              </a:ext>
            </a:extLst>
          </p:cNvPr>
          <p:cNvSpPr>
            <a:spLocks noGrp="1"/>
          </p:cNvSpPr>
          <p:nvPr>
            <p:ph sz="half" idx="1"/>
          </p:nvPr>
        </p:nvSpPr>
        <p:spPr>
          <a:xfrm>
            <a:off x="746302" y="2380649"/>
            <a:ext cx="3813543" cy="4276036"/>
          </a:xfrm>
        </p:spPr>
        <p:txBody>
          <a:bodyPr/>
          <a:lstStyle/>
          <a:p>
            <a:r>
              <a:rPr lang="en-US" dirty="0"/>
              <a:t>Orthology is the relationship between two homologous genes, where the genes have evolved through a speciation event</a:t>
            </a:r>
          </a:p>
          <a:p>
            <a:r>
              <a:rPr lang="en-US" dirty="0"/>
              <a:t>These genes exist in different species – </a:t>
            </a:r>
            <a:r>
              <a:rPr lang="en-US" b="1" dirty="0"/>
              <a:t>separated by a speciation event</a:t>
            </a:r>
          </a:p>
          <a:p>
            <a:r>
              <a:rPr lang="en-US" dirty="0"/>
              <a:t>Ancestry from the </a:t>
            </a:r>
            <a:r>
              <a:rPr lang="en-US" i="1" dirty="0"/>
              <a:t>perspective of the gene</a:t>
            </a:r>
            <a:endParaRPr lang="en-US" dirty="0"/>
          </a:p>
        </p:txBody>
      </p:sp>
      <p:grpSp>
        <p:nvGrpSpPr>
          <p:cNvPr id="6" name="Group 5">
            <a:extLst>
              <a:ext uri="{FF2B5EF4-FFF2-40B4-BE49-F238E27FC236}">
                <a16:creationId xmlns:a16="http://schemas.microsoft.com/office/drawing/2014/main" id="{D8D31CAE-A8B6-3918-30F1-B076A50F15B1}"/>
              </a:ext>
            </a:extLst>
          </p:cNvPr>
          <p:cNvGrpSpPr/>
          <p:nvPr/>
        </p:nvGrpSpPr>
        <p:grpSpPr>
          <a:xfrm>
            <a:off x="4887912" y="2380649"/>
            <a:ext cx="3443482" cy="3412920"/>
            <a:chOff x="4278312" y="2711450"/>
            <a:chExt cx="3443482" cy="3412920"/>
          </a:xfrm>
        </p:grpSpPr>
        <p:sp>
          <p:nvSpPr>
            <p:cNvPr id="7" name="TextBox 6">
              <a:extLst>
                <a:ext uri="{FF2B5EF4-FFF2-40B4-BE49-F238E27FC236}">
                  <a16:creationId xmlns:a16="http://schemas.microsoft.com/office/drawing/2014/main" id="{83BDE374-6954-4FC7-F47D-2F5196CD7520}"/>
                </a:ext>
              </a:extLst>
            </p:cNvPr>
            <p:cNvSpPr txBox="1"/>
            <p:nvPr/>
          </p:nvSpPr>
          <p:spPr>
            <a:xfrm>
              <a:off x="7250112" y="5755038"/>
              <a:ext cx="457200" cy="369332"/>
            </a:xfrm>
            <a:prstGeom prst="rect">
              <a:avLst/>
            </a:prstGeom>
            <a:noFill/>
          </p:spPr>
          <p:txBody>
            <a:bodyPr wrap="square" rtlCol="0">
              <a:spAutoFit/>
            </a:bodyPr>
            <a:lstStyle/>
            <a:p>
              <a:r>
                <a:rPr lang="en-US" dirty="0"/>
                <a:t>B</a:t>
              </a:r>
              <a:r>
                <a:rPr lang="en-US" baseline="-25000" dirty="0"/>
                <a:t>2</a:t>
              </a:r>
              <a:endParaRPr lang="en-US" dirty="0"/>
            </a:p>
          </p:txBody>
        </p:sp>
        <p:sp>
          <p:nvSpPr>
            <p:cNvPr id="8" name="TextBox 7">
              <a:extLst>
                <a:ext uri="{FF2B5EF4-FFF2-40B4-BE49-F238E27FC236}">
                  <a16:creationId xmlns:a16="http://schemas.microsoft.com/office/drawing/2014/main" id="{2270EC1D-64FE-9D75-3A6B-DD047DC166FF}"/>
                </a:ext>
              </a:extLst>
            </p:cNvPr>
            <p:cNvSpPr txBox="1"/>
            <p:nvPr/>
          </p:nvSpPr>
          <p:spPr>
            <a:xfrm>
              <a:off x="7264594" y="3872173"/>
              <a:ext cx="457200" cy="369332"/>
            </a:xfrm>
            <a:prstGeom prst="rect">
              <a:avLst/>
            </a:prstGeom>
            <a:noFill/>
          </p:spPr>
          <p:txBody>
            <a:bodyPr wrap="square" rtlCol="0">
              <a:spAutoFit/>
            </a:bodyPr>
            <a:lstStyle/>
            <a:p>
              <a:r>
                <a:rPr lang="en-US" dirty="0"/>
                <a:t>B</a:t>
              </a:r>
              <a:r>
                <a:rPr lang="en-US" baseline="-25000" dirty="0"/>
                <a:t>1</a:t>
              </a:r>
              <a:endParaRPr lang="en-US" dirty="0"/>
            </a:p>
          </p:txBody>
        </p:sp>
        <p:sp>
          <p:nvSpPr>
            <p:cNvPr id="9" name="TextBox 8">
              <a:extLst>
                <a:ext uri="{FF2B5EF4-FFF2-40B4-BE49-F238E27FC236}">
                  <a16:creationId xmlns:a16="http://schemas.microsoft.com/office/drawing/2014/main" id="{E4CF512E-ED24-3012-CB41-DD63FE74A9E6}"/>
                </a:ext>
              </a:extLst>
            </p:cNvPr>
            <p:cNvSpPr txBox="1"/>
            <p:nvPr/>
          </p:nvSpPr>
          <p:spPr>
            <a:xfrm>
              <a:off x="7264594" y="4716386"/>
              <a:ext cx="457200" cy="369332"/>
            </a:xfrm>
            <a:prstGeom prst="rect">
              <a:avLst/>
            </a:prstGeom>
            <a:noFill/>
          </p:spPr>
          <p:txBody>
            <a:bodyPr wrap="square" rtlCol="0">
              <a:spAutoFit/>
            </a:bodyPr>
            <a:lstStyle/>
            <a:p>
              <a:r>
                <a:rPr lang="en-US" dirty="0"/>
                <a:t>A</a:t>
              </a:r>
              <a:r>
                <a:rPr lang="en-US" baseline="-25000" dirty="0"/>
                <a:t>2</a:t>
              </a:r>
              <a:endParaRPr lang="en-US" dirty="0"/>
            </a:p>
          </p:txBody>
        </p:sp>
        <p:sp>
          <p:nvSpPr>
            <p:cNvPr id="10" name="TextBox 9">
              <a:extLst>
                <a:ext uri="{FF2B5EF4-FFF2-40B4-BE49-F238E27FC236}">
                  <a16:creationId xmlns:a16="http://schemas.microsoft.com/office/drawing/2014/main" id="{DB6F5F03-16E3-1155-3EB2-A570E34E2929}"/>
                </a:ext>
              </a:extLst>
            </p:cNvPr>
            <p:cNvSpPr txBox="1"/>
            <p:nvPr/>
          </p:nvSpPr>
          <p:spPr>
            <a:xfrm>
              <a:off x="7250112" y="2711450"/>
              <a:ext cx="457200" cy="369332"/>
            </a:xfrm>
            <a:prstGeom prst="rect">
              <a:avLst/>
            </a:prstGeom>
            <a:noFill/>
          </p:spPr>
          <p:txBody>
            <a:bodyPr wrap="square" rtlCol="0">
              <a:spAutoFit/>
            </a:bodyPr>
            <a:lstStyle/>
            <a:p>
              <a:r>
                <a:rPr lang="en-US" dirty="0"/>
                <a:t>A</a:t>
              </a:r>
              <a:r>
                <a:rPr lang="en-US" baseline="-25000" dirty="0"/>
                <a:t>1</a:t>
              </a:r>
              <a:endParaRPr lang="en-US" dirty="0"/>
            </a:p>
          </p:txBody>
        </p:sp>
        <p:grpSp>
          <p:nvGrpSpPr>
            <p:cNvPr id="11" name="object 3">
              <a:extLst>
                <a:ext uri="{FF2B5EF4-FFF2-40B4-BE49-F238E27FC236}">
                  <a16:creationId xmlns:a16="http://schemas.microsoft.com/office/drawing/2014/main" id="{1F789BD0-564A-48E3-AC46-910DDC2D430B}"/>
                </a:ext>
              </a:extLst>
            </p:cNvPr>
            <p:cNvGrpSpPr/>
            <p:nvPr/>
          </p:nvGrpSpPr>
          <p:grpSpPr>
            <a:xfrm>
              <a:off x="5105531" y="2916895"/>
              <a:ext cx="2076800" cy="3101738"/>
              <a:chOff x="3636771" y="2864104"/>
              <a:chExt cx="2204085" cy="3291840"/>
            </a:xfrm>
          </p:grpSpPr>
          <p:pic>
            <p:nvPicPr>
              <p:cNvPr id="17" name="object 4">
                <a:extLst>
                  <a:ext uri="{FF2B5EF4-FFF2-40B4-BE49-F238E27FC236}">
                    <a16:creationId xmlns:a16="http://schemas.microsoft.com/office/drawing/2014/main" id="{D5E6F924-024F-4EFB-811F-304A07AB4607}"/>
                  </a:ext>
                </a:extLst>
              </p:cNvPr>
              <p:cNvPicPr/>
              <p:nvPr/>
            </p:nvPicPr>
            <p:blipFill>
              <a:blip r:embed="rId3" cstate="print"/>
              <a:stretch>
                <a:fillRect/>
              </a:stretch>
            </p:blipFill>
            <p:spPr>
              <a:xfrm>
                <a:off x="5118099" y="4927600"/>
                <a:ext cx="722376" cy="697992"/>
              </a:xfrm>
              <a:prstGeom prst="rect">
                <a:avLst/>
              </a:prstGeom>
            </p:spPr>
          </p:pic>
          <p:sp>
            <p:nvSpPr>
              <p:cNvPr id="18" name="object 5">
                <a:extLst>
                  <a:ext uri="{FF2B5EF4-FFF2-40B4-BE49-F238E27FC236}">
                    <a16:creationId xmlns:a16="http://schemas.microsoft.com/office/drawing/2014/main" id="{AF254A58-2EAB-0F83-533F-D5502D1B50E7}"/>
                  </a:ext>
                </a:extLst>
              </p:cNvPr>
              <p:cNvSpPr/>
              <p:nvPr/>
            </p:nvSpPr>
            <p:spPr>
              <a:xfrm>
                <a:off x="5174434" y="4969868"/>
                <a:ext cx="603885" cy="575945"/>
              </a:xfrm>
              <a:custGeom>
                <a:avLst/>
                <a:gdLst/>
                <a:ahLst/>
                <a:cxnLst/>
                <a:rect l="l" t="t" r="r" b="b"/>
                <a:pathLst>
                  <a:path w="603885" h="575945">
                    <a:moveTo>
                      <a:pt x="0" y="575629"/>
                    </a:moveTo>
                    <a:lnTo>
                      <a:pt x="603258" y="0"/>
                    </a:lnTo>
                  </a:path>
                </a:pathLst>
              </a:custGeom>
              <a:ln w="40004">
                <a:solidFill>
                  <a:srgbClr val="008000"/>
                </a:solidFill>
              </a:ln>
            </p:spPr>
            <p:txBody>
              <a:bodyPr wrap="square" lIns="0" tIns="0" rIns="0" bIns="0" rtlCol="0"/>
              <a:lstStyle/>
              <a:p>
                <a:endParaRPr sz="1696"/>
              </a:p>
            </p:txBody>
          </p:sp>
          <p:pic>
            <p:nvPicPr>
              <p:cNvPr id="19" name="object 6">
                <a:extLst>
                  <a:ext uri="{FF2B5EF4-FFF2-40B4-BE49-F238E27FC236}">
                    <a16:creationId xmlns:a16="http://schemas.microsoft.com/office/drawing/2014/main" id="{FCBA5D96-D341-E2AE-F0D9-10B20D4A958A}"/>
                  </a:ext>
                </a:extLst>
              </p:cNvPr>
              <p:cNvPicPr/>
              <p:nvPr/>
            </p:nvPicPr>
            <p:blipFill>
              <a:blip r:embed="rId4" cstate="print"/>
              <a:stretch>
                <a:fillRect/>
              </a:stretch>
            </p:blipFill>
            <p:spPr>
              <a:xfrm>
                <a:off x="3975099" y="4558792"/>
                <a:ext cx="1865376" cy="1597152"/>
              </a:xfrm>
              <a:prstGeom prst="rect">
                <a:avLst/>
              </a:prstGeom>
            </p:spPr>
          </p:pic>
          <p:sp>
            <p:nvSpPr>
              <p:cNvPr id="20" name="object 7">
                <a:extLst>
                  <a:ext uri="{FF2B5EF4-FFF2-40B4-BE49-F238E27FC236}">
                    <a16:creationId xmlns:a16="http://schemas.microsoft.com/office/drawing/2014/main" id="{22DFC06A-D5C4-7DF5-4986-26FCBF97068F}"/>
                  </a:ext>
                </a:extLst>
              </p:cNvPr>
              <p:cNvSpPr/>
              <p:nvPr/>
            </p:nvSpPr>
            <p:spPr>
              <a:xfrm>
                <a:off x="4030808" y="4597708"/>
                <a:ext cx="1746885" cy="1474470"/>
              </a:xfrm>
              <a:custGeom>
                <a:avLst/>
                <a:gdLst/>
                <a:ahLst/>
                <a:cxnLst/>
                <a:rect l="l" t="t" r="r" b="b"/>
                <a:pathLst>
                  <a:path w="1746885" h="1474470">
                    <a:moveTo>
                      <a:pt x="0" y="0"/>
                    </a:moveTo>
                    <a:lnTo>
                      <a:pt x="1746884" y="1474099"/>
                    </a:lnTo>
                  </a:path>
                </a:pathLst>
              </a:custGeom>
              <a:ln w="40004">
                <a:solidFill>
                  <a:srgbClr val="008000"/>
                </a:solidFill>
              </a:ln>
            </p:spPr>
            <p:txBody>
              <a:bodyPr wrap="square" lIns="0" tIns="0" rIns="0" bIns="0" rtlCol="0"/>
              <a:lstStyle/>
              <a:p>
                <a:endParaRPr sz="1696"/>
              </a:p>
            </p:txBody>
          </p:sp>
          <p:pic>
            <p:nvPicPr>
              <p:cNvPr id="21" name="object 8">
                <a:extLst>
                  <a:ext uri="{FF2B5EF4-FFF2-40B4-BE49-F238E27FC236}">
                    <a16:creationId xmlns:a16="http://schemas.microsoft.com/office/drawing/2014/main" id="{2B677501-ED1E-45D4-B0CA-FEF1BA992631}"/>
                  </a:ext>
                </a:extLst>
              </p:cNvPr>
              <p:cNvPicPr/>
              <p:nvPr/>
            </p:nvPicPr>
            <p:blipFill>
              <a:blip r:embed="rId5" cstate="print"/>
              <a:stretch>
                <a:fillRect/>
              </a:stretch>
            </p:blipFill>
            <p:spPr>
              <a:xfrm>
                <a:off x="5075427" y="3501136"/>
                <a:ext cx="765048" cy="658368"/>
              </a:xfrm>
              <a:prstGeom prst="rect">
                <a:avLst/>
              </a:prstGeom>
            </p:spPr>
          </p:pic>
          <p:sp>
            <p:nvSpPr>
              <p:cNvPr id="22" name="object 9">
                <a:extLst>
                  <a:ext uri="{FF2B5EF4-FFF2-40B4-BE49-F238E27FC236}">
                    <a16:creationId xmlns:a16="http://schemas.microsoft.com/office/drawing/2014/main" id="{B4287054-EFB3-9D59-C523-A3728A3393C6}"/>
                  </a:ext>
                </a:extLst>
              </p:cNvPr>
              <p:cNvSpPr/>
              <p:nvPr/>
            </p:nvSpPr>
            <p:spPr>
              <a:xfrm>
                <a:off x="5130806" y="3537974"/>
                <a:ext cx="647065" cy="535940"/>
              </a:xfrm>
              <a:custGeom>
                <a:avLst/>
                <a:gdLst/>
                <a:ahLst/>
                <a:cxnLst/>
                <a:rect l="l" t="t" r="r" b="b"/>
                <a:pathLst>
                  <a:path w="647064" h="535939">
                    <a:moveTo>
                      <a:pt x="0" y="0"/>
                    </a:moveTo>
                    <a:lnTo>
                      <a:pt x="646887" y="535667"/>
                    </a:lnTo>
                  </a:path>
                </a:pathLst>
              </a:custGeom>
              <a:ln w="40004">
                <a:solidFill>
                  <a:srgbClr val="0000FF"/>
                </a:solidFill>
              </a:ln>
            </p:spPr>
            <p:txBody>
              <a:bodyPr wrap="square" lIns="0" tIns="0" rIns="0" bIns="0" rtlCol="0"/>
              <a:lstStyle/>
              <a:p>
                <a:endParaRPr sz="1696"/>
              </a:p>
            </p:txBody>
          </p:sp>
          <p:pic>
            <p:nvPicPr>
              <p:cNvPr id="23" name="object 10">
                <a:extLst>
                  <a:ext uri="{FF2B5EF4-FFF2-40B4-BE49-F238E27FC236}">
                    <a16:creationId xmlns:a16="http://schemas.microsoft.com/office/drawing/2014/main" id="{BB4EBCA2-B5A8-D297-CA77-85A8EFC2B4D0}"/>
                  </a:ext>
                </a:extLst>
              </p:cNvPr>
              <p:cNvPicPr/>
              <p:nvPr/>
            </p:nvPicPr>
            <p:blipFill>
              <a:blip r:embed="rId6" cstate="print"/>
              <a:stretch>
                <a:fillRect/>
              </a:stretch>
            </p:blipFill>
            <p:spPr>
              <a:xfrm>
                <a:off x="3947667" y="2864104"/>
                <a:ext cx="1892808" cy="1813560"/>
              </a:xfrm>
              <a:prstGeom prst="rect">
                <a:avLst/>
              </a:prstGeom>
            </p:spPr>
          </p:pic>
          <p:sp>
            <p:nvSpPr>
              <p:cNvPr id="24" name="object 11">
                <a:extLst>
                  <a:ext uri="{FF2B5EF4-FFF2-40B4-BE49-F238E27FC236}">
                    <a16:creationId xmlns:a16="http://schemas.microsoft.com/office/drawing/2014/main" id="{A02ACD84-9AB1-8AF7-FF84-853F32A823F2}"/>
                  </a:ext>
                </a:extLst>
              </p:cNvPr>
              <p:cNvSpPr/>
              <p:nvPr/>
            </p:nvSpPr>
            <p:spPr>
              <a:xfrm>
                <a:off x="4004600" y="2907296"/>
                <a:ext cx="1773555" cy="1692275"/>
              </a:xfrm>
              <a:custGeom>
                <a:avLst/>
                <a:gdLst/>
                <a:ahLst/>
                <a:cxnLst/>
                <a:rect l="l" t="t" r="r" b="b"/>
                <a:pathLst>
                  <a:path w="1773554" h="1692275">
                    <a:moveTo>
                      <a:pt x="0" y="1691886"/>
                    </a:moveTo>
                    <a:lnTo>
                      <a:pt x="1773092" y="0"/>
                    </a:lnTo>
                  </a:path>
                </a:pathLst>
              </a:custGeom>
              <a:ln w="40004">
                <a:solidFill>
                  <a:srgbClr val="0000FF"/>
                </a:solidFill>
              </a:ln>
            </p:spPr>
            <p:txBody>
              <a:bodyPr wrap="square" lIns="0" tIns="0" rIns="0" bIns="0" rtlCol="0"/>
              <a:lstStyle/>
              <a:p>
                <a:endParaRPr sz="1696"/>
              </a:p>
            </p:txBody>
          </p:sp>
          <p:pic>
            <p:nvPicPr>
              <p:cNvPr id="25" name="object 12">
                <a:extLst>
                  <a:ext uri="{FF2B5EF4-FFF2-40B4-BE49-F238E27FC236}">
                    <a16:creationId xmlns:a16="http://schemas.microsoft.com/office/drawing/2014/main" id="{177BC936-F1E3-681A-4191-4E04F6A1B285}"/>
                  </a:ext>
                </a:extLst>
              </p:cNvPr>
              <p:cNvPicPr/>
              <p:nvPr/>
            </p:nvPicPr>
            <p:blipFill>
              <a:blip r:embed="rId7" cstate="print"/>
              <a:stretch>
                <a:fillRect/>
              </a:stretch>
            </p:blipFill>
            <p:spPr>
              <a:xfrm>
                <a:off x="3636771" y="4543552"/>
                <a:ext cx="429768" cy="128016"/>
              </a:xfrm>
              <a:prstGeom prst="rect">
                <a:avLst/>
              </a:prstGeom>
            </p:spPr>
          </p:pic>
          <p:sp>
            <p:nvSpPr>
              <p:cNvPr id="26" name="object 13">
                <a:extLst>
                  <a:ext uri="{FF2B5EF4-FFF2-40B4-BE49-F238E27FC236}">
                    <a16:creationId xmlns:a16="http://schemas.microsoft.com/office/drawing/2014/main" id="{D19B4BFF-45A1-34CD-3F7D-AD629536696F}"/>
                  </a:ext>
                </a:extLst>
              </p:cNvPr>
              <p:cNvSpPr/>
              <p:nvPr/>
            </p:nvSpPr>
            <p:spPr>
              <a:xfrm>
                <a:off x="3699509" y="4585849"/>
                <a:ext cx="322580" cy="0"/>
              </a:xfrm>
              <a:custGeom>
                <a:avLst/>
                <a:gdLst/>
                <a:ahLst/>
                <a:cxnLst/>
                <a:rect l="l" t="t" r="r" b="b"/>
                <a:pathLst>
                  <a:path w="322579">
                    <a:moveTo>
                      <a:pt x="322402" y="0"/>
                    </a:moveTo>
                    <a:lnTo>
                      <a:pt x="0" y="1"/>
                    </a:lnTo>
                  </a:path>
                </a:pathLst>
              </a:custGeom>
              <a:ln w="40004">
                <a:solidFill>
                  <a:srgbClr val="000000"/>
                </a:solidFill>
              </a:ln>
            </p:spPr>
            <p:txBody>
              <a:bodyPr wrap="square" lIns="0" tIns="0" rIns="0" bIns="0" rtlCol="0"/>
              <a:lstStyle/>
              <a:p>
                <a:endParaRPr sz="1696"/>
              </a:p>
            </p:txBody>
          </p:sp>
        </p:grpSp>
        <p:sp>
          <p:nvSpPr>
            <p:cNvPr id="12" name="TextBox 11">
              <a:extLst>
                <a:ext uri="{FF2B5EF4-FFF2-40B4-BE49-F238E27FC236}">
                  <a16:creationId xmlns:a16="http://schemas.microsoft.com/office/drawing/2014/main" id="{FCD16E5C-E9EA-5D19-E70E-789214C1C2FE}"/>
                </a:ext>
              </a:extLst>
            </p:cNvPr>
            <p:cNvSpPr txBox="1"/>
            <p:nvPr/>
          </p:nvSpPr>
          <p:spPr>
            <a:xfrm>
              <a:off x="4278312" y="2723480"/>
              <a:ext cx="1981200" cy="369332"/>
            </a:xfrm>
            <a:prstGeom prst="rect">
              <a:avLst/>
            </a:prstGeom>
            <a:noFill/>
          </p:spPr>
          <p:txBody>
            <a:bodyPr wrap="square" rtlCol="0">
              <a:spAutoFit/>
            </a:bodyPr>
            <a:lstStyle/>
            <a:p>
              <a:r>
                <a:rPr lang="en-US" dirty="0"/>
                <a:t>Gene duplication</a:t>
              </a:r>
            </a:p>
          </p:txBody>
        </p:sp>
        <p:sp>
          <p:nvSpPr>
            <p:cNvPr id="13" name="TextBox 12">
              <a:extLst>
                <a:ext uri="{FF2B5EF4-FFF2-40B4-BE49-F238E27FC236}">
                  <a16:creationId xmlns:a16="http://schemas.microsoft.com/office/drawing/2014/main" id="{F6477412-DF3F-618D-B979-2D285D4459F2}"/>
                </a:ext>
              </a:extLst>
            </p:cNvPr>
            <p:cNvSpPr txBox="1"/>
            <p:nvPr/>
          </p:nvSpPr>
          <p:spPr>
            <a:xfrm>
              <a:off x="5830635" y="4321587"/>
              <a:ext cx="1333492" cy="369332"/>
            </a:xfrm>
            <a:prstGeom prst="rect">
              <a:avLst/>
            </a:prstGeom>
            <a:noFill/>
          </p:spPr>
          <p:txBody>
            <a:bodyPr wrap="square" rtlCol="0">
              <a:spAutoFit/>
            </a:bodyPr>
            <a:lstStyle/>
            <a:p>
              <a:r>
                <a:rPr lang="en-US" dirty="0"/>
                <a:t>Speciation</a:t>
              </a:r>
            </a:p>
          </p:txBody>
        </p:sp>
        <p:cxnSp>
          <p:nvCxnSpPr>
            <p:cNvPr id="14" name="Straight Arrow Connector 13">
              <a:extLst>
                <a:ext uri="{FF2B5EF4-FFF2-40B4-BE49-F238E27FC236}">
                  <a16:creationId xmlns:a16="http://schemas.microsoft.com/office/drawing/2014/main" id="{64E2A7D1-ED66-E68C-647D-A3146C819C05}"/>
                </a:ext>
              </a:extLst>
            </p:cNvPr>
            <p:cNvCxnSpPr>
              <a:cxnSpLocks/>
              <a:stCxn id="12" idx="2"/>
            </p:cNvCxnSpPr>
            <p:nvPr/>
          </p:nvCxnSpPr>
          <p:spPr>
            <a:xfrm>
              <a:off x="5268912" y="3092812"/>
              <a:ext cx="155409" cy="13639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7131DF-1180-E06B-FD79-BD90123DA719}"/>
                </a:ext>
              </a:extLst>
            </p:cNvPr>
            <p:cNvCxnSpPr>
              <a:cxnSpLocks/>
              <a:stCxn id="13" idx="0"/>
            </p:cNvCxnSpPr>
            <p:nvPr/>
          </p:nvCxnSpPr>
          <p:spPr>
            <a:xfrm flipV="1">
              <a:off x="6497381" y="3650703"/>
              <a:ext cx="0" cy="6708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B8CC81-860F-5368-DA1F-86BEB20ADD67}"/>
                </a:ext>
              </a:extLst>
            </p:cNvPr>
            <p:cNvCxnSpPr/>
            <p:nvPr/>
          </p:nvCxnSpPr>
          <p:spPr>
            <a:xfrm>
              <a:off x="6485648" y="4716386"/>
              <a:ext cx="27638" cy="580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FF4BBC9-8142-E0AB-13F9-362B4C2B12AD}"/>
              </a:ext>
            </a:extLst>
          </p:cNvPr>
          <p:cNvSpPr txBox="1"/>
          <p:nvPr/>
        </p:nvSpPr>
        <p:spPr>
          <a:xfrm>
            <a:off x="9612312" y="3000270"/>
            <a:ext cx="1757651" cy="369332"/>
          </a:xfrm>
          <a:prstGeom prst="rect">
            <a:avLst/>
          </a:prstGeom>
          <a:noFill/>
        </p:spPr>
        <p:txBody>
          <a:bodyPr wrap="square" rtlCol="0">
            <a:spAutoFit/>
          </a:bodyPr>
          <a:lstStyle/>
          <a:p>
            <a:r>
              <a:rPr lang="en-US" dirty="0"/>
              <a:t>Orthologues</a:t>
            </a:r>
          </a:p>
        </p:txBody>
      </p:sp>
      <p:cxnSp>
        <p:nvCxnSpPr>
          <p:cNvPr id="40" name="Straight Arrow Connector 39">
            <a:extLst>
              <a:ext uri="{FF2B5EF4-FFF2-40B4-BE49-F238E27FC236}">
                <a16:creationId xmlns:a16="http://schemas.microsoft.com/office/drawing/2014/main" id="{328600FF-76D1-2825-2549-0EB44971AEFB}"/>
              </a:ext>
            </a:extLst>
          </p:cNvPr>
          <p:cNvCxnSpPr>
            <a:stCxn id="38" idx="1"/>
            <a:endCxn id="10" idx="3"/>
          </p:cNvCxnSpPr>
          <p:nvPr/>
        </p:nvCxnSpPr>
        <p:spPr>
          <a:xfrm flipH="1" flipV="1">
            <a:off x="8316912" y="2565315"/>
            <a:ext cx="1295400" cy="619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201B74-44F6-5A97-5D1D-F35818B07A1F}"/>
              </a:ext>
            </a:extLst>
          </p:cNvPr>
          <p:cNvCxnSpPr>
            <a:stCxn id="38" idx="1"/>
            <a:endCxn id="8" idx="3"/>
          </p:cNvCxnSpPr>
          <p:nvPr/>
        </p:nvCxnSpPr>
        <p:spPr>
          <a:xfrm flipH="1">
            <a:off x="8331394" y="3184936"/>
            <a:ext cx="1280918" cy="541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0C949B-9E2F-E8EC-4476-3704C54C75C3}"/>
              </a:ext>
            </a:extLst>
          </p:cNvPr>
          <p:cNvCxnSpPr>
            <a:cxnSpLocks/>
            <a:stCxn id="3" idx="1"/>
            <a:endCxn id="9" idx="3"/>
          </p:cNvCxnSpPr>
          <p:nvPr/>
        </p:nvCxnSpPr>
        <p:spPr>
          <a:xfrm flipH="1" flipV="1">
            <a:off x="8331394" y="4570251"/>
            <a:ext cx="1280918" cy="615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F3046FC-A0A9-BCC6-19EA-248B4D22C196}"/>
              </a:ext>
            </a:extLst>
          </p:cNvPr>
          <p:cNvCxnSpPr>
            <a:cxnSpLocks/>
            <a:stCxn id="3" idx="1"/>
            <a:endCxn id="7" idx="3"/>
          </p:cNvCxnSpPr>
          <p:nvPr/>
        </p:nvCxnSpPr>
        <p:spPr>
          <a:xfrm flipH="1">
            <a:off x="8316912" y="5185615"/>
            <a:ext cx="1295400" cy="4232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923645-43EB-D666-CD12-9F7135F02396}"/>
              </a:ext>
            </a:extLst>
          </p:cNvPr>
          <p:cNvSpPr txBox="1"/>
          <p:nvPr/>
        </p:nvSpPr>
        <p:spPr>
          <a:xfrm>
            <a:off x="9612312" y="5000949"/>
            <a:ext cx="1757651" cy="369332"/>
          </a:xfrm>
          <a:prstGeom prst="rect">
            <a:avLst/>
          </a:prstGeom>
          <a:noFill/>
        </p:spPr>
        <p:txBody>
          <a:bodyPr wrap="square" rtlCol="0">
            <a:spAutoFit/>
          </a:bodyPr>
          <a:lstStyle/>
          <a:p>
            <a:r>
              <a:rPr lang="en-US" dirty="0"/>
              <a:t>Orthologues</a:t>
            </a:r>
          </a:p>
        </p:txBody>
      </p:sp>
    </p:spTree>
    <p:extLst>
      <p:ext uri="{BB962C8B-B14F-4D97-AF65-F5344CB8AC3E}">
        <p14:creationId xmlns:p14="http://schemas.microsoft.com/office/powerpoint/2010/main" val="385780254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9738-651C-DEC2-FA8C-27E411EA8B82}"/>
              </a:ext>
            </a:extLst>
          </p:cNvPr>
          <p:cNvSpPr>
            <a:spLocks noGrp="1"/>
          </p:cNvSpPr>
          <p:nvPr>
            <p:ph type="title"/>
          </p:nvPr>
        </p:nvSpPr>
        <p:spPr>
          <a:xfrm>
            <a:off x="6100500" y="671688"/>
            <a:ext cx="4117807" cy="1455326"/>
          </a:xfrm>
        </p:spPr>
        <p:txBody>
          <a:bodyPr>
            <a:normAutofit/>
          </a:bodyPr>
          <a:lstStyle/>
          <a:p>
            <a:r>
              <a:rPr lang="en-US" dirty="0"/>
              <a:t>A quick vocab check-in… </a:t>
            </a:r>
          </a:p>
        </p:txBody>
      </p:sp>
      <p:sp>
        <p:nvSpPr>
          <p:cNvPr id="3" name="Content Placeholder 2">
            <a:extLst>
              <a:ext uri="{FF2B5EF4-FFF2-40B4-BE49-F238E27FC236}">
                <a16:creationId xmlns:a16="http://schemas.microsoft.com/office/drawing/2014/main" id="{A5116D5E-C4B9-9C55-7E99-6E4729551861}"/>
              </a:ext>
            </a:extLst>
          </p:cNvPr>
          <p:cNvSpPr>
            <a:spLocks noGrp="1"/>
          </p:cNvSpPr>
          <p:nvPr>
            <p:ph idx="1"/>
          </p:nvPr>
        </p:nvSpPr>
        <p:spPr>
          <a:xfrm>
            <a:off x="5740015" y="2380648"/>
            <a:ext cx="4478292" cy="4276037"/>
          </a:xfrm>
        </p:spPr>
        <p:txBody>
          <a:bodyPr>
            <a:normAutofit/>
          </a:bodyPr>
          <a:lstStyle/>
          <a:p>
            <a:r>
              <a:rPr lang="en-US" dirty="0"/>
              <a:t>True/False: All homologs are orthologs. </a:t>
            </a:r>
          </a:p>
          <a:p>
            <a:pPr lvl="1"/>
            <a:r>
              <a:rPr lang="en-US" b="1" dirty="0"/>
              <a:t>False</a:t>
            </a:r>
            <a:endParaRPr lang="en-US" dirty="0"/>
          </a:p>
          <a:p>
            <a:pPr lvl="1"/>
            <a:r>
              <a:rPr lang="en-US" dirty="0"/>
              <a:t>Orthologs </a:t>
            </a:r>
            <a:r>
              <a:rPr lang="en-US" i="1" dirty="0"/>
              <a:t>must</a:t>
            </a:r>
            <a:r>
              <a:rPr lang="en-US" dirty="0"/>
              <a:t> be separated by a speciation event…</a:t>
            </a:r>
          </a:p>
          <a:p>
            <a:pPr lvl="1"/>
            <a:r>
              <a:rPr lang="en-US" dirty="0"/>
              <a:t>While homologs can occur in the same species</a:t>
            </a:r>
          </a:p>
        </p:txBody>
      </p:sp>
      <p:pic>
        <p:nvPicPr>
          <p:cNvPr id="5" name="Picture 4" descr="Question mark on green pastel background">
            <a:extLst>
              <a:ext uri="{FF2B5EF4-FFF2-40B4-BE49-F238E27FC236}">
                <a16:creationId xmlns:a16="http://schemas.microsoft.com/office/drawing/2014/main" id="{41EFC50D-74BA-A237-05FA-1B3A6AA68876}"/>
              </a:ext>
            </a:extLst>
          </p:cNvPr>
          <p:cNvPicPr>
            <a:picLocks noChangeAspect="1"/>
          </p:cNvPicPr>
          <p:nvPr/>
        </p:nvPicPr>
        <p:blipFill rotWithShape="1">
          <a:blip r:embed="rId2"/>
          <a:srcRect l="40498" r="503" b="-1"/>
          <a:stretch/>
        </p:blipFill>
        <p:spPr>
          <a:xfrm>
            <a:off x="20" y="-1"/>
            <a:ext cx="5944270" cy="75565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928391" cy="6243262"/>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516336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7E86-A10D-8626-5B58-2E2201216B24}"/>
              </a:ext>
            </a:extLst>
          </p:cNvPr>
          <p:cNvSpPr>
            <a:spLocks noGrp="1"/>
          </p:cNvSpPr>
          <p:nvPr>
            <p:ph type="title"/>
          </p:nvPr>
        </p:nvSpPr>
        <p:spPr/>
        <p:txBody>
          <a:bodyPr/>
          <a:lstStyle/>
          <a:p>
            <a:r>
              <a:rPr lang="en-US" dirty="0"/>
              <a:t>Molecular phylogeny: </a:t>
            </a:r>
            <a:br>
              <a:rPr lang="en-US" dirty="0"/>
            </a:br>
            <a:r>
              <a:rPr lang="en-US" dirty="0" err="1"/>
              <a:t>Paralogy</a:t>
            </a:r>
            <a:endParaRPr lang="en-US" dirty="0"/>
          </a:p>
        </p:txBody>
      </p:sp>
      <p:sp>
        <p:nvSpPr>
          <p:cNvPr id="4" name="Content Placeholder 3">
            <a:extLst>
              <a:ext uri="{FF2B5EF4-FFF2-40B4-BE49-F238E27FC236}">
                <a16:creationId xmlns:a16="http://schemas.microsoft.com/office/drawing/2014/main" id="{B851B1A6-0191-E6BB-742B-00E77F777723}"/>
              </a:ext>
            </a:extLst>
          </p:cNvPr>
          <p:cNvSpPr>
            <a:spLocks noGrp="1"/>
          </p:cNvSpPr>
          <p:nvPr>
            <p:ph sz="half" idx="1"/>
          </p:nvPr>
        </p:nvSpPr>
        <p:spPr>
          <a:xfrm>
            <a:off x="746302" y="2380649"/>
            <a:ext cx="3813543" cy="4276036"/>
          </a:xfrm>
        </p:spPr>
        <p:txBody>
          <a:bodyPr/>
          <a:lstStyle/>
          <a:p>
            <a:r>
              <a:rPr lang="en-US" dirty="0" err="1"/>
              <a:t>Paralogy</a:t>
            </a:r>
            <a:r>
              <a:rPr lang="en-US" dirty="0"/>
              <a:t> is the relationship between two homologous genes which have evolved through a process of gene duplication</a:t>
            </a:r>
          </a:p>
          <a:p>
            <a:r>
              <a:rPr lang="en-US" dirty="0"/>
              <a:t>In essence, they are </a:t>
            </a:r>
            <a:r>
              <a:rPr lang="en-US" b="1" dirty="0"/>
              <a:t>separated by a gene duplication event</a:t>
            </a:r>
          </a:p>
          <a:p>
            <a:r>
              <a:rPr lang="en-US" dirty="0"/>
              <a:t>Ancestry from the </a:t>
            </a:r>
            <a:r>
              <a:rPr lang="en-US" i="1" dirty="0"/>
              <a:t>perspective of the gene</a:t>
            </a:r>
            <a:endParaRPr lang="en-US" dirty="0"/>
          </a:p>
        </p:txBody>
      </p:sp>
      <p:grpSp>
        <p:nvGrpSpPr>
          <p:cNvPr id="6" name="Group 5">
            <a:extLst>
              <a:ext uri="{FF2B5EF4-FFF2-40B4-BE49-F238E27FC236}">
                <a16:creationId xmlns:a16="http://schemas.microsoft.com/office/drawing/2014/main" id="{D8D31CAE-A8B6-3918-30F1-B076A50F15B1}"/>
              </a:ext>
            </a:extLst>
          </p:cNvPr>
          <p:cNvGrpSpPr/>
          <p:nvPr/>
        </p:nvGrpSpPr>
        <p:grpSpPr>
          <a:xfrm>
            <a:off x="4887912" y="2380649"/>
            <a:ext cx="3443482" cy="3412920"/>
            <a:chOff x="4278312" y="2711450"/>
            <a:chExt cx="3443482" cy="3412920"/>
          </a:xfrm>
        </p:grpSpPr>
        <p:sp>
          <p:nvSpPr>
            <p:cNvPr id="7" name="TextBox 6">
              <a:extLst>
                <a:ext uri="{FF2B5EF4-FFF2-40B4-BE49-F238E27FC236}">
                  <a16:creationId xmlns:a16="http://schemas.microsoft.com/office/drawing/2014/main" id="{83BDE374-6954-4FC7-F47D-2F5196CD7520}"/>
                </a:ext>
              </a:extLst>
            </p:cNvPr>
            <p:cNvSpPr txBox="1"/>
            <p:nvPr/>
          </p:nvSpPr>
          <p:spPr>
            <a:xfrm>
              <a:off x="7250112" y="5755038"/>
              <a:ext cx="457200" cy="369332"/>
            </a:xfrm>
            <a:prstGeom prst="rect">
              <a:avLst/>
            </a:prstGeom>
            <a:noFill/>
          </p:spPr>
          <p:txBody>
            <a:bodyPr wrap="square" rtlCol="0">
              <a:spAutoFit/>
            </a:bodyPr>
            <a:lstStyle/>
            <a:p>
              <a:r>
                <a:rPr lang="en-US" dirty="0"/>
                <a:t>B</a:t>
              </a:r>
              <a:r>
                <a:rPr lang="en-US" baseline="-25000" dirty="0"/>
                <a:t>2</a:t>
              </a:r>
              <a:endParaRPr lang="en-US" dirty="0"/>
            </a:p>
          </p:txBody>
        </p:sp>
        <p:sp>
          <p:nvSpPr>
            <p:cNvPr id="8" name="TextBox 7">
              <a:extLst>
                <a:ext uri="{FF2B5EF4-FFF2-40B4-BE49-F238E27FC236}">
                  <a16:creationId xmlns:a16="http://schemas.microsoft.com/office/drawing/2014/main" id="{2270EC1D-64FE-9D75-3A6B-DD047DC166FF}"/>
                </a:ext>
              </a:extLst>
            </p:cNvPr>
            <p:cNvSpPr txBox="1"/>
            <p:nvPr/>
          </p:nvSpPr>
          <p:spPr>
            <a:xfrm>
              <a:off x="7264594" y="3872173"/>
              <a:ext cx="457200" cy="369332"/>
            </a:xfrm>
            <a:prstGeom prst="rect">
              <a:avLst/>
            </a:prstGeom>
            <a:noFill/>
          </p:spPr>
          <p:txBody>
            <a:bodyPr wrap="square" rtlCol="0">
              <a:spAutoFit/>
            </a:bodyPr>
            <a:lstStyle/>
            <a:p>
              <a:r>
                <a:rPr lang="en-US" dirty="0"/>
                <a:t>B</a:t>
              </a:r>
              <a:r>
                <a:rPr lang="en-US" baseline="-25000" dirty="0"/>
                <a:t>1</a:t>
              </a:r>
              <a:endParaRPr lang="en-US" dirty="0"/>
            </a:p>
          </p:txBody>
        </p:sp>
        <p:sp>
          <p:nvSpPr>
            <p:cNvPr id="9" name="TextBox 8">
              <a:extLst>
                <a:ext uri="{FF2B5EF4-FFF2-40B4-BE49-F238E27FC236}">
                  <a16:creationId xmlns:a16="http://schemas.microsoft.com/office/drawing/2014/main" id="{E4CF512E-ED24-3012-CB41-DD63FE74A9E6}"/>
                </a:ext>
              </a:extLst>
            </p:cNvPr>
            <p:cNvSpPr txBox="1"/>
            <p:nvPr/>
          </p:nvSpPr>
          <p:spPr>
            <a:xfrm>
              <a:off x="7264594" y="4716386"/>
              <a:ext cx="457200" cy="369332"/>
            </a:xfrm>
            <a:prstGeom prst="rect">
              <a:avLst/>
            </a:prstGeom>
            <a:noFill/>
          </p:spPr>
          <p:txBody>
            <a:bodyPr wrap="square" rtlCol="0">
              <a:spAutoFit/>
            </a:bodyPr>
            <a:lstStyle/>
            <a:p>
              <a:r>
                <a:rPr lang="en-US" dirty="0"/>
                <a:t>A</a:t>
              </a:r>
              <a:r>
                <a:rPr lang="en-US" baseline="-25000" dirty="0"/>
                <a:t>2</a:t>
              </a:r>
              <a:endParaRPr lang="en-US" dirty="0"/>
            </a:p>
          </p:txBody>
        </p:sp>
        <p:sp>
          <p:nvSpPr>
            <p:cNvPr id="10" name="TextBox 9">
              <a:extLst>
                <a:ext uri="{FF2B5EF4-FFF2-40B4-BE49-F238E27FC236}">
                  <a16:creationId xmlns:a16="http://schemas.microsoft.com/office/drawing/2014/main" id="{DB6F5F03-16E3-1155-3EB2-A570E34E2929}"/>
                </a:ext>
              </a:extLst>
            </p:cNvPr>
            <p:cNvSpPr txBox="1"/>
            <p:nvPr/>
          </p:nvSpPr>
          <p:spPr>
            <a:xfrm>
              <a:off x="7250112" y="2711450"/>
              <a:ext cx="457200" cy="369332"/>
            </a:xfrm>
            <a:prstGeom prst="rect">
              <a:avLst/>
            </a:prstGeom>
            <a:noFill/>
          </p:spPr>
          <p:txBody>
            <a:bodyPr wrap="square" rtlCol="0">
              <a:spAutoFit/>
            </a:bodyPr>
            <a:lstStyle/>
            <a:p>
              <a:r>
                <a:rPr lang="en-US" dirty="0"/>
                <a:t>A</a:t>
              </a:r>
              <a:r>
                <a:rPr lang="en-US" baseline="-25000" dirty="0"/>
                <a:t>1</a:t>
              </a:r>
              <a:endParaRPr lang="en-US" dirty="0"/>
            </a:p>
          </p:txBody>
        </p:sp>
        <p:grpSp>
          <p:nvGrpSpPr>
            <p:cNvPr id="11" name="object 3">
              <a:extLst>
                <a:ext uri="{FF2B5EF4-FFF2-40B4-BE49-F238E27FC236}">
                  <a16:creationId xmlns:a16="http://schemas.microsoft.com/office/drawing/2014/main" id="{1F789BD0-564A-48E3-AC46-910DDC2D430B}"/>
                </a:ext>
              </a:extLst>
            </p:cNvPr>
            <p:cNvGrpSpPr/>
            <p:nvPr/>
          </p:nvGrpSpPr>
          <p:grpSpPr>
            <a:xfrm>
              <a:off x="5105531" y="2916895"/>
              <a:ext cx="2076800" cy="3101738"/>
              <a:chOff x="3636771" y="2864104"/>
              <a:chExt cx="2204085" cy="3291840"/>
            </a:xfrm>
          </p:grpSpPr>
          <p:pic>
            <p:nvPicPr>
              <p:cNvPr id="17" name="object 4">
                <a:extLst>
                  <a:ext uri="{FF2B5EF4-FFF2-40B4-BE49-F238E27FC236}">
                    <a16:creationId xmlns:a16="http://schemas.microsoft.com/office/drawing/2014/main" id="{D5E6F924-024F-4EFB-811F-304A07AB4607}"/>
                  </a:ext>
                </a:extLst>
              </p:cNvPr>
              <p:cNvPicPr/>
              <p:nvPr/>
            </p:nvPicPr>
            <p:blipFill>
              <a:blip r:embed="rId3" cstate="print"/>
              <a:stretch>
                <a:fillRect/>
              </a:stretch>
            </p:blipFill>
            <p:spPr>
              <a:xfrm>
                <a:off x="5118099" y="4927600"/>
                <a:ext cx="722376" cy="697992"/>
              </a:xfrm>
              <a:prstGeom prst="rect">
                <a:avLst/>
              </a:prstGeom>
            </p:spPr>
          </p:pic>
          <p:sp>
            <p:nvSpPr>
              <p:cNvPr id="18" name="object 5">
                <a:extLst>
                  <a:ext uri="{FF2B5EF4-FFF2-40B4-BE49-F238E27FC236}">
                    <a16:creationId xmlns:a16="http://schemas.microsoft.com/office/drawing/2014/main" id="{AF254A58-2EAB-0F83-533F-D5502D1B50E7}"/>
                  </a:ext>
                </a:extLst>
              </p:cNvPr>
              <p:cNvSpPr/>
              <p:nvPr/>
            </p:nvSpPr>
            <p:spPr>
              <a:xfrm>
                <a:off x="5174434" y="4969868"/>
                <a:ext cx="603885" cy="575945"/>
              </a:xfrm>
              <a:custGeom>
                <a:avLst/>
                <a:gdLst/>
                <a:ahLst/>
                <a:cxnLst/>
                <a:rect l="l" t="t" r="r" b="b"/>
                <a:pathLst>
                  <a:path w="603885" h="575945">
                    <a:moveTo>
                      <a:pt x="0" y="575629"/>
                    </a:moveTo>
                    <a:lnTo>
                      <a:pt x="603258" y="0"/>
                    </a:lnTo>
                  </a:path>
                </a:pathLst>
              </a:custGeom>
              <a:ln w="40004">
                <a:solidFill>
                  <a:srgbClr val="008000"/>
                </a:solidFill>
              </a:ln>
            </p:spPr>
            <p:txBody>
              <a:bodyPr wrap="square" lIns="0" tIns="0" rIns="0" bIns="0" rtlCol="0"/>
              <a:lstStyle/>
              <a:p>
                <a:endParaRPr sz="1696"/>
              </a:p>
            </p:txBody>
          </p:sp>
          <p:pic>
            <p:nvPicPr>
              <p:cNvPr id="19" name="object 6">
                <a:extLst>
                  <a:ext uri="{FF2B5EF4-FFF2-40B4-BE49-F238E27FC236}">
                    <a16:creationId xmlns:a16="http://schemas.microsoft.com/office/drawing/2014/main" id="{FCBA5D96-D341-E2AE-F0D9-10B20D4A958A}"/>
                  </a:ext>
                </a:extLst>
              </p:cNvPr>
              <p:cNvPicPr/>
              <p:nvPr/>
            </p:nvPicPr>
            <p:blipFill>
              <a:blip r:embed="rId4" cstate="print"/>
              <a:stretch>
                <a:fillRect/>
              </a:stretch>
            </p:blipFill>
            <p:spPr>
              <a:xfrm>
                <a:off x="3975099" y="4558792"/>
                <a:ext cx="1865376" cy="1597152"/>
              </a:xfrm>
              <a:prstGeom prst="rect">
                <a:avLst/>
              </a:prstGeom>
            </p:spPr>
          </p:pic>
          <p:sp>
            <p:nvSpPr>
              <p:cNvPr id="20" name="object 7">
                <a:extLst>
                  <a:ext uri="{FF2B5EF4-FFF2-40B4-BE49-F238E27FC236}">
                    <a16:creationId xmlns:a16="http://schemas.microsoft.com/office/drawing/2014/main" id="{22DFC06A-D5C4-7DF5-4986-26FCBF97068F}"/>
                  </a:ext>
                </a:extLst>
              </p:cNvPr>
              <p:cNvSpPr/>
              <p:nvPr/>
            </p:nvSpPr>
            <p:spPr>
              <a:xfrm>
                <a:off x="4030808" y="4597708"/>
                <a:ext cx="1746885" cy="1474470"/>
              </a:xfrm>
              <a:custGeom>
                <a:avLst/>
                <a:gdLst/>
                <a:ahLst/>
                <a:cxnLst/>
                <a:rect l="l" t="t" r="r" b="b"/>
                <a:pathLst>
                  <a:path w="1746885" h="1474470">
                    <a:moveTo>
                      <a:pt x="0" y="0"/>
                    </a:moveTo>
                    <a:lnTo>
                      <a:pt x="1746884" y="1474099"/>
                    </a:lnTo>
                  </a:path>
                </a:pathLst>
              </a:custGeom>
              <a:ln w="40004">
                <a:solidFill>
                  <a:srgbClr val="008000"/>
                </a:solidFill>
              </a:ln>
            </p:spPr>
            <p:txBody>
              <a:bodyPr wrap="square" lIns="0" tIns="0" rIns="0" bIns="0" rtlCol="0"/>
              <a:lstStyle/>
              <a:p>
                <a:endParaRPr sz="1696"/>
              </a:p>
            </p:txBody>
          </p:sp>
          <p:pic>
            <p:nvPicPr>
              <p:cNvPr id="21" name="object 8">
                <a:extLst>
                  <a:ext uri="{FF2B5EF4-FFF2-40B4-BE49-F238E27FC236}">
                    <a16:creationId xmlns:a16="http://schemas.microsoft.com/office/drawing/2014/main" id="{2B677501-ED1E-45D4-B0CA-FEF1BA992631}"/>
                  </a:ext>
                </a:extLst>
              </p:cNvPr>
              <p:cNvPicPr/>
              <p:nvPr/>
            </p:nvPicPr>
            <p:blipFill>
              <a:blip r:embed="rId5" cstate="print"/>
              <a:stretch>
                <a:fillRect/>
              </a:stretch>
            </p:blipFill>
            <p:spPr>
              <a:xfrm>
                <a:off x="5075427" y="3501136"/>
                <a:ext cx="765048" cy="658368"/>
              </a:xfrm>
              <a:prstGeom prst="rect">
                <a:avLst/>
              </a:prstGeom>
            </p:spPr>
          </p:pic>
          <p:sp>
            <p:nvSpPr>
              <p:cNvPr id="22" name="object 9">
                <a:extLst>
                  <a:ext uri="{FF2B5EF4-FFF2-40B4-BE49-F238E27FC236}">
                    <a16:creationId xmlns:a16="http://schemas.microsoft.com/office/drawing/2014/main" id="{B4287054-EFB3-9D59-C523-A3728A3393C6}"/>
                  </a:ext>
                </a:extLst>
              </p:cNvPr>
              <p:cNvSpPr/>
              <p:nvPr/>
            </p:nvSpPr>
            <p:spPr>
              <a:xfrm>
                <a:off x="5130806" y="3537974"/>
                <a:ext cx="647065" cy="535940"/>
              </a:xfrm>
              <a:custGeom>
                <a:avLst/>
                <a:gdLst/>
                <a:ahLst/>
                <a:cxnLst/>
                <a:rect l="l" t="t" r="r" b="b"/>
                <a:pathLst>
                  <a:path w="647064" h="535939">
                    <a:moveTo>
                      <a:pt x="0" y="0"/>
                    </a:moveTo>
                    <a:lnTo>
                      <a:pt x="646887" y="535667"/>
                    </a:lnTo>
                  </a:path>
                </a:pathLst>
              </a:custGeom>
              <a:ln w="40004">
                <a:solidFill>
                  <a:srgbClr val="0000FF"/>
                </a:solidFill>
              </a:ln>
            </p:spPr>
            <p:txBody>
              <a:bodyPr wrap="square" lIns="0" tIns="0" rIns="0" bIns="0" rtlCol="0"/>
              <a:lstStyle/>
              <a:p>
                <a:endParaRPr sz="1696"/>
              </a:p>
            </p:txBody>
          </p:sp>
          <p:pic>
            <p:nvPicPr>
              <p:cNvPr id="23" name="object 10">
                <a:extLst>
                  <a:ext uri="{FF2B5EF4-FFF2-40B4-BE49-F238E27FC236}">
                    <a16:creationId xmlns:a16="http://schemas.microsoft.com/office/drawing/2014/main" id="{BB4EBCA2-B5A8-D297-CA77-85A8EFC2B4D0}"/>
                  </a:ext>
                </a:extLst>
              </p:cNvPr>
              <p:cNvPicPr/>
              <p:nvPr/>
            </p:nvPicPr>
            <p:blipFill>
              <a:blip r:embed="rId6" cstate="print"/>
              <a:stretch>
                <a:fillRect/>
              </a:stretch>
            </p:blipFill>
            <p:spPr>
              <a:xfrm>
                <a:off x="3947667" y="2864104"/>
                <a:ext cx="1892808" cy="1813560"/>
              </a:xfrm>
              <a:prstGeom prst="rect">
                <a:avLst/>
              </a:prstGeom>
            </p:spPr>
          </p:pic>
          <p:sp>
            <p:nvSpPr>
              <p:cNvPr id="24" name="object 11">
                <a:extLst>
                  <a:ext uri="{FF2B5EF4-FFF2-40B4-BE49-F238E27FC236}">
                    <a16:creationId xmlns:a16="http://schemas.microsoft.com/office/drawing/2014/main" id="{A02ACD84-9AB1-8AF7-FF84-853F32A823F2}"/>
                  </a:ext>
                </a:extLst>
              </p:cNvPr>
              <p:cNvSpPr/>
              <p:nvPr/>
            </p:nvSpPr>
            <p:spPr>
              <a:xfrm>
                <a:off x="4004600" y="2907296"/>
                <a:ext cx="1773555" cy="1692275"/>
              </a:xfrm>
              <a:custGeom>
                <a:avLst/>
                <a:gdLst/>
                <a:ahLst/>
                <a:cxnLst/>
                <a:rect l="l" t="t" r="r" b="b"/>
                <a:pathLst>
                  <a:path w="1773554" h="1692275">
                    <a:moveTo>
                      <a:pt x="0" y="1691886"/>
                    </a:moveTo>
                    <a:lnTo>
                      <a:pt x="1773092" y="0"/>
                    </a:lnTo>
                  </a:path>
                </a:pathLst>
              </a:custGeom>
              <a:ln w="40004">
                <a:solidFill>
                  <a:srgbClr val="0000FF"/>
                </a:solidFill>
              </a:ln>
            </p:spPr>
            <p:txBody>
              <a:bodyPr wrap="square" lIns="0" tIns="0" rIns="0" bIns="0" rtlCol="0"/>
              <a:lstStyle/>
              <a:p>
                <a:endParaRPr sz="1696"/>
              </a:p>
            </p:txBody>
          </p:sp>
          <p:pic>
            <p:nvPicPr>
              <p:cNvPr id="25" name="object 12">
                <a:extLst>
                  <a:ext uri="{FF2B5EF4-FFF2-40B4-BE49-F238E27FC236}">
                    <a16:creationId xmlns:a16="http://schemas.microsoft.com/office/drawing/2014/main" id="{177BC936-F1E3-681A-4191-4E04F6A1B285}"/>
                  </a:ext>
                </a:extLst>
              </p:cNvPr>
              <p:cNvPicPr/>
              <p:nvPr/>
            </p:nvPicPr>
            <p:blipFill>
              <a:blip r:embed="rId7" cstate="print"/>
              <a:stretch>
                <a:fillRect/>
              </a:stretch>
            </p:blipFill>
            <p:spPr>
              <a:xfrm>
                <a:off x="3636771" y="4543552"/>
                <a:ext cx="429768" cy="128016"/>
              </a:xfrm>
              <a:prstGeom prst="rect">
                <a:avLst/>
              </a:prstGeom>
            </p:spPr>
          </p:pic>
          <p:sp>
            <p:nvSpPr>
              <p:cNvPr id="26" name="object 13">
                <a:extLst>
                  <a:ext uri="{FF2B5EF4-FFF2-40B4-BE49-F238E27FC236}">
                    <a16:creationId xmlns:a16="http://schemas.microsoft.com/office/drawing/2014/main" id="{D19B4BFF-45A1-34CD-3F7D-AD629536696F}"/>
                  </a:ext>
                </a:extLst>
              </p:cNvPr>
              <p:cNvSpPr/>
              <p:nvPr/>
            </p:nvSpPr>
            <p:spPr>
              <a:xfrm>
                <a:off x="3699509" y="4585849"/>
                <a:ext cx="322580" cy="0"/>
              </a:xfrm>
              <a:custGeom>
                <a:avLst/>
                <a:gdLst/>
                <a:ahLst/>
                <a:cxnLst/>
                <a:rect l="l" t="t" r="r" b="b"/>
                <a:pathLst>
                  <a:path w="322579">
                    <a:moveTo>
                      <a:pt x="322402" y="0"/>
                    </a:moveTo>
                    <a:lnTo>
                      <a:pt x="0" y="1"/>
                    </a:lnTo>
                  </a:path>
                </a:pathLst>
              </a:custGeom>
              <a:ln w="40004">
                <a:solidFill>
                  <a:srgbClr val="000000"/>
                </a:solidFill>
              </a:ln>
            </p:spPr>
            <p:txBody>
              <a:bodyPr wrap="square" lIns="0" tIns="0" rIns="0" bIns="0" rtlCol="0"/>
              <a:lstStyle/>
              <a:p>
                <a:endParaRPr sz="1696"/>
              </a:p>
            </p:txBody>
          </p:sp>
        </p:grpSp>
        <p:sp>
          <p:nvSpPr>
            <p:cNvPr id="12" name="TextBox 11">
              <a:extLst>
                <a:ext uri="{FF2B5EF4-FFF2-40B4-BE49-F238E27FC236}">
                  <a16:creationId xmlns:a16="http://schemas.microsoft.com/office/drawing/2014/main" id="{FCD16E5C-E9EA-5D19-E70E-789214C1C2FE}"/>
                </a:ext>
              </a:extLst>
            </p:cNvPr>
            <p:cNvSpPr txBox="1"/>
            <p:nvPr/>
          </p:nvSpPr>
          <p:spPr>
            <a:xfrm>
              <a:off x="4278312" y="2723480"/>
              <a:ext cx="1981200" cy="369332"/>
            </a:xfrm>
            <a:prstGeom prst="rect">
              <a:avLst/>
            </a:prstGeom>
            <a:noFill/>
          </p:spPr>
          <p:txBody>
            <a:bodyPr wrap="square" rtlCol="0">
              <a:spAutoFit/>
            </a:bodyPr>
            <a:lstStyle/>
            <a:p>
              <a:r>
                <a:rPr lang="en-US" dirty="0"/>
                <a:t>Gene duplication</a:t>
              </a:r>
            </a:p>
          </p:txBody>
        </p:sp>
        <p:sp>
          <p:nvSpPr>
            <p:cNvPr id="13" name="TextBox 12">
              <a:extLst>
                <a:ext uri="{FF2B5EF4-FFF2-40B4-BE49-F238E27FC236}">
                  <a16:creationId xmlns:a16="http://schemas.microsoft.com/office/drawing/2014/main" id="{F6477412-DF3F-618D-B979-2D285D4459F2}"/>
                </a:ext>
              </a:extLst>
            </p:cNvPr>
            <p:cNvSpPr txBox="1"/>
            <p:nvPr/>
          </p:nvSpPr>
          <p:spPr>
            <a:xfrm>
              <a:off x="5830635" y="4321587"/>
              <a:ext cx="1333492" cy="369332"/>
            </a:xfrm>
            <a:prstGeom prst="rect">
              <a:avLst/>
            </a:prstGeom>
            <a:noFill/>
          </p:spPr>
          <p:txBody>
            <a:bodyPr wrap="square" rtlCol="0">
              <a:spAutoFit/>
            </a:bodyPr>
            <a:lstStyle/>
            <a:p>
              <a:r>
                <a:rPr lang="en-US" dirty="0"/>
                <a:t>Speciation</a:t>
              </a:r>
            </a:p>
          </p:txBody>
        </p:sp>
        <p:cxnSp>
          <p:nvCxnSpPr>
            <p:cNvPr id="14" name="Straight Arrow Connector 13">
              <a:extLst>
                <a:ext uri="{FF2B5EF4-FFF2-40B4-BE49-F238E27FC236}">
                  <a16:creationId xmlns:a16="http://schemas.microsoft.com/office/drawing/2014/main" id="{64E2A7D1-ED66-E68C-647D-A3146C819C05}"/>
                </a:ext>
              </a:extLst>
            </p:cNvPr>
            <p:cNvCxnSpPr>
              <a:cxnSpLocks/>
              <a:stCxn id="12" idx="2"/>
            </p:cNvCxnSpPr>
            <p:nvPr/>
          </p:nvCxnSpPr>
          <p:spPr>
            <a:xfrm>
              <a:off x="5268912" y="3092812"/>
              <a:ext cx="155409" cy="13639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7131DF-1180-E06B-FD79-BD90123DA719}"/>
                </a:ext>
              </a:extLst>
            </p:cNvPr>
            <p:cNvCxnSpPr>
              <a:cxnSpLocks/>
              <a:stCxn id="13" idx="0"/>
            </p:cNvCxnSpPr>
            <p:nvPr/>
          </p:nvCxnSpPr>
          <p:spPr>
            <a:xfrm flipV="1">
              <a:off x="6497381" y="3650703"/>
              <a:ext cx="0" cy="6708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B8CC81-860F-5368-DA1F-86BEB20ADD67}"/>
                </a:ext>
              </a:extLst>
            </p:cNvPr>
            <p:cNvCxnSpPr/>
            <p:nvPr/>
          </p:nvCxnSpPr>
          <p:spPr>
            <a:xfrm>
              <a:off x="6485648" y="4716386"/>
              <a:ext cx="27638" cy="580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FF4BBC9-8142-E0AB-13F9-362B4C2B12AD}"/>
              </a:ext>
            </a:extLst>
          </p:cNvPr>
          <p:cNvSpPr txBox="1"/>
          <p:nvPr/>
        </p:nvSpPr>
        <p:spPr>
          <a:xfrm>
            <a:off x="9612312" y="3000270"/>
            <a:ext cx="1757651" cy="369332"/>
          </a:xfrm>
          <a:prstGeom prst="rect">
            <a:avLst/>
          </a:prstGeom>
          <a:noFill/>
        </p:spPr>
        <p:txBody>
          <a:bodyPr wrap="square" rtlCol="0">
            <a:spAutoFit/>
          </a:bodyPr>
          <a:lstStyle/>
          <a:p>
            <a:r>
              <a:rPr lang="en-US" dirty="0"/>
              <a:t>Paralogues</a:t>
            </a:r>
          </a:p>
        </p:txBody>
      </p:sp>
      <p:cxnSp>
        <p:nvCxnSpPr>
          <p:cNvPr id="40" name="Straight Arrow Connector 39">
            <a:extLst>
              <a:ext uri="{FF2B5EF4-FFF2-40B4-BE49-F238E27FC236}">
                <a16:creationId xmlns:a16="http://schemas.microsoft.com/office/drawing/2014/main" id="{328600FF-76D1-2825-2549-0EB44971AEFB}"/>
              </a:ext>
            </a:extLst>
          </p:cNvPr>
          <p:cNvCxnSpPr>
            <a:stCxn id="38" idx="1"/>
            <a:endCxn id="10" idx="3"/>
          </p:cNvCxnSpPr>
          <p:nvPr/>
        </p:nvCxnSpPr>
        <p:spPr>
          <a:xfrm flipH="1" flipV="1">
            <a:off x="8316912" y="2565315"/>
            <a:ext cx="1295400" cy="619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201B74-44F6-5A97-5D1D-F35818B07A1F}"/>
              </a:ext>
            </a:extLst>
          </p:cNvPr>
          <p:cNvCxnSpPr>
            <a:cxnSpLocks/>
            <a:stCxn id="38" idx="1"/>
            <a:endCxn id="9" idx="3"/>
          </p:cNvCxnSpPr>
          <p:nvPr/>
        </p:nvCxnSpPr>
        <p:spPr>
          <a:xfrm flipH="1">
            <a:off x="8331394" y="3184936"/>
            <a:ext cx="1280918" cy="13853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0C949B-9E2F-E8EC-4476-3704C54C75C3}"/>
              </a:ext>
            </a:extLst>
          </p:cNvPr>
          <p:cNvCxnSpPr>
            <a:cxnSpLocks/>
            <a:stCxn id="3" idx="1"/>
            <a:endCxn id="8" idx="3"/>
          </p:cNvCxnSpPr>
          <p:nvPr/>
        </p:nvCxnSpPr>
        <p:spPr>
          <a:xfrm flipH="1" flipV="1">
            <a:off x="8331394" y="3726038"/>
            <a:ext cx="1280918" cy="14595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F3046FC-A0A9-BCC6-19EA-248B4D22C196}"/>
              </a:ext>
            </a:extLst>
          </p:cNvPr>
          <p:cNvCxnSpPr>
            <a:cxnSpLocks/>
            <a:stCxn id="3" idx="1"/>
            <a:endCxn id="7" idx="3"/>
          </p:cNvCxnSpPr>
          <p:nvPr/>
        </p:nvCxnSpPr>
        <p:spPr>
          <a:xfrm flipH="1">
            <a:off x="8316912" y="5185615"/>
            <a:ext cx="1295400" cy="4232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923645-43EB-D666-CD12-9F7135F02396}"/>
              </a:ext>
            </a:extLst>
          </p:cNvPr>
          <p:cNvSpPr txBox="1"/>
          <p:nvPr/>
        </p:nvSpPr>
        <p:spPr>
          <a:xfrm>
            <a:off x="9612312" y="5000949"/>
            <a:ext cx="1757651" cy="369332"/>
          </a:xfrm>
          <a:prstGeom prst="rect">
            <a:avLst/>
          </a:prstGeom>
          <a:noFill/>
        </p:spPr>
        <p:txBody>
          <a:bodyPr wrap="square" rtlCol="0">
            <a:spAutoFit/>
          </a:bodyPr>
          <a:lstStyle/>
          <a:p>
            <a:r>
              <a:rPr lang="en-US" dirty="0"/>
              <a:t>Paralogues</a:t>
            </a:r>
          </a:p>
        </p:txBody>
      </p:sp>
    </p:spTree>
    <p:extLst>
      <p:ext uri="{BB962C8B-B14F-4D97-AF65-F5344CB8AC3E}">
        <p14:creationId xmlns:p14="http://schemas.microsoft.com/office/powerpoint/2010/main" val="211484471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9738-651C-DEC2-FA8C-27E411EA8B82}"/>
              </a:ext>
            </a:extLst>
          </p:cNvPr>
          <p:cNvSpPr>
            <a:spLocks noGrp="1"/>
          </p:cNvSpPr>
          <p:nvPr>
            <p:ph type="title"/>
          </p:nvPr>
        </p:nvSpPr>
        <p:spPr>
          <a:xfrm>
            <a:off x="6100500" y="671688"/>
            <a:ext cx="4117807" cy="1455326"/>
          </a:xfrm>
        </p:spPr>
        <p:txBody>
          <a:bodyPr>
            <a:normAutofit/>
          </a:bodyPr>
          <a:lstStyle/>
          <a:p>
            <a:r>
              <a:rPr lang="en-US" dirty="0"/>
              <a:t>A quick vocab check-in… </a:t>
            </a:r>
          </a:p>
        </p:txBody>
      </p:sp>
      <p:sp>
        <p:nvSpPr>
          <p:cNvPr id="3" name="Content Placeholder 2">
            <a:extLst>
              <a:ext uri="{FF2B5EF4-FFF2-40B4-BE49-F238E27FC236}">
                <a16:creationId xmlns:a16="http://schemas.microsoft.com/office/drawing/2014/main" id="{A5116D5E-C4B9-9C55-7E99-6E4729551861}"/>
              </a:ext>
            </a:extLst>
          </p:cNvPr>
          <p:cNvSpPr>
            <a:spLocks noGrp="1"/>
          </p:cNvSpPr>
          <p:nvPr>
            <p:ph idx="1"/>
          </p:nvPr>
        </p:nvSpPr>
        <p:spPr>
          <a:xfrm>
            <a:off x="5740015" y="2380648"/>
            <a:ext cx="4478292" cy="4276037"/>
          </a:xfrm>
        </p:spPr>
        <p:txBody>
          <a:bodyPr>
            <a:normAutofit/>
          </a:bodyPr>
          <a:lstStyle/>
          <a:p>
            <a:r>
              <a:rPr lang="en-US" dirty="0"/>
              <a:t>True/False: Paralogous genes are also homologous. </a:t>
            </a:r>
          </a:p>
          <a:p>
            <a:pPr lvl="1"/>
            <a:r>
              <a:rPr lang="en-US" b="1" dirty="0"/>
              <a:t>True</a:t>
            </a:r>
            <a:endParaRPr lang="en-US" dirty="0"/>
          </a:p>
          <a:p>
            <a:pPr lvl="1"/>
            <a:r>
              <a:rPr lang="en-US" dirty="0"/>
              <a:t>Both orthologs and paralogs are specific types of homologs</a:t>
            </a:r>
          </a:p>
        </p:txBody>
      </p:sp>
      <p:pic>
        <p:nvPicPr>
          <p:cNvPr id="5" name="Picture 4" descr="Question mark on green pastel background">
            <a:extLst>
              <a:ext uri="{FF2B5EF4-FFF2-40B4-BE49-F238E27FC236}">
                <a16:creationId xmlns:a16="http://schemas.microsoft.com/office/drawing/2014/main" id="{41EFC50D-74BA-A237-05FA-1B3A6AA68876}"/>
              </a:ext>
            </a:extLst>
          </p:cNvPr>
          <p:cNvPicPr>
            <a:picLocks noChangeAspect="1"/>
          </p:cNvPicPr>
          <p:nvPr/>
        </p:nvPicPr>
        <p:blipFill rotWithShape="1">
          <a:blip r:embed="rId2"/>
          <a:srcRect l="40498" r="503" b="-1"/>
          <a:stretch/>
        </p:blipFill>
        <p:spPr>
          <a:xfrm>
            <a:off x="20" y="-1"/>
            <a:ext cx="5944270" cy="75565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377785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A676-7414-DEE4-C20D-A78827597BDC}"/>
              </a:ext>
            </a:extLst>
          </p:cNvPr>
          <p:cNvSpPr>
            <a:spLocks noGrp="1"/>
          </p:cNvSpPr>
          <p:nvPr>
            <p:ph type="title"/>
          </p:nvPr>
        </p:nvSpPr>
        <p:spPr/>
        <p:txBody>
          <a:bodyPr/>
          <a:lstStyle/>
          <a:p>
            <a:r>
              <a:rPr lang="en-US" dirty="0"/>
              <a:t>Molecular phylogeny: </a:t>
            </a:r>
            <a:br>
              <a:rPr lang="en-US" dirty="0"/>
            </a:br>
            <a:r>
              <a:rPr lang="en-US" dirty="0"/>
              <a:t>Gene tree vs. Species tree</a:t>
            </a:r>
          </a:p>
        </p:txBody>
      </p:sp>
      <p:sp>
        <p:nvSpPr>
          <p:cNvPr id="65" name="TextBox 64">
            <a:extLst>
              <a:ext uri="{FF2B5EF4-FFF2-40B4-BE49-F238E27FC236}">
                <a16:creationId xmlns:a16="http://schemas.microsoft.com/office/drawing/2014/main" id="{781783EE-E126-AD88-DC1F-9E4864B2A4A2}"/>
              </a:ext>
            </a:extLst>
          </p:cNvPr>
          <p:cNvSpPr txBox="1"/>
          <p:nvPr/>
        </p:nvSpPr>
        <p:spPr>
          <a:xfrm>
            <a:off x="1333036" y="2270873"/>
            <a:ext cx="1223412" cy="369332"/>
          </a:xfrm>
          <a:prstGeom prst="rect">
            <a:avLst/>
          </a:prstGeom>
          <a:noFill/>
        </p:spPr>
        <p:txBody>
          <a:bodyPr wrap="none" rtlCol="0">
            <a:spAutoFit/>
          </a:bodyPr>
          <a:lstStyle/>
          <a:p>
            <a:r>
              <a:rPr lang="en-US" dirty="0"/>
              <a:t>Gene tree</a:t>
            </a:r>
          </a:p>
        </p:txBody>
      </p:sp>
      <p:sp>
        <p:nvSpPr>
          <p:cNvPr id="66" name="TextBox 65">
            <a:extLst>
              <a:ext uri="{FF2B5EF4-FFF2-40B4-BE49-F238E27FC236}">
                <a16:creationId xmlns:a16="http://schemas.microsoft.com/office/drawing/2014/main" id="{8FCF00EE-D132-642E-E517-B2DEDA033FCA}"/>
              </a:ext>
            </a:extLst>
          </p:cNvPr>
          <p:cNvSpPr txBox="1"/>
          <p:nvPr/>
        </p:nvSpPr>
        <p:spPr>
          <a:xfrm>
            <a:off x="5721391" y="2270873"/>
            <a:ext cx="1452642" cy="369332"/>
          </a:xfrm>
          <a:prstGeom prst="rect">
            <a:avLst/>
          </a:prstGeom>
          <a:noFill/>
        </p:spPr>
        <p:txBody>
          <a:bodyPr wrap="none" rtlCol="0">
            <a:spAutoFit/>
          </a:bodyPr>
          <a:lstStyle/>
          <a:p>
            <a:r>
              <a:rPr lang="en-US" dirty="0"/>
              <a:t>Species tree</a:t>
            </a:r>
          </a:p>
        </p:txBody>
      </p:sp>
      <p:sp>
        <p:nvSpPr>
          <p:cNvPr id="67" name="TextBox 66">
            <a:extLst>
              <a:ext uri="{FF2B5EF4-FFF2-40B4-BE49-F238E27FC236}">
                <a16:creationId xmlns:a16="http://schemas.microsoft.com/office/drawing/2014/main" id="{9C8CADA4-04A9-71EB-9038-65F2FFE9EE14}"/>
              </a:ext>
            </a:extLst>
          </p:cNvPr>
          <p:cNvSpPr txBox="1"/>
          <p:nvPr/>
        </p:nvSpPr>
        <p:spPr>
          <a:xfrm>
            <a:off x="8646945" y="3805545"/>
            <a:ext cx="3142725" cy="923330"/>
          </a:xfrm>
          <a:prstGeom prst="rect">
            <a:avLst/>
          </a:prstGeom>
          <a:noFill/>
        </p:spPr>
        <p:txBody>
          <a:bodyPr wrap="square" rtlCol="0">
            <a:spAutoFit/>
          </a:bodyPr>
          <a:lstStyle/>
          <a:p>
            <a:r>
              <a:rPr lang="en-US" dirty="0"/>
              <a:t>How can this gene tree be explained given this species tree?</a:t>
            </a:r>
          </a:p>
        </p:txBody>
      </p:sp>
      <p:sp>
        <p:nvSpPr>
          <p:cNvPr id="136" name="object 2">
            <a:extLst>
              <a:ext uri="{FF2B5EF4-FFF2-40B4-BE49-F238E27FC236}">
                <a16:creationId xmlns:a16="http://schemas.microsoft.com/office/drawing/2014/main" id="{3E5CDB57-4D4B-BDE2-582E-50B0B524A999}"/>
              </a:ext>
            </a:extLst>
          </p:cNvPr>
          <p:cNvSpPr/>
          <p:nvPr/>
        </p:nvSpPr>
        <p:spPr>
          <a:xfrm>
            <a:off x="5649912" y="5221078"/>
            <a:ext cx="1990641" cy="1648397"/>
          </a:xfrm>
          <a:custGeom>
            <a:avLst/>
            <a:gdLst/>
            <a:ahLst/>
            <a:cxnLst/>
            <a:rect l="l" t="t" r="r" b="b"/>
            <a:pathLst>
              <a:path w="2112645" h="1749425">
                <a:moveTo>
                  <a:pt x="0" y="0"/>
                </a:moveTo>
                <a:lnTo>
                  <a:pt x="2112028" y="1748907"/>
                </a:lnTo>
              </a:path>
            </a:pathLst>
          </a:custGeom>
          <a:ln w="533399">
            <a:solidFill>
              <a:srgbClr val="D9D9D9"/>
            </a:solidFill>
          </a:ln>
        </p:spPr>
        <p:txBody>
          <a:bodyPr wrap="square" lIns="0" tIns="0" rIns="0" bIns="0" rtlCol="0"/>
          <a:lstStyle/>
          <a:p>
            <a:endParaRPr sz="1696"/>
          </a:p>
        </p:txBody>
      </p:sp>
      <p:grpSp>
        <p:nvGrpSpPr>
          <p:cNvPr id="137" name="object 3">
            <a:extLst>
              <a:ext uri="{FF2B5EF4-FFF2-40B4-BE49-F238E27FC236}">
                <a16:creationId xmlns:a16="http://schemas.microsoft.com/office/drawing/2014/main" id="{4B935405-FFE4-DBF6-13AC-8D83D13B9FBC}"/>
              </a:ext>
            </a:extLst>
          </p:cNvPr>
          <p:cNvGrpSpPr/>
          <p:nvPr/>
        </p:nvGrpSpPr>
        <p:grpSpPr>
          <a:xfrm>
            <a:off x="2183888" y="4689512"/>
            <a:ext cx="683890" cy="655170"/>
            <a:chOff x="3021076" y="3799840"/>
            <a:chExt cx="725805" cy="695325"/>
          </a:xfrm>
        </p:grpSpPr>
        <p:pic>
          <p:nvPicPr>
            <p:cNvPr id="138" name="object 4">
              <a:extLst>
                <a:ext uri="{FF2B5EF4-FFF2-40B4-BE49-F238E27FC236}">
                  <a16:creationId xmlns:a16="http://schemas.microsoft.com/office/drawing/2014/main" id="{785737F2-DACD-0313-D4E2-6B3893D57FBD}"/>
                </a:ext>
              </a:extLst>
            </p:cNvPr>
            <p:cNvPicPr/>
            <p:nvPr/>
          </p:nvPicPr>
          <p:blipFill>
            <a:blip r:embed="rId2" cstate="print"/>
            <a:stretch>
              <a:fillRect/>
            </a:stretch>
          </p:blipFill>
          <p:spPr>
            <a:xfrm>
              <a:off x="3021076" y="3799840"/>
              <a:ext cx="725424" cy="694944"/>
            </a:xfrm>
            <a:prstGeom prst="rect">
              <a:avLst/>
            </a:prstGeom>
          </p:spPr>
        </p:pic>
        <p:sp>
          <p:nvSpPr>
            <p:cNvPr id="139" name="object 5">
              <a:extLst>
                <a:ext uri="{FF2B5EF4-FFF2-40B4-BE49-F238E27FC236}">
                  <a16:creationId xmlns:a16="http://schemas.microsoft.com/office/drawing/2014/main" id="{EF09518A-BD97-C0D9-50FA-15902F8C6B23}"/>
                </a:ext>
              </a:extLst>
            </p:cNvPr>
            <p:cNvSpPr/>
            <p:nvPr/>
          </p:nvSpPr>
          <p:spPr>
            <a:xfrm>
              <a:off x="3079877" y="3841616"/>
              <a:ext cx="603885" cy="575945"/>
            </a:xfrm>
            <a:custGeom>
              <a:avLst/>
              <a:gdLst/>
              <a:ahLst/>
              <a:cxnLst/>
              <a:rect l="l" t="t" r="r" b="b"/>
              <a:pathLst>
                <a:path w="603885" h="575945">
                  <a:moveTo>
                    <a:pt x="0" y="575629"/>
                  </a:moveTo>
                  <a:lnTo>
                    <a:pt x="603258" y="0"/>
                  </a:lnTo>
                </a:path>
              </a:pathLst>
            </a:custGeom>
            <a:ln w="40004">
              <a:solidFill>
                <a:srgbClr val="000000"/>
              </a:solidFill>
            </a:ln>
          </p:spPr>
          <p:txBody>
            <a:bodyPr wrap="square" lIns="0" tIns="0" rIns="0" bIns="0" rtlCol="0"/>
            <a:lstStyle/>
            <a:p>
              <a:endParaRPr sz="1696"/>
            </a:p>
          </p:txBody>
        </p:sp>
      </p:grpSp>
      <p:grpSp>
        <p:nvGrpSpPr>
          <p:cNvPr id="140" name="object 6">
            <a:extLst>
              <a:ext uri="{FF2B5EF4-FFF2-40B4-BE49-F238E27FC236}">
                <a16:creationId xmlns:a16="http://schemas.microsoft.com/office/drawing/2014/main" id="{F5C4CFA5-EC3B-07FC-3B63-00882F7C23F6}"/>
              </a:ext>
            </a:extLst>
          </p:cNvPr>
          <p:cNvGrpSpPr/>
          <p:nvPr/>
        </p:nvGrpSpPr>
        <p:grpSpPr>
          <a:xfrm>
            <a:off x="2531397" y="3164490"/>
            <a:ext cx="342244" cy="307541"/>
            <a:chOff x="3389884" y="2181351"/>
            <a:chExt cx="363220" cy="326390"/>
          </a:xfrm>
        </p:grpSpPr>
        <p:pic>
          <p:nvPicPr>
            <p:cNvPr id="141" name="object 7">
              <a:extLst>
                <a:ext uri="{FF2B5EF4-FFF2-40B4-BE49-F238E27FC236}">
                  <a16:creationId xmlns:a16="http://schemas.microsoft.com/office/drawing/2014/main" id="{CFA68F2D-636C-D332-194E-92E7B9925067}"/>
                </a:ext>
              </a:extLst>
            </p:cNvPr>
            <p:cNvPicPr/>
            <p:nvPr/>
          </p:nvPicPr>
          <p:blipFill>
            <a:blip r:embed="rId3" cstate="print"/>
            <a:stretch>
              <a:fillRect/>
            </a:stretch>
          </p:blipFill>
          <p:spPr>
            <a:xfrm>
              <a:off x="3389884" y="2181351"/>
              <a:ext cx="362712" cy="326136"/>
            </a:xfrm>
            <a:prstGeom prst="rect">
              <a:avLst/>
            </a:prstGeom>
          </p:spPr>
        </p:pic>
        <p:sp>
          <p:nvSpPr>
            <p:cNvPr id="142" name="object 8">
              <a:extLst>
                <a:ext uri="{FF2B5EF4-FFF2-40B4-BE49-F238E27FC236}">
                  <a16:creationId xmlns:a16="http://schemas.microsoft.com/office/drawing/2014/main" id="{E8B8DAF2-AE2B-A4A0-E266-65FE593CF4F7}"/>
                </a:ext>
              </a:extLst>
            </p:cNvPr>
            <p:cNvSpPr/>
            <p:nvPr/>
          </p:nvSpPr>
          <p:spPr>
            <a:xfrm>
              <a:off x="3445361" y="2219904"/>
              <a:ext cx="244475" cy="202565"/>
            </a:xfrm>
            <a:custGeom>
              <a:avLst/>
              <a:gdLst/>
              <a:ahLst/>
              <a:cxnLst/>
              <a:rect l="l" t="t" r="r" b="b"/>
              <a:pathLst>
                <a:path w="244475" h="202564">
                  <a:moveTo>
                    <a:pt x="0" y="0"/>
                  </a:moveTo>
                  <a:lnTo>
                    <a:pt x="244199" y="202214"/>
                  </a:lnTo>
                </a:path>
              </a:pathLst>
            </a:custGeom>
            <a:ln w="40004">
              <a:solidFill>
                <a:srgbClr val="000000"/>
              </a:solidFill>
            </a:ln>
          </p:spPr>
          <p:txBody>
            <a:bodyPr wrap="square" lIns="0" tIns="0" rIns="0" bIns="0" rtlCol="0"/>
            <a:lstStyle/>
            <a:p>
              <a:endParaRPr sz="1696"/>
            </a:p>
          </p:txBody>
        </p:sp>
      </p:grpSp>
      <p:grpSp>
        <p:nvGrpSpPr>
          <p:cNvPr id="143" name="object 9">
            <a:extLst>
              <a:ext uri="{FF2B5EF4-FFF2-40B4-BE49-F238E27FC236}">
                <a16:creationId xmlns:a16="http://schemas.microsoft.com/office/drawing/2014/main" id="{788AF254-BE86-20DC-AAAF-61645AF4BEB4}"/>
              </a:ext>
            </a:extLst>
          </p:cNvPr>
          <p:cNvGrpSpPr/>
          <p:nvPr/>
        </p:nvGrpSpPr>
        <p:grpSpPr>
          <a:xfrm>
            <a:off x="351566" y="2928988"/>
            <a:ext cx="2521957" cy="4248137"/>
            <a:chOff x="1076452" y="1931416"/>
            <a:chExt cx="2676525" cy="4508500"/>
          </a:xfrm>
        </p:grpSpPr>
        <p:pic>
          <p:nvPicPr>
            <p:cNvPr id="144" name="object 10">
              <a:extLst>
                <a:ext uri="{FF2B5EF4-FFF2-40B4-BE49-F238E27FC236}">
                  <a16:creationId xmlns:a16="http://schemas.microsoft.com/office/drawing/2014/main" id="{EDB26AC1-6A84-7263-50D3-484454CDB365}"/>
                </a:ext>
              </a:extLst>
            </p:cNvPr>
            <p:cNvPicPr/>
            <p:nvPr/>
          </p:nvPicPr>
          <p:blipFill>
            <a:blip r:embed="rId4" cstate="print"/>
            <a:stretch>
              <a:fillRect/>
            </a:stretch>
          </p:blipFill>
          <p:spPr>
            <a:xfrm>
              <a:off x="1990852" y="3525519"/>
              <a:ext cx="1755648" cy="1502663"/>
            </a:xfrm>
            <a:prstGeom prst="rect">
              <a:avLst/>
            </a:prstGeom>
          </p:spPr>
        </p:pic>
        <p:sp>
          <p:nvSpPr>
            <p:cNvPr id="145" name="object 11">
              <a:extLst>
                <a:ext uri="{FF2B5EF4-FFF2-40B4-BE49-F238E27FC236}">
                  <a16:creationId xmlns:a16="http://schemas.microsoft.com/office/drawing/2014/main" id="{EA654B03-1B90-5560-FEDB-5A481BAD60B1}"/>
                </a:ext>
              </a:extLst>
            </p:cNvPr>
            <p:cNvSpPr/>
            <p:nvPr/>
          </p:nvSpPr>
          <p:spPr>
            <a:xfrm>
              <a:off x="2046310" y="3562331"/>
              <a:ext cx="1637030" cy="1381760"/>
            </a:xfrm>
            <a:custGeom>
              <a:avLst/>
              <a:gdLst/>
              <a:ahLst/>
              <a:cxnLst/>
              <a:rect l="l" t="t" r="r" b="b"/>
              <a:pathLst>
                <a:path w="1637029" h="1381760">
                  <a:moveTo>
                    <a:pt x="0" y="0"/>
                  </a:moveTo>
                  <a:lnTo>
                    <a:pt x="1636824" y="1381225"/>
                  </a:lnTo>
                </a:path>
              </a:pathLst>
            </a:custGeom>
            <a:ln w="40004">
              <a:solidFill>
                <a:srgbClr val="000000"/>
              </a:solidFill>
            </a:ln>
          </p:spPr>
          <p:txBody>
            <a:bodyPr wrap="square" lIns="0" tIns="0" rIns="0" bIns="0" rtlCol="0"/>
            <a:lstStyle/>
            <a:p>
              <a:endParaRPr sz="1696"/>
            </a:p>
          </p:txBody>
        </p:sp>
        <p:pic>
          <p:nvPicPr>
            <p:cNvPr id="146" name="object 12">
              <a:extLst>
                <a:ext uri="{FF2B5EF4-FFF2-40B4-BE49-F238E27FC236}">
                  <a16:creationId xmlns:a16="http://schemas.microsoft.com/office/drawing/2014/main" id="{7023A1B0-CA89-7000-DCE1-18350C8F4989}"/>
                </a:ext>
              </a:extLst>
            </p:cNvPr>
            <p:cNvPicPr/>
            <p:nvPr/>
          </p:nvPicPr>
          <p:blipFill>
            <a:blip r:embed="rId5" cstate="print"/>
            <a:stretch>
              <a:fillRect/>
            </a:stretch>
          </p:blipFill>
          <p:spPr>
            <a:xfrm>
              <a:off x="1076452" y="1931416"/>
              <a:ext cx="2676144" cy="2560319"/>
            </a:xfrm>
            <a:prstGeom prst="rect">
              <a:avLst/>
            </a:prstGeom>
          </p:spPr>
        </p:pic>
        <p:sp>
          <p:nvSpPr>
            <p:cNvPr id="147" name="object 13">
              <a:extLst>
                <a:ext uri="{FF2B5EF4-FFF2-40B4-BE49-F238E27FC236}">
                  <a16:creationId xmlns:a16="http://schemas.microsoft.com/office/drawing/2014/main" id="{57B2DF8D-1FE1-52BF-9D8B-821109501706}"/>
                </a:ext>
              </a:extLst>
            </p:cNvPr>
            <p:cNvSpPr/>
            <p:nvPr/>
          </p:nvSpPr>
          <p:spPr>
            <a:xfrm>
              <a:off x="1133104" y="1972742"/>
              <a:ext cx="2556510" cy="2439670"/>
            </a:xfrm>
            <a:custGeom>
              <a:avLst/>
              <a:gdLst/>
              <a:ahLst/>
              <a:cxnLst/>
              <a:rect l="l" t="t" r="r" b="b"/>
              <a:pathLst>
                <a:path w="2556510" h="2439670">
                  <a:moveTo>
                    <a:pt x="0" y="2439372"/>
                  </a:moveTo>
                  <a:lnTo>
                    <a:pt x="2556456" y="0"/>
                  </a:lnTo>
                </a:path>
              </a:pathLst>
            </a:custGeom>
            <a:ln w="40004">
              <a:solidFill>
                <a:srgbClr val="000000"/>
              </a:solidFill>
            </a:ln>
          </p:spPr>
          <p:txBody>
            <a:bodyPr wrap="square" lIns="0" tIns="0" rIns="0" bIns="0" rtlCol="0"/>
            <a:lstStyle/>
            <a:p>
              <a:endParaRPr sz="1696"/>
            </a:p>
          </p:txBody>
        </p:sp>
        <p:pic>
          <p:nvPicPr>
            <p:cNvPr id="148" name="object 14">
              <a:extLst>
                <a:ext uri="{FF2B5EF4-FFF2-40B4-BE49-F238E27FC236}">
                  <a16:creationId xmlns:a16="http://schemas.microsoft.com/office/drawing/2014/main" id="{02A0ADB5-D137-C66F-0FA2-E19790E3B33B}"/>
                </a:ext>
              </a:extLst>
            </p:cNvPr>
            <p:cNvPicPr/>
            <p:nvPr/>
          </p:nvPicPr>
          <p:blipFill>
            <a:blip r:embed="rId6" cstate="print"/>
            <a:stretch>
              <a:fillRect/>
            </a:stretch>
          </p:blipFill>
          <p:spPr>
            <a:xfrm>
              <a:off x="2935731" y="2577592"/>
              <a:ext cx="816864" cy="713231"/>
            </a:xfrm>
            <a:prstGeom prst="rect">
              <a:avLst/>
            </a:prstGeom>
          </p:spPr>
        </p:pic>
        <p:sp>
          <p:nvSpPr>
            <p:cNvPr id="149" name="object 15">
              <a:extLst>
                <a:ext uri="{FF2B5EF4-FFF2-40B4-BE49-F238E27FC236}">
                  <a16:creationId xmlns:a16="http://schemas.microsoft.com/office/drawing/2014/main" id="{F65D0750-DA8F-825A-8141-1069512777A0}"/>
                </a:ext>
              </a:extLst>
            </p:cNvPr>
            <p:cNvSpPr/>
            <p:nvPr/>
          </p:nvSpPr>
          <p:spPr>
            <a:xfrm>
              <a:off x="2991359" y="2616017"/>
              <a:ext cx="698500" cy="589280"/>
            </a:xfrm>
            <a:custGeom>
              <a:avLst/>
              <a:gdLst/>
              <a:ahLst/>
              <a:cxnLst/>
              <a:rect l="l" t="t" r="r" b="b"/>
              <a:pathLst>
                <a:path w="698500" h="589280">
                  <a:moveTo>
                    <a:pt x="0" y="0"/>
                  </a:moveTo>
                  <a:lnTo>
                    <a:pt x="698201" y="589173"/>
                  </a:lnTo>
                </a:path>
              </a:pathLst>
            </a:custGeom>
            <a:ln w="40004">
              <a:solidFill>
                <a:srgbClr val="000000"/>
              </a:solidFill>
            </a:ln>
          </p:spPr>
          <p:txBody>
            <a:bodyPr wrap="square" lIns="0" tIns="0" rIns="0" bIns="0" rtlCol="0"/>
            <a:lstStyle/>
            <a:p>
              <a:endParaRPr sz="1696"/>
            </a:p>
          </p:txBody>
        </p:sp>
        <p:pic>
          <p:nvPicPr>
            <p:cNvPr id="150" name="object 16">
              <a:extLst>
                <a:ext uri="{FF2B5EF4-FFF2-40B4-BE49-F238E27FC236}">
                  <a16:creationId xmlns:a16="http://schemas.microsoft.com/office/drawing/2014/main" id="{EC99D3A4-4A64-49FF-BFA4-9FDAA62F94F9}"/>
                </a:ext>
              </a:extLst>
            </p:cNvPr>
            <p:cNvPicPr/>
            <p:nvPr/>
          </p:nvPicPr>
          <p:blipFill>
            <a:blip r:embed="rId7" cstate="print"/>
            <a:stretch>
              <a:fillRect/>
            </a:stretch>
          </p:blipFill>
          <p:spPr>
            <a:xfrm>
              <a:off x="1189228" y="4257039"/>
              <a:ext cx="2557272" cy="2182368"/>
            </a:xfrm>
            <a:prstGeom prst="rect">
              <a:avLst/>
            </a:prstGeom>
          </p:spPr>
        </p:pic>
        <p:sp>
          <p:nvSpPr>
            <p:cNvPr id="151" name="object 17">
              <a:extLst>
                <a:ext uri="{FF2B5EF4-FFF2-40B4-BE49-F238E27FC236}">
                  <a16:creationId xmlns:a16="http://schemas.microsoft.com/office/drawing/2014/main" id="{2F2F57A8-600B-D86A-9C6B-DBDEDD837B33}"/>
                </a:ext>
              </a:extLst>
            </p:cNvPr>
            <p:cNvSpPr/>
            <p:nvPr/>
          </p:nvSpPr>
          <p:spPr>
            <a:xfrm>
              <a:off x="1244544" y="4295756"/>
              <a:ext cx="2439035" cy="2058035"/>
            </a:xfrm>
            <a:custGeom>
              <a:avLst/>
              <a:gdLst/>
              <a:ahLst/>
              <a:cxnLst/>
              <a:rect l="l" t="t" r="r" b="b"/>
              <a:pathLst>
                <a:path w="2439035" h="2058035">
                  <a:moveTo>
                    <a:pt x="0" y="0"/>
                  </a:moveTo>
                  <a:lnTo>
                    <a:pt x="2438591" y="2057791"/>
                  </a:lnTo>
                </a:path>
              </a:pathLst>
            </a:custGeom>
            <a:ln w="40004">
              <a:solidFill>
                <a:srgbClr val="000000"/>
              </a:solidFill>
            </a:ln>
          </p:spPr>
          <p:txBody>
            <a:bodyPr wrap="square" lIns="0" tIns="0" rIns="0" bIns="0" rtlCol="0"/>
            <a:lstStyle/>
            <a:p>
              <a:endParaRPr sz="1696"/>
            </a:p>
          </p:txBody>
        </p:sp>
      </p:grpSp>
      <p:grpSp>
        <p:nvGrpSpPr>
          <p:cNvPr id="156" name="object 23">
            <a:extLst>
              <a:ext uri="{FF2B5EF4-FFF2-40B4-BE49-F238E27FC236}">
                <a16:creationId xmlns:a16="http://schemas.microsoft.com/office/drawing/2014/main" id="{8C347A2A-D318-857D-E2F9-6757F36B9965}"/>
              </a:ext>
            </a:extLst>
          </p:cNvPr>
          <p:cNvGrpSpPr/>
          <p:nvPr/>
        </p:nvGrpSpPr>
        <p:grpSpPr>
          <a:xfrm>
            <a:off x="4764721" y="2596727"/>
            <a:ext cx="3360815" cy="4863219"/>
            <a:chOff x="5760084" y="1578790"/>
            <a:chExt cx="3566795" cy="5161280"/>
          </a:xfrm>
        </p:grpSpPr>
        <p:sp>
          <p:nvSpPr>
            <p:cNvPr id="157" name="object 24">
              <a:extLst>
                <a:ext uri="{FF2B5EF4-FFF2-40B4-BE49-F238E27FC236}">
                  <a16:creationId xmlns:a16="http://schemas.microsoft.com/office/drawing/2014/main" id="{F52F68A7-7885-5EFE-18E2-31C9CD0FAFD2}"/>
                </a:ext>
              </a:extLst>
            </p:cNvPr>
            <p:cNvSpPr/>
            <p:nvPr/>
          </p:nvSpPr>
          <p:spPr>
            <a:xfrm>
              <a:off x="7672983" y="3723374"/>
              <a:ext cx="934085" cy="773430"/>
            </a:xfrm>
            <a:custGeom>
              <a:avLst/>
              <a:gdLst/>
              <a:ahLst/>
              <a:cxnLst/>
              <a:rect l="l" t="t" r="r" b="b"/>
              <a:pathLst>
                <a:path w="934084"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158" name="object 25">
              <a:extLst>
                <a:ext uri="{FF2B5EF4-FFF2-40B4-BE49-F238E27FC236}">
                  <a16:creationId xmlns:a16="http://schemas.microsoft.com/office/drawing/2014/main" id="{CA55F3C3-B0AB-BEB4-03B1-A8516D24741E}"/>
                </a:ext>
              </a:extLst>
            </p:cNvPr>
            <p:cNvSpPr/>
            <p:nvPr/>
          </p:nvSpPr>
          <p:spPr>
            <a:xfrm>
              <a:off x="6026784" y="2285547"/>
              <a:ext cx="2820670" cy="2691130"/>
            </a:xfrm>
            <a:custGeom>
              <a:avLst/>
              <a:gdLst/>
              <a:ahLst/>
              <a:cxnLst/>
              <a:rect l="l" t="t" r="r" b="b"/>
              <a:pathLst>
                <a:path w="2820670" h="2691129">
                  <a:moveTo>
                    <a:pt x="0" y="2690900"/>
                  </a:moveTo>
                  <a:lnTo>
                    <a:pt x="2820057" y="0"/>
                  </a:lnTo>
                </a:path>
              </a:pathLst>
            </a:custGeom>
            <a:ln w="533399">
              <a:solidFill>
                <a:srgbClr val="D9D9D9"/>
              </a:solidFill>
            </a:ln>
          </p:spPr>
          <p:txBody>
            <a:bodyPr wrap="square" lIns="0" tIns="0" rIns="0" bIns="0" rtlCol="0"/>
            <a:lstStyle/>
            <a:p>
              <a:endParaRPr sz="1696"/>
            </a:p>
          </p:txBody>
        </p:sp>
        <p:sp>
          <p:nvSpPr>
            <p:cNvPr id="159" name="object 26">
              <a:extLst>
                <a:ext uri="{FF2B5EF4-FFF2-40B4-BE49-F238E27FC236}">
                  <a16:creationId xmlns:a16="http://schemas.microsoft.com/office/drawing/2014/main" id="{E263C7F2-12D1-791F-33A9-E85038D43EB0}"/>
                </a:ext>
              </a:extLst>
            </p:cNvPr>
            <p:cNvSpPr/>
            <p:nvPr/>
          </p:nvSpPr>
          <p:spPr>
            <a:xfrm>
              <a:off x="8433217" y="1578790"/>
              <a:ext cx="893444" cy="5161280"/>
            </a:xfrm>
            <a:custGeom>
              <a:avLst/>
              <a:gdLst/>
              <a:ahLst/>
              <a:cxnLst/>
              <a:rect l="l" t="t" r="r" b="b"/>
              <a:pathLst>
                <a:path w="893445" h="5161280">
                  <a:moveTo>
                    <a:pt x="893444" y="0"/>
                  </a:moveTo>
                  <a:lnTo>
                    <a:pt x="0" y="0"/>
                  </a:lnTo>
                  <a:lnTo>
                    <a:pt x="0" y="5160845"/>
                  </a:lnTo>
                  <a:lnTo>
                    <a:pt x="893444" y="5160845"/>
                  </a:lnTo>
                  <a:lnTo>
                    <a:pt x="893444" y="0"/>
                  </a:lnTo>
                  <a:close/>
                </a:path>
              </a:pathLst>
            </a:custGeom>
            <a:solidFill>
              <a:srgbClr val="FFFFFF"/>
            </a:solidFill>
          </p:spPr>
          <p:txBody>
            <a:bodyPr wrap="square" lIns="0" tIns="0" rIns="0" bIns="0" rtlCol="0"/>
            <a:lstStyle/>
            <a:p>
              <a:endParaRPr sz="1696"/>
            </a:p>
          </p:txBody>
        </p:sp>
      </p:grpSp>
      <p:sp>
        <p:nvSpPr>
          <p:cNvPr id="68" name="TextBox 67">
            <a:extLst>
              <a:ext uri="{FF2B5EF4-FFF2-40B4-BE49-F238E27FC236}">
                <a16:creationId xmlns:a16="http://schemas.microsoft.com/office/drawing/2014/main" id="{A8CF7C9C-33D7-06CE-B7E2-5D9BE4DCBEB6}"/>
              </a:ext>
            </a:extLst>
          </p:cNvPr>
          <p:cNvSpPr txBox="1"/>
          <p:nvPr/>
        </p:nvSpPr>
        <p:spPr>
          <a:xfrm>
            <a:off x="2860162" y="4529833"/>
            <a:ext cx="401072" cy="369332"/>
          </a:xfrm>
          <a:prstGeom prst="rect">
            <a:avLst/>
          </a:prstGeom>
          <a:noFill/>
        </p:spPr>
        <p:txBody>
          <a:bodyPr wrap="none" rtlCol="0">
            <a:spAutoFit/>
          </a:bodyPr>
          <a:lstStyle/>
          <a:p>
            <a:r>
              <a:rPr lang="en-US" dirty="0"/>
              <a:t>A</a:t>
            </a:r>
            <a:r>
              <a:rPr lang="en-US" baseline="-25000" dirty="0"/>
              <a:t>2</a:t>
            </a:r>
          </a:p>
        </p:txBody>
      </p:sp>
      <p:sp>
        <p:nvSpPr>
          <p:cNvPr id="69" name="TextBox 68">
            <a:extLst>
              <a:ext uri="{FF2B5EF4-FFF2-40B4-BE49-F238E27FC236}">
                <a16:creationId xmlns:a16="http://schemas.microsoft.com/office/drawing/2014/main" id="{FF2AB7A9-8B45-8400-1A8F-6DF85F4AFABA}"/>
              </a:ext>
            </a:extLst>
          </p:cNvPr>
          <p:cNvSpPr txBox="1"/>
          <p:nvPr/>
        </p:nvSpPr>
        <p:spPr>
          <a:xfrm>
            <a:off x="2865148" y="2773604"/>
            <a:ext cx="401072" cy="369332"/>
          </a:xfrm>
          <a:prstGeom prst="rect">
            <a:avLst/>
          </a:prstGeom>
          <a:noFill/>
        </p:spPr>
        <p:txBody>
          <a:bodyPr wrap="none" rtlCol="0">
            <a:spAutoFit/>
          </a:bodyPr>
          <a:lstStyle/>
          <a:p>
            <a:r>
              <a:rPr lang="en-US" dirty="0"/>
              <a:t>A</a:t>
            </a:r>
            <a:r>
              <a:rPr lang="en-US" baseline="-25000" dirty="0"/>
              <a:t>1</a:t>
            </a:r>
          </a:p>
        </p:txBody>
      </p:sp>
      <p:sp>
        <p:nvSpPr>
          <p:cNvPr id="70" name="TextBox 69">
            <a:extLst>
              <a:ext uri="{FF2B5EF4-FFF2-40B4-BE49-F238E27FC236}">
                <a16:creationId xmlns:a16="http://schemas.microsoft.com/office/drawing/2014/main" id="{E69324AA-E3E1-7D8B-DFF2-20F27A2808C3}"/>
              </a:ext>
            </a:extLst>
          </p:cNvPr>
          <p:cNvSpPr txBox="1"/>
          <p:nvPr/>
        </p:nvSpPr>
        <p:spPr>
          <a:xfrm>
            <a:off x="7473250" y="3471792"/>
            <a:ext cx="320922" cy="369332"/>
          </a:xfrm>
          <a:prstGeom prst="rect">
            <a:avLst/>
          </a:prstGeom>
          <a:noFill/>
        </p:spPr>
        <p:txBody>
          <a:bodyPr wrap="none" rtlCol="0">
            <a:spAutoFit/>
          </a:bodyPr>
          <a:lstStyle/>
          <a:p>
            <a:r>
              <a:rPr lang="en-US" dirty="0"/>
              <a:t>A</a:t>
            </a:r>
          </a:p>
        </p:txBody>
      </p:sp>
      <p:sp>
        <p:nvSpPr>
          <p:cNvPr id="71" name="TextBox 70">
            <a:extLst>
              <a:ext uri="{FF2B5EF4-FFF2-40B4-BE49-F238E27FC236}">
                <a16:creationId xmlns:a16="http://schemas.microsoft.com/office/drawing/2014/main" id="{CBAA152E-120F-AF62-4D2B-294821EDECE4}"/>
              </a:ext>
            </a:extLst>
          </p:cNvPr>
          <p:cNvSpPr txBox="1"/>
          <p:nvPr/>
        </p:nvSpPr>
        <p:spPr>
          <a:xfrm>
            <a:off x="2865648" y="5605762"/>
            <a:ext cx="394660" cy="369332"/>
          </a:xfrm>
          <a:prstGeom prst="rect">
            <a:avLst/>
          </a:prstGeom>
          <a:noFill/>
        </p:spPr>
        <p:txBody>
          <a:bodyPr wrap="none" rtlCol="0">
            <a:spAutoFit/>
          </a:bodyPr>
          <a:lstStyle/>
          <a:p>
            <a:r>
              <a:rPr lang="en-US" dirty="0"/>
              <a:t>B</a:t>
            </a:r>
            <a:r>
              <a:rPr lang="en-US" baseline="-25000" dirty="0"/>
              <a:t>2</a:t>
            </a:r>
          </a:p>
        </p:txBody>
      </p:sp>
      <p:sp>
        <p:nvSpPr>
          <p:cNvPr id="72" name="TextBox 71">
            <a:extLst>
              <a:ext uri="{FF2B5EF4-FFF2-40B4-BE49-F238E27FC236}">
                <a16:creationId xmlns:a16="http://schemas.microsoft.com/office/drawing/2014/main" id="{42186AFE-2CE7-C14C-7AAE-AAD6CAD72580}"/>
              </a:ext>
            </a:extLst>
          </p:cNvPr>
          <p:cNvSpPr txBox="1"/>
          <p:nvPr/>
        </p:nvSpPr>
        <p:spPr>
          <a:xfrm>
            <a:off x="2873162" y="3238303"/>
            <a:ext cx="394660" cy="369332"/>
          </a:xfrm>
          <a:prstGeom prst="rect">
            <a:avLst/>
          </a:prstGeom>
          <a:noFill/>
        </p:spPr>
        <p:txBody>
          <a:bodyPr wrap="none" rtlCol="0">
            <a:spAutoFit/>
          </a:bodyPr>
          <a:lstStyle/>
          <a:p>
            <a:r>
              <a:rPr lang="en-US" dirty="0"/>
              <a:t>B</a:t>
            </a:r>
            <a:r>
              <a:rPr lang="en-US" baseline="-25000" dirty="0"/>
              <a:t>1</a:t>
            </a:r>
          </a:p>
        </p:txBody>
      </p:sp>
      <p:sp>
        <p:nvSpPr>
          <p:cNvPr id="73" name="TextBox 72">
            <a:extLst>
              <a:ext uri="{FF2B5EF4-FFF2-40B4-BE49-F238E27FC236}">
                <a16:creationId xmlns:a16="http://schemas.microsoft.com/office/drawing/2014/main" id="{34F269C7-40DE-8B7B-C4EF-D08C758A707A}"/>
              </a:ext>
            </a:extLst>
          </p:cNvPr>
          <p:cNvSpPr txBox="1"/>
          <p:nvPr/>
        </p:nvSpPr>
        <p:spPr>
          <a:xfrm>
            <a:off x="7480752" y="4981844"/>
            <a:ext cx="314510" cy="369332"/>
          </a:xfrm>
          <a:prstGeom prst="rect">
            <a:avLst/>
          </a:prstGeom>
          <a:noFill/>
        </p:spPr>
        <p:txBody>
          <a:bodyPr wrap="none" rtlCol="0">
            <a:spAutoFit/>
          </a:bodyPr>
          <a:lstStyle/>
          <a:p>
            <a:r>
              <a:rPr lang="en-US" dirty="0"/>
              <a:t>B</a:t>
            </a:r>
          </a:p>
        </p:txBody>
      </p:sp>
      <p:sp>
        <p:nvSpPr>
          <p:cNvPr id="74" name="TextBox 73">
            <a:extLst>
              <a:ext uri="{FF2B5EF4-FFF2-40B4-BE49-F238E27FC236}">
                <a16:creationId xmlns:a16="http://schemas.microsoft.com/office/drawing/2014/main" id="{034090E2-28D9-A224-C50A-43C6C519E954}"/>
              </a:ext>
            </a:extLst>
          </p:cNvPr>
          <p:cNvSpPr txBox="1"/>
          <p:nvPr/>
        </p:nvSpPr>
        <p:spPr>
          <a:xfrm>
            <a:off x="2865148" y="3960309"/>
            <a:ext cx="402674" cy="369332"/>
          </a:xfrm>
          <a:prstGeom prst="rect">
            <a:avLst/>
          </a:prstGeom>
          <a:noFill/>
        </p:spPr>
        <p:txBody>
          <a:bodyPr wrap="none" rtlCol="0">
            <a:spAutoFit/>
          </a:bodyPr>
          <a:lstStyle/>
          <a:p>
            <a:r>
              <a:rPr lang="en-US" dirty="0"/>
              <a:t>C</a:t>
            </a:r>
            <a:r>
              <a:rPr lang="en-US" baseline="-25000" dirty="0"/>
              <a:t>1</a:t>
            </a:r>
          </a:p>
        </p:txBody>
      </p:sp>
      <p:sp>
        <p:nvSpPr>
          <p:cNvPr id="75" name="TextBox 74">
            <a:extLst>
              <a:ext uri="{FF2B5EF4-FFF2-40B4-BE49-F238E27FC236}">
                <a16:creationId xmlns:a16="http://schemas.microsoft.com/office/drawing/2014/main" id="{BB139DDF-5898-3082-AA06-8428C8A7A463}"/>
              </a:ext>
            </a:extLst>
          </p:cNvPr>
          <p:cNvSpPr txBox="1"/>
          <p:nvPr/>
        </p:nvSpPr>
        <p:spPr>
          <a:xfrm>
            <a:off x="7473250" y="6444501"/>
            <a:ext cx="322524" cy="369332"/>
          </a:xfrm>
          <a:prstGeom prst="rect">
            <a:avLst/>
          </a:prstGeom>
          <a:noFill/>
        </p:spPr>
        <p:txBody>
          <a:bodyPr wrap="none" rtlCol="0">
            <a:spAutoFit/>
          </a:bodyPr>
          <a:lstStyle/>
          <a:p>
            <a:r>
              <a:rPr lang="en-US" dirty="0"/>
              <a:t>C</a:t>
            </a:r>
          </a:p>
        </p:txBody>
      </p:sp>
      <p:sp>
        <p:nvSpPr>
          <p:cNvPr id="166" name="TextBox 165">
            <a:extLst>
              <a:ext uri="{FF2B5EF4-FFF2-40B4-BE49-F238E27FC236}">
                <a16:creationId xmlns:a16="http://schemas.microsoft.com/office/drawing/2014/main" id="{28279523-1442-348D-4595-F179C20D3415}"/>
              </a:ext>
            </a:extLst>
          </p:cNvPr>
          <p:cNvSpPr txBox="1"/>
          <p:nvPr/>
        </p:nvSpPr>
        <p:spPr>
          <a:xfrm>
            <a:off x="2857634" y="6911308"/>
            <a:ext cx="402674" cy="369332"/>
          </a:xfrm>
          <a:prstGeom prst="rect">
            <a:avLst/>
          </a:prstGeom>
          <a:noFill/>
        </p:spPr>
        <p:txBody>
          <a:bodyPr wrap="none" rtlCol="0">
            <a:spAutoFit/>
          </a:bodyPr>
          <a:lstStyle/>
          <a:p>
            <a:r>
              <a:rPr lang="en-US" dirty="0"/>
              <a:t>C</a:t>
            </a:r>
            <a:r>
              <a:rPr lang="en-US" baseline="-25000" dirty="0"/>
              <a:t>2</a:t>
            </a:r>
          </a:p>
        </p:txBody>
      </p:sp>
    </p:spTree>
    <p:extLst>
      <p:ext uri="{BB962C8B-B14F-4D97-AF65-F5344CB8AC3E}">
        <p14:creationId xmlns:p14="http://schemas.microsoft.com/office/powerpoint/2010/main" val="6831800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A676-7414-DEE4-C20D-A78827597BDC}"/>
              </a:ext>
            </a:extLst>
          </p:cNvPr>
          <p:cNvSpPr>
            <a:spLocks noGrp="1"/>
          </p:cNvSpPr>
          <p:nvPr>
            <p:ph type="title"/>
          </p:nvPr>
        </p:nvSpPr>
        <p:spPr/>
        <p:txBody>
          <a:bodyPr/>
          <a:lstStyle/>
          <a:p>
            <a:r>
              <a:rPr lang="en-US" dirty="0"/>
              <a:t>Molecular phylogeny: </a:t>
            </a:r>
            <a:br>
              <a:rPr lang="en-US" dirty="0"/>
            </a:br>
            <a:r>
              <a:rPr lang="en-US" dirty="0"/>
              <a:t>Gene tree vs. Species tree</a:t>
            </a:r>
          </a:p>
        </p:txBody>
      </p:sp>
      <p:sp>
        <p:nvSpPr>
          <p:cNvPr id="65" name="TextBox 64">
            <a:extLst>
              <a:ext uri="{FF2B5EF4-FFF2-40B4-BE49-F238E27FC236}">
                <a16:creationId xmlns:a16="http://schemas.microsoft.com/office/drawing/2014/main" id="{781783EE-E126-AD88-DC1F-9E4864B2A4A2}"/>
              </a:ext>
            </a:extLst>
          </p:cNvPr>
          <p:cNvSpPr txBox="1"/>
          <p:nvPr/>
        </p:nvSpPr>
        <p:spPr>
          <a:xfrm>
            <a:off x="1333036" y="2270873"/>
            <a:ext cx="1223412" cy="369332"/>
          </a:xfrm>
          <a:prstGeom prst="rect">
            <a:avLst/>
          </a:prstGeom>
          <a:noFill/>
        </p:spPr>
        <p:txBody>
          <a:bodyPr wrap="none" rtlCol="0">
            <a:spAutoFit/>
          </a:bodyPr>
          <a:lstStyle/>
          <a:p>
            <a:r>
              <a:rPr lang="en-US" dirty="0"/>
              <a:t>Gene tree</a:t>
            </a:r>
          </a:p>
        </p:txBody>
      </p:sp>
      <p:sp>
        <p:nvSpPr>
          <p:cNvPr id="66" name="TextBox 65">
            <a:extLst>
              <a:ext uri="{FF2B5EF4-FFF2-40B4-BE49-F238E27FC236}">
                <a16:creationId xmlns:a16="http://schemas.microsoft.com/office/drawing/2014/main" id="{8FCF00EE-D132-642E-E517-B2DEDA033FCA}"/>
              </a:ext>
            </a:extLst>
          </p:cNvPr>
          <p:cNvSpPr txBox="1"/>
          <p:nvPr/>
        </p:nvSpPr>
        <p:spPr>
          <a:xfrm>
            <a:off x="5721391" y="2270873"/>
            <a:ext cx="1452642" cy="369332"/>
          </a:xfrm>
          <a:prstGeom prst="rect">
            <a:avLst/>
          </a:prstGeom>
          <a:noFill/>
        </p:spPr>
        <p:txBody>
          <a:bodyPr wrap="none" rtlCol="0">
            <a:spAutoFit/>
          </a:bodyPr>
          <a:lstStyle/>
          <a:p>
            <a:r>
              <a:rPr lang="en-US" dirty="0"/>
              <a:t>Species tree</a:t>
            </a:r>
          </a:p>
        </p:txBody>
      </p:sp>
      <p:sp>
        <p:nvSpPr>
          <p:cNvPr id="67" name="TextBox 66">
            <a:extLst>
              <a:ext uri="{FF2B5EF4-FFF2-40B4-BE49-F238E27FC236}">
                <a16:creationId xmlns:a16="http://schemas.microsoft.com/office/drawing/2014/main" id="{9C8CADA4-04A9-71EB-9038-65F2FFE9EE14}"/>
              </a:ext>
            </a:extLst>
          </p:cNvPr>
          <p:cNvSpPr txBox="1"/>
          <p:nvPr/>
        </p:nvSpPr>
        <p:spPr>
          <a:xfrm>
            <a:off x="8646945" y="3805544"/>
            <a:ext cx="2336967" cy="646331"/>
          </a:xfrm>
          <a:prstGeom prst="rect">
            <a:avLst/>
          </a:prstGeom>
          <a:noFill/>
        </p:spPr>
        <p:txBody>
          <a:bodyPr wrap="square" rtlCol="0">
            <a:spAutoFit/>
          </a:bodyPr>
          <a:lstStyle/>
          <a:p>
            <a:r>
              <a:rPr lang="en-US" dirty="0"/>
              <a:t>Is this strange tree a result of gene loss?</a:t>
            </a:r>
          </a:p>
        </p:txBody>
      </p:sp>
      <p:sp>
        <p:nvSpPr>
          <p:cNvPr id="136" name="object 2">
            <a:extLst>
              <a:ext uri="{FF2B5EF4-FFF2-40B4-BE49-F238E27FC236}">
                <a16:creationId xmlns:a16="http://schemas.microsoft.com/office/drawing/2014/main" id="{3E5CDB57-4D4B-BDE2-582E-50B0B524A999}"/>
              </a:ext>
            </a:extLst>
          </p:cNvPr>
          <p:cNvSpPr/>
          <p:nvPr/>
        </p:nvSpPr>
        <p:spPr>
          <a:xfrm>
            <a:off x="5649912" y="5221078"/>
            <a:ext cx="1990641" cy="1648397"/>
          </a:xfrm>
          <a:custGeom>
            <a:avLst/>
            <a:gdLst/>
            <a:ahLst/>
            <a:cxnLst/>
            <a:rect l="l" t="t" r="r" b="b"/>
            <a:pathLst>
              <a:path w="2112645" h="1749425">
                <a:moveTo>
                  <a:pt x="0" y="0"/>
                </a:moveTo>
                <a:lnTo>
                  <a:pt x="2112028" y="1748907"/>
                </a:lnTo>
              </a:path>
            </a:pathLst>
          </a:custGeom>
          <a:ln w="533399">
            <a:solidFill>
              <a:srgbClr val="D9D9D9"/>
            </a:solidFill>
          </a:ln>
        </p:spPr>
        <p:txBody>
          <a:bodyPr wrap="square" lIns="0" tIns="0" rIns="0" bIns="0" rtlCol="0"/>
          <a:lstStyle/>
          <a:p>
            <a:endParaRPr sz="1696"/>
          </a:p>
        </p:txBody>
      </p:sp>
      <p:grpSp>
        <p:nvGrpSpPr>
          <p:cNvPr id="156" name="object 23">
            <a:extLst>
              <a:ext uri="{FF2B5EF4-FFF2-40B4-BE49-F238E27FC236}">
                <a16:creationId xmlns:a16="http://schemas.microsoft.com/office/drawing/2014/main" id="{8C347A2A-D318-857D-E2F9-6757F36B9965}"/>
              </a:ext>
            </a:extLst>
          </p:cNvPr>
          <p:cNvGrpSpPr/>
          <p:nvPr/>
        </p:nvGrpSpPr>
        <p:grpSpPr>
          <a:xfrm>
            <a:off x="4764721" y="2596727"/>
            <a:ext cx="3360815" cy="4863219"/>
            <a:chOff x="5760084" y="1578790"/>
            <a:chExt cx="3566795" cy="5161280"/>
          </a:xfrm>
        </p:grpSpPr>
        <p:sp>
          <p:nvSpPr>
            <p:cNvPr id="157" name="object 24">
              <a:extLst>
                <a:ext uri="{FF2B5EF4-FFF2-40B4-BE49-F238E27FC236}">
                  <a16:creationId xmlns:a16="http://schemas.microsoft.com/office/drawing/2014/main" id="{F52F68A7-7885-5EFE-18E2-31C9CD0FAFD2}"/>
                </a:ext>
              </a:extLst>
            </p:cNvPr>
            <p:cNvSpPr/>
            <p:nvPr/>
          </p:nvSpPr>
          <p:spPr>
            <a:xfrm>
              <a:off x="7672983" y="3723374"/>
              <a:ext cx="934085" cy="773430"/>
            </a:xfrm>
            <a:custGeom>
              <a:avLst/>
              <a:gdLst/>
              <a:ahLst/>
              <a:cxnLst/>
              <a:rect l="l" t="t" r="r" b="b"/>
              <a:pathLst>
                <a:path w="934084"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158" name="object 25">
              <a:extLst>
                <a:ext uri="{FF2B5EF4-FFF2-40B4-BE49-F238E27FC236}">
                  <a16:creationId xmlns:a16="http://schemas.microsoft.com/office/drawing/2014/main" id="{CA55F3C3-B0AB-BEB4-03B1-A8516D24741E}"/>
                </a:ext>
              </a:extLst>
            </p:cNvPr>
            <p:cNvSpPr/>
            <p:nvPr/>
          </p:nvSpPr>
          <p:spPr>
            <a:xfrm>
              <a:off x="6026784" y="2285547"/>
              <a:ext cx="2820670" cy="2691130"/>
            </a:xfrm>
            <a:custGeom>
              <a:avLst/>
              <a:gdLst/>
              <a:ahLst/>
              <a:cxnLst/>
              <a:rect l="l" t="t" r="r" b="b"/>
              <a:pathLst>
                <a:path w="2820670" h="2691129">
                  <a:moveTo>
                    <a:pt x="0" y="2690900"/>
                  </a:moveTo>
                  <a:lnTo>
                    <a:pt x="2820057" y="0"/>
                  </a:lnTo>
                </a:path>
              </a:pathLst>
            </a:custGeom>
            <a:ln w="533399">
              <a:solidFill>
                <a:srgbClr val="D9D9D9"/>
              </a:solidFill>
            </a:ln>
          </p:spPr>
          <p:txBody>
            <a:bodyPr wrap="square" lIns="0" tIns="0" rIns="0" bIns="0" rtlCol="0"/>
            <a:lstStyle/>
            <a:p>
              <a:endParaRPr sz="1696"/>
            </a:p>
          </p:txBody>
        </p:sp>
        <p:sp>
          <p:nvSpPr>
            <p:cNvPr id="159" name="object 26">
              <a:extLst>
                <a:ext uri="{FF2B5EF4-FFF2-40B4-BE49-F238E27FC236}">
                  <a16:creationId xmlns:a16="http://schemas.microsoft.com/office/drawing/2014/main" id="{E263C7F2-12D1-791F-33A9-E85038D43EB0}"/>
                </a:ext>
              </a:extLst>
            </p:cNvPr>
            <p:cNvSpPr/>
            <p:nvPr/>
          </p:nvSpPr>
          <p:spPr>
            <a:xfrm>
              <a:off x="8433217" y="1578790"/>
              <a:ext cx="893444" cy="5161280"/>
            </a:xfrm>
            <a:custGeom>
              <a:avLst/>
              <a:gdLst/>
              <a:ahLst/>
              <a:cxnLst/>
              <a:rect l="l" t="t" r="r" b="b"/>
              <a:pathLst>
                <a:path w="893445" h="5161280">
                  <a:moveTo>
                    <a:pt x="893444" y="0"/>
                  </a:moveTo>
                  <a:lnTo>
                    <a:pt x="0" y="0"/>
                  </a:lnTo>
                  <a:lnTo>
                    <a:pt x="0" y="5160845"/>
                  </a:lnTo>
                  <a:lnTo>
                    <a:pt x="893444" y="5160845"/>
                  </a:lnTo>
                  <a:lnTo>
                    <a:pt x="893444" y="0"/>
                  </a:lnTo>
                  <a:close/>
                </a:path>
              </a:pathLst>
            </a:custGeom>
            <a:solidFill>
              <a:srgbClr val="FFFFFF"/>
            </a:solidFill>
          </p:spPr>
          <p:txBody>
            <a:bodyPr wrap="square" lIns="0" tIns="0" rIns="0" bIns="0" rtlCol="0"/>
            <a:lstStyle/>
            <a:p>
              <a:endParaRPr sz="1696"/>
            </a:p>
          </p:txBody>
        </p:sp>
      </p:grpSp>
      <p:sp>
        <p:nvSpPr>
          <p:cNvPr id="68" name="TextBox 67">
            <a:extLst>
              <a:ext uri="{FF2B5EF4-FFF2-40B4-BE49-F238E27FC236}">
                <a16:creationId xmlns:a16="http://schemas.microsoft.com/office/drawing/2014/main" id="{A8CF7C9C-33D7-06CE-B7E2-5D9BE4DCBEB6}"/>
              </a:ext>
            </a:extLst>
          </p:cNvPr>
          <p:cNvSpPr txBox="1"/>
          <p:nvPr/>
        </p:nvSpPr>
        <p:spPr>
          <a:xfrm>
            <a:off x="2860162" y="4529833"/>
            <a:ext cx="401072" cy="369332"/>
          </a:xfrm>
          <a:prstGeom prst="rect">
            <a:avLst/>
          </a:prstGeom>
          <a:noFill/>
        </p:spPr>
        <p:txBody>
          <a:bodyPr wrap="none" rtlCol="0">
            <a:spAutoFit/>
          </a:bodyPr>
          <a:lstStyle/>
          <a:p>
            <a:r>
              <a:rPr lang="en-US" dirty="0"/>
              <a:t>A</a:t>
            </a:r>
            <a:r>
              <a:rPr lang="en-US" baseline="-25000" dirty="0"/>
              <a:t>2</a:t>
            </a:r>
          </a:p>
        </p:txBody>
      </p:sp>
      <p:sp>
        <p:nvSpPr>
          <p:cNvPr id="69" name="TextBox 68">
            <a:extLst>
              <a:ext uri="{FF2B5EF4-FFF2-40B4-BE49-F238E27FC236}">
                <a16:creationId xmlns:a16="http://schemas.microsoft.com/office/drawing/2014/main" id="{FF2AB7A9-8B45-8400-1A8F-6DF85F4AFABA}"/>
              </a:ext>
            </a:extLst>
          </p:cNvPr>
          <p:cNvSpPr txBox="1"/>
          <p:nvPr/>
        </p:nvSpPr>
        <p:spPr>
          <a:xfrm>
            <a:off x="2865148" y="2773604"/>
            <a:ext cx="401072" cy="369332"/>
          </a:xfrm>
          <a:prstGeom prst="rect">
            <a:avLst/>
          </a:prstGeom>
          <a:noFill/>
        </p:spPr>
        <p:txBody>
          <a:bodyPr wrap="none" rtlCol="0">
            <a:spAutoFit/>
          </a:bodyPr>
          <a:lstStyle/>
          <a:p>
            <a:r>
              <a:rPr lang="en-US" dirty="0"/>
              <a:t>A</a:t>
            </a:r>
            <a:r>
              <a:rPr lang="en-US" baseline="-25000" dirty="0"/>
              <a:t>1</a:t>
            </a:r>
          </a:p>
        </p:txBody>
      </p:sp>
      <p:sp>
        <p:nvSpPr>
          <p:cNvPr id="70" name="TextBox 69">
            <a:extLst>
              <a:ext uri="{FF2B5EF4-FFF2-40B4-BE49-F238E27FC236}">
                <a16:creationId xmlns:a16="http://schemas.microsoft.com/office/drawing/2014/main" id="{E69324AA-E3E1-7D8B-DFF2-20F27A2808C3}"/>
              </a:ext>
            </a:extLst>
          </p:cNvPr>
          <p:cNvSpPr txBox="1"/>
          <p:nvPr/>
        </p:nvSpPr>
        <p:spPr>
          <a:xfrm>
            <a:off x="7473250" y="3471792"/>
            <a:ext cx="320922" cy="369332"/>
          </a:xfrm>
          <a:prstGeom prst="rect">
            <a:avLst/>
          </a:prstGeom>
          <a:noFill/>
        </p:spPr>
        <p:txBody>
          <a:bodyPr wrap="none" rtlCol="0">
            <a:spAutoFit/>
          </a:bodyPr>
          <a:lstStyle/>
          <a:p>
            <a:r>
              <a:rPr lang="en-US" dirty="0"/>
              <a:t>A</a:t>
            </a:r>
          </a:p>
        </p:txBody>
      </p:sp>
      <p:sp>
        <p:nvSpPr>
          <p:cNvPr id="71" name="TextBox 70">
            <a:extLst>
              <a:ext uri="{FF2B5EF4-FFF2-40B4-BE49-F238E27FC236}">
                <a16:creationId xmlns:a16="http://schemas.microsoft.com/office/drawing/2014/main" id="{CBAA152E-120F-AF62-4D2B-294821EDECE4}"/>
              </a:ext>
            </a:extLst>
          </p:cNvPr>
          <p:cNvSpPr txBox="1"/>
          <p:nvPr/>
        </p:nvSpPr>
        <p:spPr>
          <a:xfrm>
            <a:off x="2865648" y="5605762"/>
            <a:ext cx="394660" cy="369332"/>
          </a:xfrm>
          <a:prstGeom prst="rect">
            <a:avLst/>
          </a:prstGeom>
          <a:noFill/>
        </p:spPr>
        <p:txBody>
          <a:bodyPr wrap="none" rtlCol="0">
            <a:spAutoFit/>
          </a:bodyPr>
          <a:lstStyle/>
          <a:p>
            <a:r>
              <a:rPr lang="en-US" dirty="0"/>
              <a:t>B</a:t>
            </a:r>
            <a:r>
              <a:rPr lang="en-US" baseline="-25000" dirty="0"/>
              <a:t>2</a:t>
            </a:r>
          </a:p>
        </p:txBody>
      </p:sp>
      <p:sp>
        <p:nvSpPr>
          <p:cNvPr id="72" name="TextBox 71">
            <a:extLst>
              <a:ext uri="{FF2B5EF4-FFF2-40B4-BE49-F238E27FC236}">
                <a16:creationId xmlns:a16="http://schemas.microsoft.com/office/drawing/2014/main" id="{42186AFE-2CE7-C14C-7AAE-AAD6CAD72580}"/>
              </a:ext>
            </a:extLst>
          </p:cNvPr>
          <p:cNvSpPr txBox="1"/>
          <p:nvPr/>
        </p:nvSpPr>
        <p:spPr>
          <a:xfrm>
            <a:off x="2873162" y="3238303"/>
            <a:ext cx="394660" cy="369332"/>
          </a:xfrm>
          <a:prstGeom prst="rect">
            <a:avLst/>
          </a:prstGeom>
          <a:noFill/>
        </p:spPr>
        <p:txBody>
          <a:bodyPr wrap="none" rtlCol="0">
            <a:spAutoFit/>
          </a:bodyPr>
          <a:lstStyle/>
          <a:p>
            <a:r>
              <a:rPr lang="en-US" dirty="0"/>
              <a:t>B</a:t>
            </a:r>
            <a:r>
              <a:rPr lang="en-US" baseline="-25000" dirty="0"/>
              <a:t>1</a:t>
            </a:r>
          </a:p>
        </p:txBody>
      </p:sp>
      <p:sp>
        <p:nvSpPr>
          <p:cNvPr id="73" name="TextBox 72">
            <a:extLst>
              <a:ext uri="{FF2B5EF4-FFF2-40B4-BE49-F238E27FC236}">
                <a16:creationId xmlns:a16="http://schemas.microsoft.com/office/drawing/2014/main" id="{34F269C7-40DE-8B7B-C4EF-D08C758A707A}"/>
              </a:ext>
            </a:extLst>
          </p:cNvPr>
          <p:cNvSpPr txBox="1"/>
          <p:nvPr/>
        </p:nvSpPr>
        <p:spPr>
          <a:xfrm>
            <a:off x="7480752" y="4981844"/>
            <a:ext cx="314510" cy="369332"/>
          </a:xfrm>
          <a:prstGeom prst="rect">
            <a:avLst/>
          </a:prstGeom>
          <a:noFill/>
        </p:spPr>
        <p:txBody>
          <a:bodyPr wrap="none" rtlCol="0">
            <a:spAutoFit/>
          </a:bodyPr>
          <a:lstStyle/>
          <a:p>
            <a:r>
              <a:rPr lang="en-US" dirty="0"/>
              <a:t>B</a:t>
            </a:r>
          </a:p>
        </p:txBody>
      </p:sp>
      <p:sp>
        <p:nvSpPr>
          <p:cNvPr id="74" name="TextBox 73">
            <a:extLst>
              <a:ext uri="{FF2B5EF4-FFF2-40B4-BE49-F238E27FC236}">
                <a16:creationId xmlns:a16="http://schemas.microsoft.com/office/drawing/2014/main" id="{034090E2-28D9-A224-C50A-43C6C519E954}"/>
              </a:ext>
            </a:extLst>
          </p:cNvPr>
          <p:cNvSpPr txBox="1"/>
          <p:nvPr/>
        </p:nvSpPr>
        <p:spPr>
          <a:xfrm>
            <a:off x="2865148" y="3960309"/>
            <a:ext cx="402674" cy="369332"/>
          </a:xfrm>
          <a:prstGeom prst="rect">
            <a:avLst/>
          </a:prstGeom>
          <a:noFill/>
        </p:spPr>
        <p:txBody>
          <a:bodyPr wrap="none" rtlCol="0">
            <a:spAutoFit/>
          </a:bodyPr>
          <a:lstStyle/>
          <a:p>
            <a:r>
              <a:rPr lang="en-US" dirty="0"/>
              <a:t>C</a:t>
            </a:r>
            <a:r>
              <a:rPr lang="en-US" baseline="-25000" dirty="0"/>
              <a:t>1</a:t>
            </a:r>
          </a:p>
        </p:txBody>
      </p:sp>
      <p:sp>
        <p:nvSpPr>
          <p:cNvPr id="75" name="TextBox 74">
            <a:extLst>
              <a:ext uri="{FF2B5EF4-FFF2-40B4-BE49-F238E27FC236}">
                <a16:creationId xmlns:a16="http://schemas.microsoft.com/office/drawing/2014/main" id="{BB139DDF-5898-3082-AA06-8428C8A7A463}"/>
              </a:ext>
            </a:extLst>
          </p:cNvPr>
          <p:cNvSpPr txBox="1"/>
          <p:nvPr/>
        </p:nvSpPr>
        <p:spPr>
          <a:xfrm>
            <a:off x="7473250" y="6444501"/>
            <a:ext cx="322524" cy="369332"/>
          </a:xfrm>
          <a:prstGeom prst="rect">
            <a:avLst/>
          </a:prstGeom>
          <a:noFill/>
        </p:spPr>
        <p:txBody>
          <a:bodyPr wrap="none" rtlCol="0">
            <a:spAutoFit/>
          </a:bodyPr>
          <a:lstStyle/>
          <a:p>
            <a:r>
              <a:rPr lang="en-US" dirty="0"/>
              <a:t>C</a:t>
            </a:r>
          </a:p>
        </p:txBody>
      </p:sp>
      <p:sp>
        <p:nvSpPr>
          <p:cNvPr id="166" name="TextBox 165">
            <a:extLst>
              <a:ext uri="{FF2B5EF4-FFF2-40B4-BE49-F238E27FC236}">
                <a16:creationId xmlns:a16="http://schemas.microsoft.com/office/drawing/2014/main" id="{28279523-1442-348D-4595-F179C20D3415}"/>
              </a:ext>
            </a:extLst>
          </p:cNvPr>
          <p:cNvSpPr txBox="1"/>
          <p:nvPr/>
        </p:nvSpPr>
        <p:spPr>
          <a:xfrm>
            <a:off x="2857634" y="6911308"/>
            <a:ext cx="402674" cy="369332"/>
          </a:xfrm>
          <a:prstGeom prst="rect">
            <a:avLst/>
          </a:prstGeom>
          <a:noFill/>
        </p:spPr>
        <p:txBody>
          <a:bodyPr wrap="none" rtlCol="0">
            <a:spAutoFit/>
          </a:bodyPr>
          <a:lstStyle/>
          <a:p>
            <a:r>
              <a:rPr lang="en-US" dirty="0"/>
              <a:t>C</a:t>
            </a:r>
            <a:r>
              <a:rPr lang="en-US" baseline="-25000" dirty="0"/>
              <a:t>2</a:t>
            </a:r>
          </a:p>
        </p:txBody>
      </p:sp>
      <p:grpSp>
        <p:nvGrpSpPr>
          <p:cNvPr id="3" name="object 36">
            <a:extLst>
              <a:ext uri="{FF2B5EF4-FFF2-40B4-BE49-F238E27FC236}">
                <a16:creationId xmlns:a16="http://schemas.microsoft.com/office/drawing/2014/main" id="{4B648DBB-5DEE-7965-90DE-32444B8F441B}"/>
              </a:ext>
            </a:extLst>
          </p:cNvPr>
          <p:cNvGrpSpPr/>
          <p:nvPr/>
        </p:nvGrpSpPr>
        <p:grpSpPr>
          <a:xfrm>
            <a:off x="4950762" y="3423542"/>
            <a:ext cx="2381350" cy="3380560"/>
            <a:chOff x="5968491" y="2492248"/>
            <a:chExt cx="2527300" cy="3587750"/>
          </a:xfrm>
        </p:grpSpPr>
        <p:pic>
          <p:nvPicPr>
            <p:cNvPr id="4" name="object 37">
              <a:extLst>
                <a:ext uri="{FF2B5EF4-FFF2-40B4-BE49-F238E27FC236}">
                  <a16:creationId xmlns:a16="http://schemas.microsoft.com/office/drawing/2014/main" id="{1639588D-CEA6-C6A3-EF32-397AE411D4D9}"/>
                </a:ext>
              </a:extLst>
            </p:cNvPr>
            <p:cNvPicPr/>
            <p:nvPr/>
          </p:nvPicPr>
          <p:blipFill>
            <a:blip r:embed="rId2" cstate="print"/>
            <a:stretch>
              <a:fillRect/>
            </a:stretch>
          </p:blipFill>
          <p:spPr>
            <a:xfrm>
              <a:off x="6642099" y="4156455"/>
              <a:ext cx="1853183" cy="1557528"/>
            </a:xfrm>
            <a:prstGeom prst="rect">
              <a:avLst/>
            </a:prstGeom>
          </p:spPr>
        </p:pic>
        <p:sp>
          <p:nvSpPr>
            <p:cNvPr id="5" name="object 38">
              <a:extLst>
                <a:ext uri="{FF2B5EF4-FFF2-40B4-BE49-F238E27FC236}">
                  <a16:creationId xmlns:a16="http://schemas.microsoft.com/office/drawing/2014/main" id="{B35E7B8A-79C6-FFA7-F8F6-AACF1A9ACDF8}"/>
                </a:ext>
              </a:extLst>
            </p:cNvPr>
            <p:cNvSpPr/>
            <p:nvPr/>
          </p:nvSpPr>
          <p:spPr>
            <a:xfrm>
              <a:off x="6699528" y="4194648"/>
              <a:ext cx="1734185" cy="1435735"/>
            </a:xfrm>
            <a:custGeom>
              <a:avLst/>
              <a:gdLst/>
              <a:ahLst/>
              <a:cxnLst/>
              <a:rect l="l" t="t" r="r" b="b"/>
              <a:pathLst>
                <a:path w="1734184" h="1435735">
                  <a:moveTo>
                    <a:pt x="0" y="0"/>
                  </a:moveTo>
                  <a:lnTo>
                    <a:pt x="1733689" y="1435615"/>
                  </a:lnTo>
                </a:path>
              </a:pathLst>
            </a:custGeom>
            <a:ln w="40004">
              <a:solidFill>
                <a:srgbClr val="0000FF"/>
              </a:solidFill>
            </a:ln>
          </p:spPr>
          <p:txBody>
            <a:bodyPr wrap="square" lIns="0" tIns="0" rIns="0" bIns="0" rtlCol="0"/>
            <a:lstStyle/>
            <a:p>
              <a:endParaRPr sz="1696"/>
            </a:p>
          </p:txBody>
        </p:sp>
        <p:pic>
          <p:nvPicPr>
            <p:cNvPr id="6" name="object 39">
              <a:extLst>
                <a:ext uri="{FF2B5EF4-FFF2-40B4-BE49-F238E27FC236}">
                  <a16:creationId xmlns:a16="http://schemas.microsoft.com/office/drawing/2014/main" id="{2264313D-F309-31D1-5E68-D5E4C8219DA4}"/>
                </a:ext>
              </a:extLst>
            </p:cNvPr>
            <p:cNvPicPr/>
            <p:nvPr/>
          </p:nvPicPr>
          <p:blipFill>
            <a:blip r:embed="rId3" cstate="print"/>
            <a:stretch>
              <a:fillRect/>
            </a:stretch>
          </p:blipFill>
          <p:spPr>
            <a:xfrm>
              <a:off x="7474203" y="3348736"/>
              <a:ext cx="1021079" cy="896112"/>
            </a:xfrm>
            <a:prstGeom prst="rect">
              <a:avLst/>
            </a:prstGeom>
          </p:spPr>
        </p:pic>
        <p:sp>
          <p:nvSpPr>
            <p:cNvPr id="7" name="object 40">
              <a:extLst>
                <a:ext uri="{FF2B5EF4-FFF2-40B4-BE49-F238E27FC236}">
                  <a16:creationId xmlns:a16="http://schemas.microsoft.com/office/drawing/2014/main" id="{884DD340-D6BD-B6A7-A18A-ABFF49525C3C}"/>
                </a:ext>
              </a:extLst>
            </p:cNvPr>
            <p:cNvSpPr/>
            <p:nvPr/>
          </p:nvSpPr>
          <p:spPr>
            <a:xfrm>
              <a:off x="7530306" y="3386062"/>
              <a:ext cx="902969" cy="773430"/>
            </a:xfrm>
            <a:custGeom>
              <a:avLst/>
              <a:gdLst/>
              <a:ahLst/>
              <a:cxnLst/>
              <a:rect l="l" t="t" r="r" b="b"/>
              <a:pathLst>
                <a:path w="902970" h="773429">
                  <a:moveTo>
                    <a:pt x="0" y="0"/>
                  </a:moveTo>
                  <a:lnTo>
                    <a:pt x="902911" y="773151"/>
                  </a:lnTo>
                </a:path>
              </a:pathLst>
            </a:custGeom>
            <a:ln w="40004">
              <a:solidFill>
                <a:srgbClr val="0000FF"/>
              </a:solidFill>
            </a:ln>
          </p:spPr>
          <p:txBody>
            <a:bodyPr wrap="square" lIns="0" tIns="0" rIns="0" bIns="0" rtlCol="0"/>
            <a:lstStyle/>
            <a:p>
              <a:endParaRPr sz="1696"/>
            </a:p>
          </p:txBody>
        </p:sp>
        <p:pic>
          <p:nvPicPr>
            <p:cNvPr id="8" name="object 41">
              <a:extLst>
                <a:ext uri="{FF2B5EF4-FFF2-40B4-BE49-F238E27FC236}">
                  <a16:creationId xmlns:a16="http://schemas.microsoft.com/office/drawing/2014/main" id="{8F7E7FA9-A764-475A-9C2A-A503AF3C51CF}"/>
                </a:ext>
              </a:extLst>
            </p:cNvPr>
            <p:cNvPicPr/>
            <p:nvPr/>
          </p:nvPicPr>
          <p:blipFill>
            <a:blip r:embed="rId4" cstate="print"/>
            <a:stretch>
              <a:fillRect/>
            </a:stretch>
          </p:blipFill>
          <p:spPr>
            <a:xfrm>
              <a:off x="7428483" y="3687064"/>
              <a:ext cx="1045464" cy="914400"/>
            </a:xfrm>
            <a:prstGeom prst="rect">
              <a:avLst/>
            </a:prstGeom>
          </p:spPr>
        </p:pic>
        <p:sp>
          <p:nvSpPr>
            <p:cNvPr id="9" name="object 42">
              <a:extLst>
                <a:ext uri="{FF2B5EF4-FFF2-40B4-BE49-F238E27FC236}">
                  <a16:creationId xmlns:a16="http://schemas.microsoft.com/office/drawing/2014/main" id="{4261E04B-3A38-CC89-BD76-4B4052860F0D}"/>
                </a:ext>
              </a:extLst>
            </p:cNvPr>
            <p:cNvSpPr/>
            <p:nvPr/>
          </p:nvSpPr>
          <p:spPr>
            <a:xfrm>
              <a:off x="7484429" y="3723374"/>
              <a:ext cx="926465" cy="793750"/>
            </a:xfrm>
            <a:custGeom>
              <a:avLst/>
              <a:gdLst/>
              <a:ahLst/>
              <a:cxnLst/>
              <a:rect l="l" t="t" r="r" b="b"/>
              <a:pathLst>
                <a:path w="926465" h="793750">
                  <a:moveTo>
                    <a:pt x="0" y="0"/>
                  </a:moveTo>
                  <a:lnTo>
                    <a:pt x="926291" y="793170"/>
                  </a:lnTo>
                </a:path>
              </a:pathLst>
            </a:custGeom>
            <a:ln w="40004">
              <a:solidFill>
                <a:srgbClr val="FF0000"/>
              </a:solidFill>
            </a:ln>
          </p:spPr>
          <p:txBody>
            <a:bodyPr wrap="square" lIns="0" tIns="0" rIns="0" bIns="0" rtlCol="0"/>
            <a:lstStyle/>
            <a:p>
              <a:endParaRPr sz="1696"/>
            </a:p>
          </p:txBody>
        </p:sp>
        <p:pic>
          <p:nvPicPr>
            <p:cNvPr id="10" name="object 43">
              <a:extLst>
                <a:ext uri="{FF2B5EF4-FFF2-40B4-BE49-F238E27FC236}">
                  <a16:creationId xmlns:a16="http://schemas.microsoft.com/office/drawing/2014/main" id="{FE3DEA90-A221-5707-F5B9-71DF32E9ECFC}"/>
                </a:ext>
              </a:extLst>
            </p:cNvPr>
            <p:cNvPicPr/>
            <p:nvPr/>
          </p:nvPicPr>
          <p:blipFill>
            <a:blip r:embed="rId5" cstate="print"/>
            <a:stretch>
              <a:fillRect/>
            </a:stretch>
          </p:blipFill>
          <p:spPr>
            <a:xfrm>
              <a:off x="6367779" y="4461255"/>
              <a:ext cx="341375" cy="213360"/>
            </a:xfrm>
            <a:prstGeom prst="rect">
              <a:avLst/>
            </a:prstGeom>
          </p:spPr>
        </p:pic>
        <p:sp>
          <p:nvSpPr>
            <p:cNvPr id="11" name="object 44">
              <a:extLst>
                <a:ext uri="{FF2B5EF4-FFF2-40B4-BE49-F238E27FC236}">
                  <a16:creationId xmlns:a16="http://schemas.microsoft.com/office/drawing/2014/main" id="{7D2DB5D5-5DFC-99FC-E49D-A7532F489A6D}"/>
                </a:ext>
              </a:extLst>
            </p:cNvPr>
            <p:cNvSpPr/>
            <p:nvPr/>
          </p:nvSpPr>
          <p:spPr>
            <a:xfrm>
              <a:off x="6420167" y="4503318"/>
              <a:ext cx="224790" cy="89535"/>
            </a:xfrm>
            <a:custGeom>
              <a:avLst/>
              <a:gdLst/>
              <a:ahLst/>
              <a:cxnLst/>
              <a:rect l="l" t="t" r="r" b="b"/>
              <a:pathLst>
                <a:path w="224790" h="89535">
                  <a:moveTo>
                    <a:pt x="0" y="89382"/>
                  </a:moveTo>
                  <a:lnTo>
                    <a:pt x="224472" y="0"/>
                  </a:lnTo>
                </a:path>
              </a:pathLst>
            </a:custGeom>
            <a:ln w="40004">
              <a:solidFill>
                <a:srgbClr val="FF0000"/>
              </a:solidFill>
            </a:ln>
          </p:spPr>
          <p:txBody>
            <a:bodyPr wrap="square" lIns="0" tIns="0" rIns="0" bIns="0" rtlCol="0"/>
            <a:lstStyle/>
            <a:p>
              <a:endParaRPr sz="1696"/>
            </a:p>
          </p:txBody>
        </p:sp>
        <p:pic>
          <p:nvPicPr>
            <p:cNvPr id="12" name="object 45">
              <a:extLst>
                <a:ext uri="{FF2B5EF4-FFF2-40B4-BE49-F238E27FC236}">
                  <a16:creationId xmlns:a16="http://schemas.microsoft.com/office/drawing/2014/main" id="{31CFE508-FBBA-EFB6-1198-9E148DE67617}"/>
                </a:ext>
              </a:extLst>
            </p:cNvPr>
            <p:cNvPicPr/>
            <p:nvPr/>
          </p:nvPicPr>
          <p:blipFill>
            <a:blip r:embed="rId6" cstate="print"/>
            <a:stretch>
              <a:fillRect/>
            </a:stretch>
          </p:blipFill>
          <p:spPr>
            <a:xfrm>
              <a:off x="6358635" y="4339336"/>
              <a:ext cx="198119" cy="323088"/>
            </a:xfrm>
            <a:prstGeom prst="rect">
              <a:avLst/>
            </a:prstGeom>
          </p:spPr>
        </p:pic>
        <p:sp>
          <p:nvSpPr>
            <p:cNvPr id="13" name="object 46">
              <a:extLst>
                <a:ext uri="{FF2B5EF4-FFF2-40B4-BE49-F238E27FC236}">
                  <a16:creationId xmlns:a16="http://schemas.microsoft.com/office/drawing/2014/main" id="{ECBB9D85-514B-EE81-5C1C-86CACEEC443F}"/>
                </a:ext>
              </a:extLst>
            </p:cNvPr>
            <p:cNvSpPr/>
            <p:nvPr/>
          </p:nvSpPr>
          <p:spPr>
            <a:xfrm>
              <a:off x="6420167" y="4380652"/>
              <a:ext cx="74930" cy="212090"/>
            </a:xfrm>
            <a:custGeom>
              <a:avLst/>
              <a:gdLst/>
              <a:ahLst/>
              <a:cxnLst/>
              <a:rect l="l" t="t" r="r" b="b"/>
              <a:pathLst>
                <a:path w="74929" h="212089">
                  <a:moveTo>
                    <a:pt x="0" y="212048"/>
                  </a:moveTo>
                  <a:lnTo>
                    <a:pt x="74453" y="0"/>
                  </a:lnTo>
                </a:path>
              </a:pathLst>
            </a:custGeom>
            <a:ln w="40004">
              <a:solidFill>
                <a:srgbClr val="0000FF"/>
              </a:solidFill>
            </a:ln>
          </p:spPr>
          <p:txBody>
            <a:bodyPr wrap="square" lIns="0" tIns="0" rIns="0" bIns="0" rtlCol="0"/>
            <a:lstStyle/>
            <a:p>
              <a:endParaRPr sz="1696"/>
            </a:p>
          </p:txBody>
        </p:sp>
        <p:pic>
          <p:nvPicPr>
            <p:cNvPr id="14" name="object 47">
              <a:extLst>
                <a:ext uri="{FF2B5EF4-FFF2-40B4-BE49-F238E27FC236}">
                  <a16:creationId xmlns:a16="http://schemas.microsoft.com/office/drawing/2014/main" id="{86072105-EE8C-5381-F7D9-48C2D14EFAAF}"/>
                </a:ext>
              </a:extLst>
            </p:cNvPr>
            <p:cNvPicPr/>
            <p:nvPr/>
          </p:nvPicPr>
          <p:blipFill>
            <a:blip r:embed="rId7" cstate="print"/>
            <a:stretch>
              <a:fillRect/>
            </a:stretch>
          </p:blipFill>
          <p:spPr>
            <a:xfrm>
              <a:off x="6571995" y="2754376"/>
              <a:ext cx="1923288" cy="1840992"/>
            </a:xfrm>
            <a:prstGeom prst="rect">
              <a:avLst/>
            </a:prstGeom>
          </p:spPr>
        </p:pic>
        <p:sp>
          <p:nvSpPr>
            <p:cNvPr id="15" name="object 48">
              <a:extLst>
                <a:ext uri="{FF2B5EF4-FFF2-40B4-BE49-F238E27FC236}">
                  <a16:creationId xmlns:a16="http://schemas.microsoft.com/office/drawing/2014/main" id="{641BB947-38DF-E574-D90D-55C9298D7F27}"/>
                </a:ext>
              </a:extLst>
            </p:cNvPr>
            <p:cNvSpPr/>
            <p:nvPr/>
          </p:nvSpPr>
          <p:spPr>
            <a:xfrm>
              <a:off x="6630436" y="2796330"/>
              <a:ext cx="1803400" cy="1720214"/>
            </a:xfrm>
            <a:custGeom>
              <a:avLst/>
              <a:gdLst/>
              <a:ahLst/>
              <a:cxnLst/>
              <a:rect l="l" t="t" r="r" b="b"/>
              <a:pathLst>
                <a:path w="1803400" h="1720214">
                  <a:moveTo>
                    <a:pt x="0" y="1720214"/>
                  </a:moveTo>
                  <a:lnTo>
                    <a:pt x="1802781" y="0"/>
                  </a:lnTo>
                </a:path>
              </a:pathLst>
            </a:custGeom>
            <a:ln w="40004">
              <a:solidFill>
                <a:srgbClr val="FF0000"/>
              </a:solidFill>
            </a:ln>
          </p:spPr>
          <p:txBody>
            <a:bodyPr wrap="square" lIns="0" tIns="0" rIns="0" bIns="0" rtlCol="0"/>
            <a:lstStyle/>
            <a:p>
              <a:endParaRPr sz="1696"/>
            </a:p>
          </p:txBody>
        </p:sp>
        <p:pic>
          <p:nvPicPr>
            <p:cNvPr id="16" name="object 49">
              <a:extLst>
                <a:ext uri="{FF2B5EF4-FFF2-40B4-BE49-F238E27FC236}">
                  <a16:creationId xmlns:a16="http://schemas.microsoft.com/office/drawing/2014/main" id="{121A5EF0-3DDD-26C5-A147-2D463F4B8654}"/>
                </a:ext>
              </a:extLst>
            </p:cNvPr>
            <p:cNvPicPr/>
            <p:nvPr/>
          </p:nvPicPr>
          <p:blipFill>
            <a:blip r:embed="rId8" cstate="print"/>
            <a:stretch>
              <a:fillRect/>
            </a:stretch>
          </p:blipFill>
          <p:spPr>
            <a:xfrm>
              <a:off x="6428739" y="2492248"/>
              <a:ext cx="2066543" cy="1981200"/>
            </a:xfrm>
            <a:prstGeom prst="rect">
              <a:avLst/>
            </a:prstGeom>
          </p:spPr>
        </p:pic>
        <p:sp>
          <p:nvSpPr>
            <p:cNvPr id="17" name="object 50">
              <a:extLst>
                <a:ext uri="{FF2B5EF4-FFF2-40B4-BE49-F238E27FC236}">
                  <a16:creationId xmlns:a16="http://schemas.microsoft.com/office/drawing/2014/main" id="{81DC970D-F915-A689-A159-11958386DA73}"/>
                </a:ext>
              </a:extLst>
            </p:cNvPr>
            <p:cNvSpPr/>
            <p:nvPr/>
          </p:nvSpPr>
          <p:spPr>
            <a:xfrm>
              <a:off x="6484619" y="2535486"/>
              <a:ext cx="1948814" cy="1859914"/>
            </a:xfrm>
            <a:custGeom>
              <a:avLst/>
              <a:gdLst/>
              <a:ahLst/>
              <a:cxnLst/>
              <a:rect l="l" t="t" r="r" b="b"/>
              <a:pathLst>
                <a:path w="1948815" h="1859914">
                  <a:moveTo>
                    <a:pt x="0" y="1859353"/>
                  </a:moveTo>
                  <a:lnTo>
                    <a:pt x="1948598" y="0"/>
                  </a:lnTo>
                </a:path>
              </a:pathLst>
            </a:custGeom>
            <a:ln w="40004">
              <a:solidFill>
                <a:srgbClr val="0000FF"/>
              </a:solidFill>
            </a:ln>
          </p:spPr>
          <p:txBody>
            <a:bodyPr wrap="square" lIns="0" tIns="0" rIns="0" bIns="0" rtlCol="0"/>
            <a:lstStyle/>
            <a:p>
              <a:endParaRPr sz="1696"/>
            </a:p>
          </p:txBody>
        </p:sp>
        <p:pic>
          <p:nvPicPr>
            <p:cNvPr id="18" name="object 51">
              <a:extLst>
                <a:ext uri="{FF2B5EF4-FFF2-40B4-BE49-F238E27FC236}">
                  <a16:creationId xmlns:a16="http://schemas.microsoft.com/office/drawing/2014/main" id="{B2661451-96C5-D976-FD76-20CCFEA066B5}"/>
                </a:ext>
              </a:extLst>
            </p:cNvPr>
            <p:cNvPicPr/>
            <p:nvPr/>
          </p:nvPicPr>
          <p:blipFill>
            <a:blip r:embed="rId9" cstate="print"/>
            <a:stretch>
              <a:fillRect/>
            </a:stretch>
          </p:blipFill>
          <p:spPr>
            <a:xfrm>
              <a:off x="6684771" y="4555744"/>
              <a:ext cx="1810512" cy="1524000"/>
            </a:xfrm>
            <a:prstGeom prst="rect">
              <a:avLst/>
            </a:prstGeom>
          </p:spPr>
        </p:pic>
        <p:sp>
          <p:nvSpPr>
            <p:cNvPr id="19" name="object 52">
              <a:extLst>
                <a:ext uri="{FF2B5EF4-FFF2-40B4-BE49-F238E27FC236}">
                  <a16:creationId xmlns:a16="http://schemas.microsoft.com/office/drawing/2014/main" id="{30781477-A440-AA02-EAB0-F35864F968B9}"/>
                </a:ext>
              </a:extLst>
            </p:cNvPr>
            <p:cNvSpPr/>
            <p:nvPr/>
          </p:nvSpPr>
          <p:spPr>
            <a:xfrm>
              <a:off x="6739533" y="4592702"/>
              <a:ext cx="1694180" cy="1402715"/>
            </a:xfrm>
            <a:custGeom>
              <a:avLst/>
              <a:gdLst/>
              <a:ahLst/>
              <a:cxnLst/>
              <a:rect l="l" t="t" r="r" b="b"/>
              <a:pathLst>
                <a:path w="1694179" h="1402714">
                  <a:moveTo>
                    <a:pt x="0" y="0"/>
                  </a:moveTo>
                  <a:lnTo>
                    <a:pt x="1693684" y="1402489"/>
                  </a:lnTo>
                </a:path>
              </a:pathLst>
            </a:custGeom>
            <a:ln w="40004">
              <a:solidFill>
                <a:srgbClr val="008000"/>
              </a:solidFill>
            </a:ln>
          </p:spPr>
          <p:txBody>
            <a:bodyPr wrap="square" lIns="0" tIns="0" rIns="0" bIns="0" rtlCol="0"/>
            <a:lstStyle/>
            <a:p>
              <a:endParaRPr sz="1696"/>
            </a:p>
          </p:txBody>
        </p:sp>
        <p:pic>
          <p:nvPicPr>
            <p:cNvPr id="20" name="object 53">
              <a:extLst>
                <a:ext uri="{FF2B5EF4-FFF2-40B4-BE49-F238E27FC236}">
                  <a16:creationId xmlns:a16="http://schemas.microsoft.com/office/drawing/2014/main" id="{D640EEDE-DD29-7287-7C3E-BAC3B4497703}"/>
                </a:ext>
              </a:extLst>
            </p:cNvPr>
            <p:cNvPicPr/>
            <p:nvPr/>
          </p:nvPicPr>
          <p:blipFill>
            <a:blip r:embed="rId10" cstate="print"/>
            <a:stretch>
              <a:fillRect/>
            </a:stretch>
          </p:blipFill>
          <p:spPr>
            <a:xfrm>
              <a:off x="6148323" y="4549648"/>
              <a:ext cx="670559" cy="335280"/>
            </a:xfrm>
            <a:prstGeom prst="rect">
              <a:avLst/>
            </a:prstGeom>
          </p:spPr>
        </p:pic>
        <p:sp>
          <p:nvSpPr>
            <p:cNvPr id="21" name="object 54">
              <a:extLst>
                <a:ext uri="{FF2B5EF4-FFF2-40B4-BE49-F238E27FC236}">
                  <a16:creationId xmlns:a16="http://schemas.microsoft.com/office/drawing/2014/main" id="{2391B459-D395-C4A6-1B37-8725D172D992}"/>
                </a:ext>
              </a:extLst>
            </p:cNvPr>
            <p:cNvSpPr/>
            <p:nvPr/>
          </p:nvSpPr>
          <p:spPr>
            <a:xfrm>
              <a:off x="6200139" y="4592702"/>
              <a:ext cx="556895" cy="208915"/>
            </a:xfrm>
            <a:custGeom>
              <a:avLst/>
              <a:gdLst/>
              <a:ahLst/>
              <a:cxnLst/>
              <a:rect l="l" t="t" r="r" b="b"/>
              <a:pathLst>
                <a:path w="556895" h="208914">
                  <a:moveTo>
                    <a:pt x="0" y="208913"/>
                  </a:moveTo>
                  <a:lnTo>
                    <a:pt x="556735" y="0"/>
                  </a:lnTo>
                </a:path>
              </a:pathLst>
            </a:custGeom>
            <a:ln w="40004">
              <a:solidFill>
                <a:srgbClr val="008000"/>
              </a:solidFill>
            </a:ln>
          </p:spPr>
          <p:txBody>
            <a:bodyPr wrap="square" lIns="0" tIns="0" rIns="0" bIns="0" rtlCol="0"/>
            <a:lstStyle/>
            <a:p>
              <a:endParaRPr sz="1696"/>
            </a:p>
          </p:txBody>
        </p:sp>
        <p:pic>
          <p:nvPicPr>
            <p:cNvPr id="22" name="object 55">
              <a:extLst>
                <a:ext uri="{FF2B5EF4-FFF2-40B4-BE49-F238E27FC236}">
                  <a16:creationId xmlns:a16="http://schemas.microsoft.com/office/drawing/2014/main" id="{91485ED4-BEDF-2AFA-BF48-D1A193FDA0E3}"/>
                </a:ext>
              </a:extLst>
            </p:cNvPr>
            <p:cNvPicPr/>
            <p:nvPr/>
          </p:nvPicPr>
          <p:blipFill>
            <a:blip r:embed="rId11" cstate="print"/>
            <a:stretch>
              <a:fillRect/>
            </a:stretch>
          </p:blipFill>
          <p:spPr>
            <a:xfrm>
              <a:off x="5968491" y="4549648"/>
              <a:ext cx="515112" cy="496824"/>
            </a:xfrm>
            <a:prstGeom prst="rect">
              <a:avLst/>
            </a:prstGeom>
          </p:spPr>
        </p:pic>
        <p:sp>
          <p:nvSpPr>
            <p:cNvPr id="23" name="object 56">
              <a:extLst>
                <a:ext uri="{FF2B5EF4-FFF2-40B4-BE49-F238E27FC236}">
                  <a16:creationId xmlns:a16="http://schemas.microsoft.com/office/drawing/2014/main" id="{39D9F1AE-D1EB-2A8A-0B57-AA421ED79CF3}"/>
                </a:ext>
              </a:extLst>
            </p:cNvPr>
            <p:cNvSpPr/>
            <p:nvPr/>
          </p:nvSpPr>
          <p:spPr>
            <a:xfrm>
              <a:off x="6026784" y="4592702"/>
              <a:ext cx="393700" cy="375920"/>
            </a:xfrm>
            <a:custGeom>
              <a:avLst/>
              <a:gdLst/>
              <a:ahLst/>
              <a:cxnLst/>
              <a:rect l="l" t="t" r="r" b="b"/>
              <a:pathLst>
                <a:path w="393700" h="375920">
                  <a:moveTo>
                    <a:pt x="0" y="375363"/>
                  </a:moveTo>
                  <a:lnTo>
                    <a:pt x="393382" y="0"/>
                  </a:lnTo>
                </a:path>
              </a:pathLst>
            </a:custGeom>
            <a:ln w="40004">
              <a:solidFill>
                <a:srgbClr val="000000"/>
              </a:solidFill>
            </a:ln>
          </p:spPr>
          <p:txBody>
            <a:bodyPr wrap="square" lIns="0" tIns="0" rIns="0" bIns="0" rtlCol="0"/>
            <a:lstStyle/>
            <a:p>
              <a:endParaRPr sz="1696"/>
            </a:p>
          </p:txBody>
        </p:sp>
        <p:pic>
          <p:nvPicPr>
            <p:cNvPr id="24" name="object 57">
              <a:extLst>
                <a:ext uri="{FF2B5EF4-FFF2-40B4-BE49-F238E27FC236}">
                  <a16:creationId xmlns:a16="http://schemas.microsoft.com/office/drawing/2014/main" id="{99089A87-41C1-C086-F4E0-A2410664FC5F}"/>
                </a:ext>
              </a:extLst>
            </p:cNvPr>
            <p:cNvPicPr/>
            <p:nvPr/>
          </p:nvPicPr>
          <p:blipFill>
            <a:blip r:embed="rId12" cstate="print"/>
            <a:stretch>
              <a:fillRect/>
            </a:stretch>
          </p:blipFill>
          <p:spPr>
            <a:xfrm>
              <a:off x="6700011" y="4378960"/>
              <a:ext cx="1045463" cy="917447"/>
            </a:xfrm>
            <a:prstGeom prst="rect">
              <a:avLst/>
            </a:prstGeom>
          </p:spPr>
        </p:pic>
        <p:sp>
          <p:nvSpPr>
            <p:cNvPr id="25" name="object 58">
              <a:extLst>
                <a:ext uri="{FF2B5EF4-FFF2-40B4-BE49-F238E27FC236}">
                  <a16:creationId xmlns:a16="http://schemas.microsoft.com/office/drawing/2014/main" id="{C6660191-B66E-800A-A748-AA6EAC8D643C}"/>
                </a:ext>
              </a:extLst>
            </p:cNvPr>
            <p:cNvSpPr/>
            <p:nvPr/>
          </p:nvSpPr>
          <p:spPr>
            <a:xfrm>
              <a:off x="6756874" y="4417246"/>
              <a:ext cx="926465" cy="793750"/>
            </a:xfrm>
            <a:custGeom>
              <a:avLst/>
              <a:gdLst/>
              <a:ahLst/>
              <a:cxnLst/>
              <a:rect l="l" t="t" r="r" b="b"/>
              <a:pathLst>
                <a:path w="926465" h="793750">
                  <a:moveTo>
                    <a:pt x="0" y="0"/>
                  </a:moveTo>
                  <a:lnTo>
                    <a:pt x="926291" y="793170"/>
                  </a:lnTo>
                </a:path>
              </a:pathLst>
            </a:custGeom>
            <a:ln w="40004">
              <a:solidFill>
                <a:srgbClr val="FF0000"/>
              </a:solidFill>
            </a:ln>
          </p:spPr>
          <p:txBody>
            <a:bodyPr wrap="square" lIns="0" tIns="0" rIns="0" bIns="0" rtlCol="0"/>
            <a:lstStyle/>
            <a:p>
              <a:endParaRPr sz="1696"/>
            </a:p>
          </p:txBody>
        </p:sp>
        <p:pic>
          <p:nvPicPr>
            <p:cNvPr id="26" name="object 59">
              <a:extLst>
                <a:ext uri="{FF2B5EF4-FFF2-40B4-BE49-F238E27FC236}">
                  <a16:creationId xmlns:a16="http://schemas.microsoft.com/office/drawing/2014/main" id="{D02E7EC8-6FDA-FE59-DC7B-B5A45B581566}"/>
                </a:ext>
              </a:extLst>
            </p:cNvPr>
            <p:cNvPicPr/>
            <p:nvPr/>
          </p:nvPicPr>
          <p:blipFill>
            <a:blip r:embed="rId13" cstate="print"/>
            <a:stretch>
              <a:fillRect/>
            </a:stretch>
          </p:blipFill>
          <p:spPr>
            <a:xfrm>
              <a:off x="6669531" y="3988816"/>
              <a:ext cx="728472" cy="685799"/>
            </a:xfrm>
            <a:prstGeom prst="rect">
              <a:avLst/>
            </a:prstGeom>
          </p:spPr>
        </p:pic>
        <p:sp>
          <p:nvSpPr>
            <p:cNvPr id="27" name="object 60">
              <a:extLst>
                <a:ext uri="{FF2B5EF4-FFF2-40B4-BE49-F238E27FC236}">
                  <a16:creationId xmlns:a16="http://schemas.microsoft.com/office/drawing/2014/main" id="{0513C41F-22A2-A1CC-97F6-4F4A270B5585}"/>
                </a:ext>
              </a:extLst>
            </p:cNvPr>
            <p:cNvSpPr/>
            <p:nvPr/>
          </p:nvSpPr>
          <p:spPr>
            <a:xfrm>
              <a:off x="6726872" y="4032531"/>
              <a:ext cx="607060" cy="562610"/>
            </a:xfrm>
            <a:custGeom>
              <a:avLst/>
              <a:gdLst/>
              <a:ahLst/>
              <a:cxnLst/>
              <a:rect l="l" t="t" r="r" b="b"/>
              <a:pathLst>
                <a:path w="607059" h="562610">
                  <a:moveTo>
                    <a:pt x="0" y="562395"/>
                  </a:moveTo>
                  <a:lnTo>
                    <a:pt x="606742" y="0"/>
                  </a:lnTo>
                </a:path>
              </a:pathLst>
            </a:custGeom>
            <a:ln w="40004">
              <a:solidFill>
                <a:srgbClr val="008000"/>
              </a:solidFill>
            </a:ln>
          </p:spPr>
          <p:txBody>
            <a:bodyPr wrap="square" lIns="0" tIns="0" rIns="0" bIns="0" rtlCol="0"/>
            <a:lstStyle/>
            <a:p>
              <a:endParaRPr sz="1696"/>
            </a:p>
          </p:txBody>
        </p:sp>
      </p:grpSp>
      <p:grpSp>
        <p:nvGrpSpPr>
          <p:cNvPr id="63" name="object 3">
            <a:extLst>
              <a:ext uri="{FF2B5EF4-FFF2-40B4-BE49-F238E27FC236}">
                <a16:creationId xmlns:a16="http://schemas.microsoft.com/office/drawing/2014/main" id="{0C0B36C9-47FB-8BBD-BFEF-48E0C0471D74}"/>
              </a:ext>
            </a:extLst>
          </p:cNvPr>
          <p:cNvGrpSpPr/>
          <p:nvPr/>
        </p:nvGrpSpPr>
        <p:grpSpPr>
          <a:xfrm>
            <a:off x="2195358" y="4705277"/>
            <a:ext cx="683890" cy="655170"/>
            <a:chOff x="3021076" y="3799840"/>
            <a:chExt cx="725805" cy="695325"/>
          </a:xfrm>
        </p:grpSpPr>
        <p:pic>
          <p:nvPicPr>
            <p:cNvPr id="64" name="object 4">
              <a:extLst>
                <a:ext uri="{FF2B5EF4-FFF2-40B4-BE49-F238E27FC236}">
                  <a16:creationId xmlns:a16="http://schemas.microsoft.com/office/drawing/2014/main" id="{E1C49050-3D1C-BE72-C2B1-EA5EDDCB06B5}"/>
                </a:ext>
              </a:extLst>
            </p:cNvPr>
            <p:cNvPicPr/>
            <p:nvPr/>
          </p:nvPicPr>
          <p:blipFill>
            <a:blip r:embed="rId14" cstate="print"/>
            <a:stretch>
              <a:fillRect/>
            </a:stretch>
          </p:blipFill>
          <p:spPr>
            <a:xfrm>
              <a:off x="3021076" y="3799840"/>
              <a:ext cx="725424" cy="694944"/>
            </a:xfrm>
            <a:prstGeom prst="rect">
              <a:avLst/>
            </a:prstGeom>
          </p:spPr>
        </p:pic>
        <p:sp>
          <p:nvSpPr>
            <p:cNvPr id="76" name="object 5">
              <a:extLst>
                <a:ext uri="{FF2B5EF4-FFF2-40B4-BE49-F238E27FC236}">
                  <a16:creationId xmlns:a16="http://schemas.microsoft.com/office/drawing/2014/main" id="{F270F670-F98B-060A-F3BE-E72554DA4454}"/>
                </a:ext>
              </a:extLst>
            </p:cNvPr>
            <p:cNvSpPr/>
            <p:nvPr/>
          </p:nvSpPr>
          <p:spPr>
            <a:xfrm>
              <a:off x="3079877" y="3841616"/>
              <a:ext cx="603885" cy="575945"/>
            </a:xfrm>
            <a:custGeom>
              <a:avLst/>
              <a:gdLst/>
              <a:ahLst/>
              <a:cxnLst/>
              <a:rect l="l" t="t" r="r" b="b"/>
              <a:pathLst>
                <a:path w="603885" h="575945">
                  <a:moveTo>
                    <a:pt x="0" y="575629"/>
                  </a:moveTo>
                  <a:lnTo>
                    <a:pt x="603258" y="0"/>
                  </a:lnTo>
                </a:path>
              </a:pathLst>
            </a:custGeom>
            <a:ln w="40004">
              <a:solidFill>
                <a:srgbClr val="FF0000"/>
              </a:solidFill>
            </a:ln>
          </p:spPr>
          <p:txBody>
            <a:bodyPr wrap="square" lIns="0" tIns="0" rIns="0" bIns="0" rtlCol="0"/>
            <a:lstStyle/>
            <a:p>
              <a:endParaRPr sz="1696"/>
            </a:p>
          </p:txBody>
        </p:sp>
      </p:grpSp>
      <p:grpSp>
        <p:nvGrpSpPr>
          <p:cNvPr id="77" name="object 6">
            <a:extLst>
              <a:ext uri="{FF2B5EF4-FFF2-40B4-BE49-F238E27FC236}">
                <a16:creationId xmlns:a16="http://schemas.microsoft.com/office/drawing/2014/main" id="{03A69B89-1DB7-57C3-0EF5-43E50C162969}"/>
              </a:ext>
            </a:extLst>
          </p:cNvPr>
          <p:cNvGrpSpPr/>
          <p:nvPr/>
        </p:nvGrpSpPr>
        <p:grpSpPr>
          <a:xfrm>
            <a:off x="2542867" y="3180255"/>
            <a:ext cx="342244" cy="307541"/>
            <a:chOff x="3389884" y="2181351"/>
            <a:chExt cx="363220" cy="326390"/>
          </a:xfrm>
        </p:grpSpPr>
        <p:pic>
          <p:nvPicPr>
            <p:cNvPr id="78" name="object 7">
              <a:extLst>
                <a:ext uri="{FF2B5EF4-FFF2-40B4-BE49-F238E27FC236}">
                  <a16:creationId xmlns:a16="http://schemas.microsoft.com/office/drawing/2014/main" id="{EB6AAE75-B75A-482A-D736-4DD186B8D92D}"/>
                </a:ext>
              </a:extLst>
            </p:cNvPr>
            <p:cNvPicPr/>
            <p:nvPr/>
          </p:nvPicPr>
          <p:blipFill>
            <a:blip r:embed="rId15" cstate="print"/>
            <a:stretch>
              <a:fillRect/>
            </a:stretch>
          </p:blipFill>
          <p:spPr>
            <a:xfrm>
              <a:off x="3389884" y="2181351"/>
              <a:ext cx="362712" cy="326136"/>
            </a:xfrm>
            <a:prstGeom prst="rect">
              <a:avLst/>
            </a:prstGeom>
          </p:spPr>
        </p:pic>
        <p:sp>
          <p:nvSpPr>
            <p:cNvPr id="79" name="object 8">
              <a:extLst>
                <a:ext uri="{FF2B5EF4-FFF2-40B4-BE49-F238E27FC236}">
                  <a16:creationId xmlns:a16="http://schemas.microsoft.com/office/drawing/2014/main" id="{CC4A4EA3-E70E-6482-4DFF-A6B15F7DEEA1}"/>
                </a:ext>
              </a:extLst>
            </p:cNvPr>
            <p:cNvSpPr/>
            <p:nvPr/>
          </p:nvSpPr>
          <p:spPr>
            <a:xfrm>
              <a:off x="3445361" y="2219904"/>
              <a:ext cx="244475" cy="202565"/>
            </a:xfrm>
            <a:custGeom>
              <a:avLst/>
              <a:gdLst/>
              <a:ahLst/>
              <a:cxnLst/>
              <a:rect l="l" t="t" r="r" b="b"/>
              <a:pathLst>
                <a:path w="244475" h="202564">
                  <a:moveTo>
                    <a:pt x="0" y="0"/>
                  </a:moveTo>
                  <a:lnTo>
                    <a:pt x="244199" y="202214"/>
                  </a:lnTo>
                </a:path>
              </a:pathLst>
            </a:custGeom>
            <a:ln w="40004">
              <a:solidFill>
                <a:srgbClr val="0000FF"/>
              </a:solidFill>
            </a:ln>
          </p:spPr>
          <p:txBody>
            <a:bodyPr wrap="square" lIns="0" tIns="0" rIns="0" bIns="0" rtlCol="0"/>
            <a:lstStyle/>
            <a:p>
              <a:endParaRPr sz="1696"/>
            </a:p>
          </p:txBody>
        </p:sp>
      </p:grpSp>
      <p:grpSp>
        <p:nvGrpSpPr>
          <p:cNvPr id="80" name="object 9">
            <a:extLst>
              <a:ext uri="{FF2B5EF4-FFF2-40B4-BE49-F238E27FC236}">
                <a16:creationId xmlns:a16="http://schemas.microsoft.com/office/drawing/2014/main" id="{5AFF22A8-6BCA-175F-2450-82B44F56AAD2}"/>
              </a:ext>
            </a:extLst>
          </p:cNvPr>
          <p:cNvGrpSpPr/>
          <p:nvPr/>
        </p:nvGrpSpPr>
        <p:grpSpPr>
          <a:xfrm>
            <a:off x="363036" y="2944753"/>
            <a:ext cx="2521598" cy="4247657"/>
            <a:chOff x="1076452" y="1931416"/>
            <a:chExt cx="2676144" cy="4507991"/>
          </a:xfrm>
        </p:grpSpPr>
        <p:pic>
          <p:nvPicPr>
            <p:cNvPr id="81" name="object 10">
              <a:extLst>
                <a:ext uri="{FF2B5EF4-FFF2-40B4-BE49-F238E27FC236}">
                  <a16:creationId xmlns:a16="http://schemas.microsoft.com/office/drawing/2014/main" id="{2263E874-AEF5-D28B-8591-86DFB53E651A}"/>
                </a:ext>
              </a:extLst>
            </p:cNvPr>
            <p:cNvPicPr/>
            <p:nvPr/>
          </p:nvPicPr>
          <p:blipFill>
            <a:blip r:embed="rId16" cstate="print"/>
            <a:stretch>
              <a:fillRect/>
            </a:stretch>
          </p:blipFill>
          <p:spPr>
            <a:xfrm>
              <a:off x="1990852" y="3525519"/>
              <a:ext cx="1755648" cy="1502663"/>
            </a:xfrm>
            <a:prstGeom prst="rect">
              <a:avLst/>
            </a:prstGeom>
          </p:spPr>
        </p:pic>
        <p:sp>
          <p:nvSpPr>
            <p:cNvPr id="82" name="object 11">
              <a:extLst>
                <a:ext uri="{FF2B5EF4-FFF2-40B4-BE49-F238E27FC236}">
                  <a16:creationId xmlns:a16="http://schemas.microsoft.com/office/drawing/2014/main" id="{F4D5A6A2-B9DD-6535-5645-8A4B8EB172B8}"/>
                </a:ext>
              </a:extLst>
            </p:cNvPr>
            <p:cNvSpPr/>
            <p:nvPr/>
          </p:nvSpPr>
          <p:spPr>
            <a:xfrm>
              <a:off x="2046310" y="3562331"/>
              <a:ext cx="1637030" cy="1381760"/>
            </a:xfrm>
            <a:custGeom>
              <a:avLst/>
              <a:gdLst/>
              <a:ahLst/>
              <a:cxnLst/>
              <a:rect l="l" t="t" r="r" b="b"/>
              <a:pathLst>
                <a:path w="1637029" h="1381760">
                  <a:moveTo>
                    <a:pt x="0" y="0"/>
                  </a:moveTo>
                  <a:lnTo>
                    <a:pt x="1636824" y="1381225"/>
                  </a:lnTo>
                </a:path>
              </a:pathLst>
            </a:custGeom>
            <a:ln w="40004">
              <a:solidFill>
                <a:srgbClr val="FF0000"/>
              </a:solidFill>
            </a:ln>
          </p:spPr>
          <p:txBody>
            <a:bodyPr wrap="square" lIns="0" tIns="0" rIns="0" bIns="0" rtlCol="0"/>
            <a:lstStyle/>
            <a:p>
              <a:endParaRPr sz="1696"/>
            </a:p>
          </p:txBody>
        </p:sp>
        <p:pic>
          <p:nvPicPr>
            <p:cNvPr id="83" name="object 12">
              <a:extLst>
                <a:ext uri="{FF2B5EF4-FFF2-40B4-BE49-F238E27FC236}">
                  <a16:creationId xmlns:a16="http://schemas.microsoft.com/office/drawing/2014/main" id="{56FD7D05-1ED0-1FB7-6F94-C1A6D029AC39}"/>
                </a:ext>
              </a:extLst>
            </p:cNvPr>
            <p:cNvPicPr/>
            <p:nvPr/>
          </p:nvPicPr>
          <p:blipFill>
            <a:blip r:embed="rId17" cstate="print"/>
            <a:stretch>
              <a:fillRect/>
            </a:stretch>
          </p:blipFill>
          <p:spPr>
            <a:xfrm>
              <a:off x="1076452" y="1931416"/>
              <a:ext cx="2676144" cy="2560319"/>
            </a:xfrm>
            <a:prstGeom prst="rect">
              <a:avLst/>
            </a:prstGeom>
          </p:spPr>
        </p:pic>
        <p:sp>
          <p:nvSpPr>
            <p:cNvPr id="84" name="object 13">
              <a:extLst>
                <a:ext uri="{FF2B5EF4-FFF2-40B4-BE49-F238E27FC236}">
                  <a16:creationId xmlns:a16="http://schemas.microsoft.com/office/drawing/2014/main" id="{5F2475C4-4528-919C-2D93-1A61257AD8B6}"/>
                </a:ext>
              </a:extLst>
            </p:cNvPr>
            <p:cNvSpPr/>
            <p:nvPr/>
          </p:nvSpPr>
          <p:spPr>
            <a:xfrm>
              <a:off x="1133104" y="1972742"/>
              <a:ext cx="2556510" cy="2439670"/>
            </a:xfrm>
            <a:custGeom>
              <a:avLst/>
              <a:gdLst/>
              <a:ahLst/>
              <a:cxnLst/>
              <a:rect l="l" t="t" r="r" b="b"/>
              <a:pathLst>
                <a:path w="2556510" h="2439670">
                  <a:moveTo>
                    <a:pt x="0" y="2439372"/>
                  </a:moveTo>
                  <a:lnTo>
                    <a:pt x="2556456" y="0"/>
                  </a:lnTo>
                </a:path>
              </a:pathLst>
            </a:custGeom>
            <a:ln w="40004">
              <a:solidFill>
                <a:srgbClr val="0000FF"/>
              </a:solidFill>
            </a:ln>
          </p:spPr>
          <p:txBody>
            <a:bodyPr wrap="square" lIns="0" tIns="0" rIns="0" bIns="0" rtlCol="0"/>
            <a:lstStyle/>
            <a:p>
              <a:endParaRPr sz="1696"/>
            </a:p>
          </p:txBody>
        </p:sp>
        <p:pic>
          <p:nvPicPr>
            <p:cNvPr id="85" name="object 14">
              <a:extLst>
                <a:ext uri="{FF2B5EF4-FFF2-40B4-BE49-F238E27FC236}">
                  <a16:creationId xmlns:a16="http://schemas.microsoft.com/office/drawing/2014/main" id="{BAC9D764-F4CA-6869-5DE5-8514448F8F05}"/>
                </a:ext>
              </a:extLst>
            </p:cNvPr>
            <p:cNvPicPr/>
            <p:nvPr/>
          </p:nvPicPr>
          <p:blipFill>
            <a:blip r:embed="rId18" cstate="print"/>
            <a:stretch>
              <a:fillRect/>
            </a:stretch>
          </p:blipFill>
          <p:spPr>
            <a:xfrm>
              <a:off x="2935731" y="2577592"/>
              <a:ext cx="816864" cy="713231"/>
            </a:xfrm>
            <a:prstGeom prst="rect">
              <a:avLst/>
            </a:prstGeom>
          </p:spPr>
        </p:pic>
        <p:sp>
          <p:nvSpPr>
            <p:cNvPr id="86" name="object 15">
              <a:extLst>
                <a:ext uri="{FF2B5EF4-FFF2-40B4-BE49-F238E27FC236}">
                  <a16:creationId xmlns:a16="http://schemas.microsoft.com/office/drawing/2014/main" id="{6412AE7E-62DE-EF77-85AD-089845F6BB89}"/>
                </a:ext>
              </a:extLst>
            </p:cNvPr>
            <p:cNvSpPr/>
            <p:nvPr/>
          </p:nvSpPr>
          <p:spPr>
            <a:xfrm>
              <a:off x="2991359" y="2616017"/>
              <a:ext cx="698500" cy="589280"/>
            </a:xfrm>
            <a:custGeom>
              <a:avLst/>
              <a:gdLst/>
              <a:ahLst/>
              <a:cxnLst/>
              <a:rect l="l" t="t" r="r" b="b"/>
              <a:pathLst>
                <a:path w="698500" h="589280">
                  <a:moveTo>
                    <a:pt x="0" y="0"/>
                  </a:moveTo>
                  <a:lnTo>
                    <a:pt x="698201" y="589173"/>
                  </a:lnTo>
                </a:path>
              </a:pathLst>
            </a:custGeom>
            <a:ln w="40004">
              <a:solidFill>
                <a:srgbClr val="0000FF"/>
              </a:solidFill>
            </a:ln>
          </p:spPr>
          <p:txBody>
            <a:bodyPr wrap="square" lIns="0" tIns="0" rIns="0" bIns="0" rtlCol="0"/>
            <a:lstStyle/>
            <a:p>
              <a:endParaRPr sz="1696"/>
            </a:p>
          </p:txBody>
        </p:sp>
        <p:pic>
          <p:nvPicPr>
            <p:cNvPr id="87" name="object 16">
              <a:extLst>
                <a:ext uri="{FF2B5EF4-FFF2-40B4-BE49-F238E27FC236}">
                  <a16:creationId xmlns:a16="http://schemas.microsoft.com/office/drawing/2014/main" id="{CB874B05-15BD-B490-C6FE-B389A6B13C1C}"/>
                </a:ext>
              </a:extLst>
            </p:cNvPr>
            <p:cNvPicPr/>
            <p:nvPr/>
          </p:nvPicPr>
          <p:blipFill>
            <a:blip r:embed="rId19" cstate="print"/>
            <a:stretch>
              <a:fillRect/>
            </a:stretch>
          </p:blipFill>
          <p:spPr>
            <a:xfrm>
              <a:off x="1189228" y="4257039"/>
              <a:ext cx="2557272" cy="2182368"/>
            </a:xfrm>
            <a:prstGeom prst="rect">
              <a:avLst/>
            </a:prstGeom>
          </p:spPr>
        </p:pic>
        <p:sp>
          <p:nvSpPr>
            <p:cNvPr id="88" name="object 17">
              <a:extLst>
                <a:ext uri="{FF2B5EF4-FFF2-40B4-BE49-F238E27FC236}">
                  <a16:creationId xmlns:a16="http://schemas.microsoft.com/office/drawing/2014/main" id="{CA40AE18-8A44-7234-A9EA-99CDC9E9A3A0}"/>
                </a:ext>
              </a:extLst>
            </p:cNvPr>
            <p:cNvSpPr/>
            <p:nvPr/>
          </p:nvSpPr>
          <p:spPr>
            <a:xfrm>
              <a:off x="1244544" y="4295756"/>
              <a:ext cx="2439035" cy="2058035"/>
            </a:xfrm>
            <a:custGeom>
              <a:avLst/>
              <a:gdLst/>
              <a:ahLst/>
              <a:cxnLst/>
              <a:rect l="l" t="t" r="r" b="b"/>
              <a:pathLst>
                <a:path w="2439035" h="2058035">
                  <a:moveTo>
                    <a:pt x="0" y="0"/>
                  </a:moveTo>
                  <a:lnTo>
                    <a:pt x="2438591" y="2057791"/>
                  </a:lnTo>
                </a:path>
              </a:pathLst>
            </a:custGeom>
            <a:ln w="40004">
              <a:solidFill>
                <a:srgbClr val="008000"/>
              </a:solidFill>
            </a:ln>
          </p:spPr>
          <p:txBody>
            <a:bodyPr wrap="square" lIns="0" tIns="0" rIns="0" bIns="0" rtlCol="0"/>
            <a:lstStyle/>
            <a:p>
              <a:endParaRPr sz="1696"/>
            </a:p>
          </p:txBody>
        </p:sp>
        <p:pic>
          <p:nvPicPr>
            <p:cNvPr id="89" name="object 18">
              <a:extLst>
                <a:ext uri="{FF2B5EF4-FFF2-40B4-BE49-F238E27FC236}">
                  <a16:creationId xmlns:a16="http://schemas.microsoft.com/office/drawing/2014/main" id="{C7AE070C-5112-FC45-6E6A-8331A94177CE}"/>
                </a:ext>
              </a:extLst>
            </p:cNvPr>
            <p:cNvPicPr/>
            <p:nvPr/>
          </p:nvPicPr>
          <p:blipFill>
            <a:blip r:embed="rId20" cstate="print"/>
            <a:stretch>
              <a:fillRect/>
            </a:stretch>
          </p:blipFill>
          <p:spPr>
            <a:xfrm>
              <a:off x="1076452" y="3491991"/>
              <a:ext cx="1036320" cy="996696"/>
            </a:xfrm>
            <a:prstGeom prst="rect">
              <a:avLst/>
            </a:prstGeom>
          </p:spPr>
        </p:pic>
        <p:sp>
          <p:nvSpPr>
            <p:cNvPr id="90" name="object 19">
              <a:extLst>
                <a:ext uri="{FF2B5EF4-FFF2-40B4-BE49-F238E27FC236}">
                  <a16:creationId xmlns:a16="http://schemas.microsoft.com/office/drawing/2014/main" id="{5B025EF2-2D00-C0DE-3CD1-7A013BB53B29}"/>
                </a:ext>
              </a:extLst>
            </p:cNvPr>
            <p:cNvSpPr/>
            <p:nvPr/>
          </p:nvSpPr>
          <p:spPr>
            <a:xfrm>
              <a:off x="1133104" y="3535528"/>
              <a:ext cx="918210" cy="875665"/>
            </a:xfrm>
            <a:custGeom>
              <a:avLst/>
              <a:gdLst/>
              <a:ahLst/>
              <a:cxnLst/>
              <a:rect l="l" t="t" r="r" b="b"/>
              <a:pathLst>
                <a:path w="918210" h="875664">
                  <a:moveTo>
                    <a:pt x="0" y="875621"/>
                  </a:moveTo>
                  <a:lnTo>
                    <a:pt x="917650" y="0"/>
                  </a:lnTo>
                </a:path>
              </a:pathLst>
            </a:custGeom>
            <a:ln w="40004">
              <a:solidFill>
                <a:srgbClr val="000000"/>
              </a:solidFill>
            </a:ln>
          </p:spPr>
          <p:txBody>
            <a:bodyPr wrap="square" lIns="0" tIns="0" rIns="0" bIns="0" rtlCol="0"/>
            <a:lstStyle/>
            <a:p>
              <a:endParaRPr sz="1696"/>
            </a:p>
          </p:txBody>
        </p:sp>
        <p:pic>
          <p:nvPicPr>
            <p:cNvPr id="91" name="object 20">
              <a:extLst>
                <a:ext uri="{FF2B5EF4-FFF2-40B4-BE49-F238E27FC236}">
                  <a16:creationId xmlns:a16="http://schemas.microsoft.com/office/drawing/2014/main" id="{1E1F6495-A8BA-DCCA-AD13-6C3A7E0826CD}"/>
                </a:ext>
              </a:extLst>
            </p:cNvPr>
            <p:cNvPicPr/>
            <p:nvPr/>
          </p:nvPicPr>
          <p:blipFill>
            <a:blip r:embed="rId21" cstate="print"/>
            <a:stretch>
              <a:fillRect/>
            </a:stretch>
          </p:blipFill>
          <p:spPr>
            <a:xfrm>
              <a:off x="2783331" y="3857751"/>
              <a:ext cx="463295" cy="445008"/>
            </a:xfrm>
            <a:prstGeom prst="rect">
              <a:avLst/>
            </a:prstGeom>
          </p:spPr>
        </p:pic>
        <p:sp>
          <p:nvSpPr>
            <p:cNvPr id="92" name="object 21">
              <a:extLst>
                <a:ext uri="{FF2B5EF4-FFF2-40B4-BE49-F238E27FC236}">
                  <a16:creationId xmlns:a16="http://schemas.microsoft.com/office/drawing/2014/main" id="{D1C97D42-E04C-5217-4C46-90A7A00D1B30}"/>
                </a:ext>
              </a:extLst>
            </p:cNvPr>
            <p:cNvSpPr>
              <a:spLocks noChangeAspect="1"/>
            </p:cNvSpPr>
            <p:nvPr/>
          </p:nvSpPr>
          <p:spPr>
            <a:xfrm>
              <a:off x="2842104" y="4112979"/>
              <a:ext cx="115989" cy="110786"/>
            </a:xfrm>
            <a:custGeom>
              <a:avLst/>
              <a:gdLst/>
              <a:ahLst/>
              <a:cxnLst/>
              <a:rect l="l" t="t" r="r" b="b"/>
              <a:pathLst>
                <a:path w="339725" h="324485">
                  <a:moveTo>
                    <a:pt x="0" y="324068"/>
                  </a:moveTo>
                  <a:lnTo>
                    <a:pt x="339620" y="0"/>
                  </a:lnTo>
                </a:path>
              </a:pathLst>
            </a:custGeom>
            <a:ln w="40004">
              <a:solidFill>
                <a:srgbClr val="FF0000"/>
              </a:solidFill>
            </a:ln>
          </p:spPr>
          <p:txBody>
            <a:bodyPr wrap="square" lIns="0" tIns="0" rIns="0" bIns="0" rtlCol="0"/>
            <a:lstStyle/>
            <a:p>
              <a:endParaRPr sz="1696" dirty="0"/>
            </a:p>
          </p:txBody>
        </p:sp>
      </p:grpSp>
      <p:grpSp>
        <p:nvGrpSpPr>
          <p:cNvPr id="93" name="object 62">
            <a:extLst>
              <a:ext uri="{FF2B5EF4-FFF2-40B4-BE49-F238E27FC236}">
                <a16:creationId xmlns:a16="http://schemas.microsoft.com/office/drawing/2014/main" id="{91A084AF-6E09-6060-4D78-B44E86610ACA}"/>
              </a:ext>
            </a:extLst>
          </p:cNvPr>
          <p:cNvGrpSpPr/>
          <p:nvPr/>
        </p:nvGrpSpPr>
        <p:grpSpPr>
          <a:xfrm>
            <a:off x="2112068" y="6256149"/>
            <a:ext cx="404949" cy="393461"/>
            <a:chOff x="2932683" y="5445759"/>
            <a:chExt cx="429768" cy="417575"/>
          </a:xfrm>
        </p:grpSpPr>
        <p:pic>
          <p:nvPicPr>
            <p:cNvPr id="94" name="object 63">
              <a:extLst>
                <a:ext uri="{FF2B5EF4-FFF2-40B4-BE49-F238E27FC236}">
                  <a16:creationId xmlns:a16="http://schemas.microsoft.com/office/drawing/2014/main" id="{8224CEDD-D092-3859-4FB8-175B9159FA52}"/>
                </a:ext>
              </a:extLst>
            </p:cNvPr>
            <p:cNvPicPr/>
            <p:nvPr/>
          </p:nvPicPr>
          <p:blipFill>
            <a:blip r:embed="rId22" cstate="print"/>
            <a:stretch>
              <a:fillRect/>
            </a:stretch>
          </p:blipFill>
          <p:spPr>
            <a:xfrm>
              <a:off x="2932683" y="5445759"/>
              <a:ext cx="429768" cy="417575"/>
            </a:xfrm>
            <a:prstGeom prst="rect">
              <a:avLst/>
            </a:prstGeom>
          </p:spPr>
        </p:pic>
        <p:sp>
          <p:nvSpPr>
            <p:cNvPr id="95" name="object 64">
              <a:extLst>
                <a:ext uri="{FF2B5EF4-FFF2-40B4-BE49-F238E27FC236}">
                  <a16:creationId xmlns:a16="http://schemas.microsoft.com/office/drawing/2014/main" id="{7B48A5BD-0EA4-607B-DA05-907062A98DB4}"/>
                </a:ext>
              </a:extLst>
            </p:cNvPr>
            <p:cNvSpPr>
              <a:spLocks noChangeAspect="1"/>
            </p:cNvSpPr>
            <p:nvPr/>
          </p:nvSpPr>
          <p:spPr>
            <a:xfrm>
              <a:off x="2991360" y="5661280"/>
              <a:ext cx="128990" cy="123152"/>
            </a:xfrm>
            <a:custGeom>
              <a:avLst/>
              <a:gdLst/>
              <a:ahLst/>
              <a:cxnLst/>
              <a:rect l="l" t="t" r="r" b="b"/>
              <a:pathLst>
                <a:path w="308610" h="294639">
                  <a:moveTo>
                    <a:pt x="0" y="294292"/>
                  </a:moveTo>
                  <a:lnTo>
                    <a:pt x="308417" y="0"/>
                  </a:lnTo>
                </a:path>
              </a:pathLst>
            </a:custGeom>
            <a:ln w="40004">
              <a:solidFill>
                <a:srgbClr val="008000"/>
              </a:solidFill>
            </a:ln>
          </p:spPr>
          <p:txBody>
            <a:bodyPr wrap="square" lIns="0" tIns="0" rIns="0" bIns="0" rtlCol="0"/>
            <a:lstStyle/>
            <a:p>
              <a:endParaRPr sz="1696" dirty="0"/>
            </a:p>
          </p:txBody>
        </p:sp>
      </p:grpSp>
      <p:sp>
        <p:nvSpPr>
          <p:cNvPr id="105" name="object 21">
            <a:extLst>
              <a:ext uri="{FF2B5EF4-FFF2-40B4-BE49-F238E27FC236}">
                <a16:creationId xmlns:a16="http://schemas.microsoft.com/office/drawing/2014/main" id="{490AA401-11D3-2E9A-84EB-F57ECC1DEFC1}"/>
              </a:ext>
            </a:extLst>
          </p:cNvPr>
          <p:cNvSpPr>
            <a:spLocks noChangeAspect="1"/>
          </p:cNvSpPr>
          <p:nvPr/>
        </p:nvSpPr>
        <p:spPr>
          <a:xfrm>
            <a:off x="2210904" y="4833684"/>
            <a:ext cx="109291" cy="104388"/>
          </a:xfrm>
          <a:custGeom>
            <a:avLst/>
            <a:gdLst/>
            <a:ahLst/>
            <a:cxnLst/>
            <a:rect l="l" t="t" r="r" b="b"/>
            <a:pathLst>
              <a:path w="339725" h="324485">
                <a:moveTo>
                  <a:pt x="0" y="324068"/>
                </a:moveTo>
                <a:lnTo>
                  <a:pt x="339620" y="0"/>
                </a:lnTo>
              </a:path>
            </a:pathLst>
          </a:custGeom>
          <a:ln w="40004">
            <a:solidFill>
              <a:srgbClr val="FF0000"/>
            </a:solidFill>
          </a:ln>
        </p:spPr>
        <p:txBody>
          <a:bodyPr wrap="square" lIns="0" tIns="0" rIns="0" bIns="0" rtlCol="0"/>
          <a:lstStyle/>
          <a:p>
            <a:endParaRPr sz="1696" dirty="0"/>
          </a:p>
        </p:txBody>
      </p:sp>
      <p:sp>
        <p:nvSpPr>
          <p:cNvPr id="106" name="object 64">
            <a:extLst>
              <a:ext uri="{FF2B5EF4-FFF2-40B4-BE49-F238E27FC236}">
                <a16:creationId xmlns:a16="http://schemas.microsoft.com/office/drawing/2014/main" id="{6B8999AB-4367-6E1E-D902-634A26DB91AD}"/>
              </a:ext>
            </a:extLst>
          </p:cNvPr>
          <p:cNvSpPr>
            <a:spLocks noChangeAspect="1"/>
          </p:cNvSpPr>
          <p:nvPr/>
        </p:nvSpPr>
        <p:spPr>
          <a:xfrm>
            <a:off x="2334764" y="6293478"/>
            <a:ext cx="121541" cy="116040"/>
          </a:xfrm>
          <a:custGeom>
            <a:avLst/>
            <a:gdLst/>
            <a:ahLst/>
            <a:cxnLst/>
            <a:rect l="l" t="t" r="r" b="b"/>
            <a:pathLst>
              <a:path w="308610" h="294639">
                <a:moveTo>
                  <a:pt x="0" y="294292"/>
                </a:moveTo>
                <a:lnTo>
                  <a:pt x="308417" y="0"/>
                </a:lnTo>
              </a:path>
            </a:pathLst>
          </a:custGeom>
          <a:ln w="40004">
            <a:solidFill>
              <a:srgbClr val="008000"/>
            </a:solidFill>
          </a:ln>
        </p:spPr>
        <p:txBody>
          <a:bodyPr wrap="square" lIns="0" tIns="0" rIns="0" bIns="0" rtlCol="0"/>
          <a:lstStyle/>
          <a:p>
            <a:endParaRPr sz="1696" dirty="0"/>
          </a:p>
        </p:txBody>
      </p:sp>
      <p:sp>
        <p:nvSpPr>
          <p:cNvPr id="107" name="TextBox 106">
            <a:extLst>
              <a:ext uri="{FF2B5EF4-FFF2-40B4-BE49-F238E27FC236}">
                <a16:creationId xmlns:a16="http://schemas.microsoft.com/office/drawing/2014/main" id="{CF291954-560C-ABC8-5367-4CF7F3EA00BA}"/>
              </a:ext>
            </a:extLst>
          </p:cNvPr>
          <p:cNvSpPr txBox="1"/>
          <p:nvPr/>
        </p:nvSpPr>
        <p:spPr>
          <a:xfrm>
            <a:off x="2517017" y="6037060"/>
            <a:ext cx="604653" cy="369332"/>
          </a:xfrm>
          <a:prstGeom prst="rect">
            <a:avLst/>
          </a:prstGeom>
          <a:noFill/>
        </p:spPr>
        <p:txBody>
          <a:bodyPr wrap="none" rtlCol="0">
            <a:spAutoFit/>
          </a:bodyPr>
          <a:lstStyle/>
          <a:p>
            <a:r>
              <a:rPr lang="en-US" dirty="0"/>
              <a:t>A, B</a:t>
            </a:r>
          </a:p>
        </p:txBody>
      </p:sp>
      <p:sp>
        <p:nvSpPr>
          <p:cNvPr id="108" name="TextBox 107">
            <a:extLst>
              <a:ext uri="{FF2B5EF4-FFF2-40B4-BE49-F238E27FC236}">
                <a16:creationId xmlns:a16="http://schemas.microsoft.com/office/drawing/2014/main" id="{863053B0-024B-1854-A462-35D6C028981D}"/>
              </a:ext>
            </a:extLst>
          </p:cNvPr>
          <p:cNvSpPr txBox="1"/>
          <p:nvPr/>
        </p:nvSpPr>
        <p:spPr>
          <a:xfrm>
            <a:off x="2357032" y="4539678"/>
            <a:ext cx="32252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20100565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object 3">
            <a:extLst>
              <a:ext uri="{FF2B5EF4-FFF2-40B4-BE49-F238E27FC236}">
                <a16:creationId xmlns:a16="http://schemas.microsoft.com/office/drawing/2014/main" id="{8DCBBD91-5040-1F33-EC30-E62E28B8548B}"/>
              </a:ext>
            </a:extLst>
          </p:cNvPr>
          <p:cNvGrpSpPr/>
          <p:nvPr/>
        </p:nvGrpSpPr>
        <p:grpSpPr>
          <a:xfrm>
            <a:off x="2193699" y="4706959"/>
            <a:ext cx="683890" cy="655170"/>
            <a:chOff x="3021076" y="3799840"/>
            <a:chExt cx="725805" cy="695325"/>
          </a:xfrm>
        </p:grpSpPr>
        <p:pic>
          <p:nvPicPr>
            <p:cNvPr id="29" name="object 4">
              <a:extLst>
                <a:ext uri="{FF2B5EF4-FFF2-40B4-BE49-F238E27FC236}">
                  <a16:creationId xmlns:a16="http://schemas.microsoft.com/office/drawing/2014/main" id="{A2239D46-C940-B201-5E0B-1B60E8F87304}"/>
                </a:ext>
              </a:extLst>
            </p:cNvPr>
            <p:cNvPicPr/>
            <p:nvPr/>
          </p:nvPicPr>
          <p:blipFill>
            <a:blip r:embed="rId2" cstate="print"/>
            <a:stretch>
              <a:fillRect/>
            </a:stretch>
          </p:blipFill>
          <p:spPr>
            <a:xfrm>
              <a:off x="3021076" y="3799840"/>
              <a:ext cx="725424" cy="694944"/>
            </a:xfrm>
            <a:prstGeom prst="rect">
              <a:avLst/>
            </a:prstGeom>
          </p:spPr>
        </p:pic>
        <p:sp>
          <p:nvSpPr>
            <p:cNvPr id="30" name="object 5">
              <a:extLst>
                <a:ext uri="{FF2B5EF4-FFF2-40B4-BE49-F238E27FC236}">
                  <a16:creationId xmlns:a16="http://schemas.microsoft.com/office/drawing/2014/main" id="{4E73B142-A7A0-CC5E-97C1-9E2AD37EEFD0}"/>
                </a:ext>
              </a:extLst>
            </p:cNvPr>
            <p:cNvSpPr/>
            <p:nvPr/>
          </p:nvSpPr>
          <p:spPr>
            <a:xfrm>
              <a:off x="3079877" y="3841616"/>
              <a:ext cx="603885" cy="575945"/>
            </a:xfrm>
            <a:custGeom>
              <a:avLst/>
              <a:gdLst/>
              <a:ahLst/>
              <a:cxnLst/>
              <a:rect l="l" t="t" r="r" b="b"/>
              <a:pathLst>
                <a:path w="603885" h="575945">
                  <a:moveTo>
                    <a:pt x="0" y="575629"/>
                  </a:moveTo>
                  <a:lnTo>
                    <a:pt x="603258" y="0"/>
                  </a:lnTo>
                </a:path>
              </a:pathLst>
            </a:custGeom>
            <a:ln w="40004">
              <a:solidFill>
                <a:srgbClr val="FF0000"/>
              </a:solidFill>
            </a:ln>
          </p:spPr>
          <p:txBody>
            <a:bodyPr wrap="square" lIns="0" tIns="0" rIns="0" bIns="0" rtlCol="0"/>
            <a:lstStyle/>
            <a:p>
              <a:endParaRPr sz="1696"/>
            </a:p>
          </p:txBody>
        </p:sp>
      </p:grpSp>
      <p:grpSp>
        <p:nvGrpSpPr>
          <p:cNvPr id="31" name="object 6">
            <a:extLst>
              <a:ext uri="{FF2B5EF4-FFF2-40B4-BE49-F238E27FC236}">
                <a16:creationId xmlns:a16="http://schemas.microsoft.com/office/drawing/2014/main" id="{583400B5-1331-C954-86BC-A0F1583190DC}"/>
              </a:ext>
            </a:extLst>
          </p:cNvPr>
          <p:cNvGrpSpPr/>
          <p:nvPr/>
        </p:nvGrpSpPr>
        <p:grpSpPr>
          <a:xfrm>
            <a:off x="2541208" y="3181937"/>
            <a:ext cx="342244" cy="307541"/>
            <a:chOff x="3389884" y="2181351"/>
            <a:chExt cx="363220" cy="326390"/>
          </a:xfrm>
        </p:grpSpPr>
        <p:pic>
          <p:nvPicPr>
            <p:cNvPr id="32" name="object 7">
              <a:extLst>
                <a:ext uri="{FF2B5EF4-FFF2-40B4-BE49-F238E27FC236}">
                  <a16:creationId xmlns:a16="http://schemas.microsoft.com/office/drawing/2014/main" id="{829DBE12-7347-8531-4441-2164B7195036}"/>
                </a:ext>
              </a:extLst>
            </p:cNvPr>
            <p:cNvPicPr/>
            <p:nvPr/>
          </p:nvPicPr>
          <p:blipFill>
            <a:blip r:embed="rId3" cstate="print"/>
            <a:stretch>
              <a:fillRect/>
            </a:stretch>
          </p:blipFill>
          <p:spPr>
            <a:xfrm>
              <a:off x="3389884" y="2181351"/>
              <a:ext cx="362712" cy="326136"/>
            </a:xfrm>
            <a:prstGeom prst="rect">
              <a:avLst/>
            </a:prstGeom>
          </p:spPr>
        </p:pic>
        <p:sp>
          <p:nvSpPr>
            <p:cNvPr id="33" name="object 8">
              <a:extLst>
                <a:ext uri="{FF2B5EF4-FFF2-40B4-BE49-F238E27FC236}">
                  <a16:creationId xmlns:a16="http://schemas.microsoft.com/office/drawing/2014/main" id="{40062A20-D4BA-6ABA-BE68-EDD63D2ACD5A}"/>
                </a:ext>
              </a:extLst>
            </p:cNvPr>
            <p:cNvSpPr/>
            <p:nvPr/>
          </p:nvSpPr>
          <p:spPr>
            <a:xfrm>
              <a:off x="3445361" y="2219904"/>
              <a:ext cx="244475" cy="202565"/>
            </a:xfrm>
            <a:custGeom>
              <a:avLst/>
              <a:gdLst/>
              <a:ahLst/>
              <a:cxnLst/>
              <a:rect l="l" t="t" r="r" b="b"/>
              <a:pathLst>
                <a:path w="244475" h="202564">
                  <a:moveTo>
                    <a:pt x="0" y="0"/>
                  </a:moveTo>
                  <a:lnTo>
                    <a:pt x="244199" y="202214"/>
                  </a:lnTo>
                </a:path>
              </a:pathLst>
            </a:custGeom>
            <a:ln w="40004">
              <a:solidFill>
                <a:srgbClr val="0000FF"/>
              </a:solidFill>
            </a:ln>
          </p:spPr>
          <p:txBody>
            <a:bodyPr wrap="square" lIns="0" tIns="0" rIns="0" bIns="0" rtlCol="0"/>
            <a:lstStyle/>
            <a:p>
              <a:endParaRPr sz="1696"/>
            </a:p>
          </p:txBody>
        </p:sp>
      </p:grpSp>
      <p:grpSp>
        <p:nvGrpSpPr>
          <p:cNvPr id="34" name="object 9">
            <a:extLst>
              <a:ext uri="{FF2B5EF4-FFF2-40B4-BE49-F238E27FC236}">
                <a16:creationId xmlns:a16="http://schemas.microsoft.com/office/drawing/2014/main" id="{2C6A1848-29BF-80F6-0161-EC6056E075BB}"/>
              </a:ext>
            </a:extLst>
          </p:cNvPr>
          <p:cNvGrpSpPr/>
          <p:nvPr/>
        </p:nvGrpSpPr>
        <p:grpSpPr>
          <a:xfrm>
            <a:off x="361377" y="2946435"/>
            <a:ext cx="2521957" cy="4248137"/>
            <a:chOff x="1076452" y="1931416"/>
            <a:chExt cx="2676525" cy="4508500"/>
          </a:xfrm>
        </p:grpSpPr>
        <p:pic>
          <p:nvPicPr>
            <p:cNvPr id="35" name="object 10">
              <a:extLst>
                <a:ext uri="{FF2B5EF4-FFF2-40B4-BE49-F238E27FC236}">
                  <a16:creationId xmlns:a16="http://schemas.microsoft.com/office/drawing/2014/main" id="{16C6C8BE-44F6-21B0-3428-F8E6A2EAD4AF}"/>
                </a:ext>
              </a:extLst>
            </p:cNvPr>
            <p:cNvPicPr/>
            <p:nvPr/>
          </p:nvPicPr>
          <p:blipFill>
            <a:blip r:embed="rId4" cstate="print"/>
            <a:stretch>
              <a:fillRect/>
            </a:stretch>
          </p:blipFill>
          <p:spPr>
            <a:xfrm>
              <a:off x="1990852" y="3525519"/>
              <a:ext cx="1755648" cy="1502663"/>
            </a:xfrm>
            <a:prstGeom prst="rect">
              <a:avLst/>
            </a:prstGeom>
          </p:spPr>
        </p:pic>
        <p:sp>
          <p:nvSpPr>
            <p:cNvPr id="36" name="object 11">
              <a:extLst>
                <a:ext uri="{FF2B5EF4-FFF2-40B4-BE49-F238E27FC236}">
                  <a16:creationId xmlns:a16="http://schemas.microsoft.com/office/drawing/2014/main" id="{C1F67DCA-3127-EB95-9E9E-C15AD943CF06}"/>
                </a:ext>
              </a:extLst>
            </p:cNvPr>
            <p:cNvSpPr/>
            <p:nvPr/>
          </p:nvSpPr>
          <p:spPr>
            <a:xfrm>
              <a:off x="2046310" y="3562331"/>
              <a:ext cx="1637030" cy="1381760"/>
            </a:xfrm>
            <a:custGeom>
              <a:avLst/>
              <a:gdLst/>
              <a:ahLst/>
              <a:cxnLst/>
              <a:rect l="l" t="t" r="r" b="b"/>
              <a:pathLst>
                <a:path w="1637029" h="1381760">
                  <a:moveTo>
                    <a:pt x="0" y="0"/>
                  </a:moveTo>
                  <a:lnTo>
                    <a:pt x="1636824" y="1381225"/>
                  </a:lnTo>
                </a:path>
              </a:pathLst>
            </a:custGeom>
            <a:ln w="40004">
              <a:solidFill>
                <a:srgbClr val="FF0000"/>
              </a:solidFill>
            </a:ln>
          </p:spPr>
          <p:txBody>
            <a:bodyPr wrap="square" lIns="0" tIns="0" rIns="0" bIns="0" rtlCol="0"/>
            <a:lstStyle/>
            <a:p>
              <a:endParaRPr sz="1696"/>
            </a:p>
          </p:txBody>
        </p:sp>
        <p:pic>
          <p:nvPicPr>
            <p:cNvPr id="37" name="object 12">
              <a:extLst>
                <a:ext uri="{FF2B5EF4-FFF2-40B4-BE49-F238E27FC236}">
                  <a16:creationId xmlns:a16="http://schemas.microsoft.com/office/drawing/2014/main" id="{DAF2C874-2DC2-CD74-E865-EF4187A55B35}"/>
                </a:ext>
              </a:extLst>
            </p:cNvPr>
            <p:cNvPicPr/>
            <p:nvPr/>
          </p:nvPicPr>
          <p:blipFill>
            <a:blip r:embed="rId5" cstate="print"/>
            <a:stretch>
              <a:fillRect/>
            </a:stretch>
          </p:blipFill>
          <p:spPr>
            <a:xfrm>
              <a:off x="1076452" y="1931416"/>
              <a:ext cx="2676144" cy="2560319"/>
            </a:xfrm>
            <a:prstGeom prst="rect">
              <a:avLst/>
            </a:prstGeom>
          </p:spPr>
        </p:pic>
        <p:sp>
          <p:nvSpPr>
            <p:cNvPr id="38" name="object 13">
              <a:extLst>
                <a:ext uri="{FF2B5EF4-FFF2-40B4-BE49-F238E27FC236}">
                  <a16:creationId xmlns:a16="http://schemas.microsoft.com/office/drawing/2014/main" id="{97E94E77-9236-F9DE-8563-1CF2FA33B02D}"/>
                </a:ext>
              </a:extLst>
            </p:cNvPr>
            <p:cNvSpPr/>
            <p:nvPr/>
          </p:nvSpPr>
          <p:spPr>
            <a:xfrm>
              <a:off x="1133104" y="1972742"/>
              <a:ext cx="2556510" cy="2439670"/>
            </a:xfrm>
            <a:custGeom>
              <a:avLst/>
              <a:gdLst/>
              <a:ahLst/>
              <a:cxnLst/>
              <a:rect l="l" t="t" r="r" b="b"/>
              <a:pathLst>
                <a:path w="2556510" h="2439670">
                  <a:moveTo>
                    <a:pt x="0" y="2439372"/>
                  </a:moveTo>
                  <a:lnTo>
                    <a:pt x="2556456" y="0"/>
                  </a:lnTo>
                </a:path>
              </a:pathLst>
            </a:custGeom>
            <a:ln w="40004">
              <a:solidFill>
                <a:srgbClr val="0000FF"/>
              </a:solidFill>
            </a:ln>
          </p:spPr>
          <p:txBody>
            <a:bodyPr wrap="square" lIns="0" tIns="0" rIns="0" bIns="0" rtlCol="0"/>
            <a:lstStyle/>
            <a:p>
              <a:endParaRPr sz="1696"/>
            </a:p>
          </p:txBody>
        </p:sp>
        <p:pic>
          <p:nvPicPr>
            <p:cNvPr id="39" name="object 14">
              <a:extLst>
                <a:ext uri="{FF2B5EF4-FFF2-40B4-BE49-F238E27FC236}">
                  <a16:creationId xmlns:a16="http://schemas.microsoft.com/office/drawing/2014/main" id="{99BA0287-A6D8-4067-FFE0-4C5BC58D5631}"/>
                </a:ext>
              </a:extLst>
            </p:cNvPr>
            <p:cNvPicPr/>
            <p:nvPr/>
          </p:nvPicPr>
          <p:blipFill>
            <a:blip r:embed="rId6" cstate="print"/>
            <a:stretch>
              <a:fillRect/>
            </a:stretch>
          </p:blipFill>
          <p:spPr>
            <a:xfrm>
              <a:off x="2935731" y="2577592"/>
              <a:ext cx="816864" cy="713231"/>
            </a:xfrm>
            <a:prstGeom prst="rect">
              <a:avLst/>
            </a:prstGeom>
          </p:spPr>
        </p:pic>
        <p:sp>
          <p:nvSpPr>
            <p:cNvPr id="40" name="object 15">
              <a:extLst>
                <a:ext uri="{FF2B5EF4-FFF2-40B4-BE49-F238E27FC236}">
                  <a16:creationId xmlns:a16="http://schemas.microsoft.com/office/drawing/2014/main" id="{5BA8CCE7-DA9C-DE2D-EB7A-39FA1A100799}"/>
                </a:ext>
              </a:extLst>
            </p:cNvPr>
            <p:cNvSpPr/>
            <p:nvPr/>
          </p:nvSpPr>
          <p:spPr>
            <a:xfrm>
              <a:off x="2991359" y="2616017"/>
              <a:ext cx="698500" cy="589280"/>
            </a:xfrm>
            <a:custGeom>
              <a:avLst/>
              <a:gdLst/>
              <a:ahLst/>
              <a:cxnLst/>
              <a:rect l="l" t="t" r="r" b="b"/>
              <a:pathLst>
                <a:path w="698500" h="589280">
                  <a:moveTo>
                    <a:pt x="0" y="0"/>
                  </a:moveTo>
                  <a:lnTo>
                    <a:pt x="698201" y="589173"/>
                  </a:lnTo>
                </a:path>
              </a:pathLst>
            </a:custGeom>
            <a:ln w="40004">
              <a:solidFill>
                <a:srgbClr val="0000FF"/>
              </a:solidFill>
            </a:ln>
          </p:spPr>
          <p:txBody>
            <a:bodyPr wrap="square" lIns="0" tIns="0" rIns="0" bIns="0" rtlCol="0"/>
            <a:lstStyle/>
            <a:p>
              <a:endParaRPr sz="1696"/>
            </a:p>
          </p:txBody>
        </p:sp>
        <p:pic>
          <p:nvPicPr>
            <p:cNvPr id="41" name="object 16">
              <a:extLst>
                <a:ext uri="{FF2B5EF4-FFF2-40B4-BE49-F238E27FC236}">
                  <a16:creationId xmlns:a16="http://schemas.microsoft.com/office/drawing/2014/main" id="{E8644B5A-D899-2BDD-95E9-03271F63B664}"/>
                </a:ext>
              </a:extLst>
            </p:cNvPr>
            <p:cNvPicPr/>
            <p:nvPr/>
          </p:nvPicPr>
          <p:blipFill>
            <a:blip r:embed="rId7" cstate="print"/>
            <a:stretch>
              <a:fillRect/>
            </a:stretch>
          </p:blipFill>
          <p:spPr>
            <a:xfrm>
              <a:off x="1189228" y="4257039"/>
              <a:ext cx="2557272" cy="2182368"/>
            </a:xfrm>
            <a:prstGeom prst="rect">
              <a:avLst/>
            </a:prstGeom>
          </p:spPr>
        </p:pic>
        <p:sp>
          <p:nvSpPr>
            <p:cNvPr id="42" name="object 17">
              <a:extLst>
                <a:ext uri="{FF2B5EF4-FFF2-40B4-BE49-F238E27FC236}">
                  <a16:creationId xmlns:a16="http://schemas.microsoft.com/office/drawing/2014/main" id="{C3088A7F-9B04-B752-E5F0-ECAED707AB54}"/>
                </a:ext>
              </a:extLst>
            </p:cNvPr>
            <p:cNvSpPr/>
            <p:nvPr/>
          </p:nvSpPr>
          <p:spPr>
            <a:xfrm>
              <a:off x="1244544" y="4295756"/>
              <a:ext cx="2439035" cy="2058035"/>
            </a:xfrm>
            <a:custGeom>
              <a:avLst/>
              <a:gdLst/>
              <a:ahLst/>
              <a:cxnLst/>
              <a:rect l="l" t="t" r="r" b="b"/>
              <a:pathLst>
                <a:path w="2439035" h="2058035">
                  <a:moveTo>
                    <a:pt x="0" y="0"/>
                  </a:moveTo>
                  <a:lnTo>
                    <a:pt x="2438591" y="2057791"/>
                  </a:lnTo>
                </a:path>
              </a:pathLst>
            </a:custGeom>
            <a:ln w="40004">
              <a:solidFill>
                <a:srgbClr val="008000"/>
              </a:solidFill>
            </a:ln>
          </p:spPr>
          <p:txBody>
            <a:bodyPr wrap="square" lIns="0" tIns="0" rIns="0" bIns="0" rtlCol="0"/>
            <a:lstStyle/>
            <a:p>
              <a:endParaRPr sz="1696"/>
            </a:p>
          </p:txBody>
        </p:sp>
        <p:pic>
          <p:nvPicPr>
            <p:cNvPr id="43" name="object 18">
              <a:extLst>
                <a:ext uri="{FF2B5EF4-FFF2-40B4-BE49-F238E27FC236}">
                  <a16:creationId xmlns:a16="http://schemas.microsoft.com/office/drawing/2014/main" id="{34638B40-EC00-955C-12AD-8971BC391198}"/>
                </a:ext>
              </a:extLst>
            </p:cNvPr>
            <p:cNvPicPr/>
            <p:nvPr/>
          </p:nvPicPr>
          <p:blipFill>
            <a:blip r:embed="rId8" cstate="print"/>
            <a:stretch>
              <a:fillRect/>
            </a:stretch>
          </p:blipFill>
          <p:spPr>
            <a:xfrm>
              <a:off x="1076452" y="3491991"/>
              <a:ext cx="1036320" cy="996696"/>
            </a:xfrm>
            <a:prstGeom prst="rect">
              <a:avLst/>
            </a:prstGeom>
          </p:spPr>
        </p:pic>
        <p:sp>
          <p:nvSpPr>
            <p:cNvPr id="44" name="object 19">
              <a:extLst>
                <a:ext uri="{FF2B5EF4-FFF2-40B4-BE49-F238E27FC236}">
                  <a16:creationId xmlns:a16="http://schemas.microsoft.com/office/drawing/2014/main" id="{1DC5BD9E-B597-2733-B4C6-D0A1F1203892}"/>
                </a:ext>
              </a:extLst>
            </p:cNvPr>
            <p:cNvSpPr/>
            <p:nvPr/>
          </p:nvSpPr>
          <p:spPr>
            <a:xfrm>
              <a:off x="1133104" y="3535528"/>
              <a:ext cx="918210" cy="875665"/>
            </a:xfrm>
            <a:custGeom>
              <a:avLst/>
              <a:gdLst/>
              <a:ahLst/>
              <a:cxnLst/>
              <a:rect l="l" t="t" r="r" b="b"/>
              <a:pathLst>
                <a:path w="918210" h="875664">
                  <a:moveTo>
                    <a:pt x="0" y="875621"/>
                  </a:moveTo>
                  <a:lnTo>
                    <a:pt x="917650" y="0"/>
                  </a:lnTo>
                </a:path>
              </a:pathLst>
            </a:custGeom>
            <a:ln w="40004">
              <a:solidFill>
                <a:srgbClr val="000000"/>
              </a:solidFill>
            </a:ln>
          </p:spPr>
          <p:txBody>
            <a:bodyPr wrap="square" lIns="0" tIns="0" rIns="0" bIns="0" rtlCol="0"/>
            <a:lstStyle/>
            <a:p>
              <a:endParaRPr sz="1696"/>
            </a:p>
          </p:txBody>
        </p:sp>
        <p:pic>
          <p:nvPicPr>
            <p:cNvPr id="45" name="object 20">
              <a:extLst>
                <a:ext uri="{FF2B5EF4-FFF2-40B4-BE49-F238E27FC236}">
                  <a16:creationId xmlns:a16="http://schemas.microsoft.com/office/drawing/2014/main" id="{E4713ED4-ADE3-A31C-B6D0-9740CB2370C7}"/>
                </a:ext>
              </a:extLst>
            </p:cNvPr>
            <p:cNvPicPr/>
            <p:nvPr/>
          </p:nvPicPr>
          <p:blipFill>
            <a:blip r:embed="rId9" cstate="print"/>
            <a:stretch>
              <a:fillRect/>
            </a:stretch>
          </p:blipFill>
          <p:spPr>
            <a:xfrm>
              <a:off x="2783331" y="3397504"/>
              <a:ext cx="944880" cy="905256"/>
            </a:xfrm>
            <a:prstGeom prst="rect">
              <a:avLst/>
            </a:prstGeom>
          </p:spPr>
        </p:pic>
        <p:sp>
          <p:nvSpPr>
            <p:cNvPr id="46" name="object 21">
              <a:extLst>
                <a:ext uri="{FF2B5EF4-FFF2-40B4-BE49-F238E27FC236}">
                  <a16:creationId xmlns:a16="http://schemas.microsoft.com/office/drawing/2014/main" id="{F5B98B0C-121B-6E8F-22D7-CAE8D097D083}"/>
                </a:ext>
              </a:extLst>
            </p:cNvPr>
            <p:cNvSpPr/>
            <p:nvPr/>
          </p:nvSpPr>
          <p:spPr>
            <a:xfrm>
              <a:off x="2842103" y="3439223"/>
              <a:ext cx="822325" cy="784225"/>
            </a:xfrm>
            <a:custGeom>
              <a:avLst/>
              <a:gdLst/>
              <a:ahLst/>
              <a:cxnLst/>
              <a:rect l="l" t="t" r="r" b="b"/>
              <a:pathLst>
                <a:path w="822325" h="784225">
                  <a:moveTo>
                    <a:pt x="0" y="784127"/>
                  </a:moveTo>
                  <a:lnTo>
                    <a:pt x="821755" y="0"/>
                  </a:lnTo>
                </a:path>
              </a:pathLst>
            </a:custGeom>
            <a:ln w="40004">
              <a:solidFill>
                <a:srgbClr val="FF0000"/>
              </a:solidFill>
            </a:ln>
          </p:spPr>
          <p:txBody>
            <a:bodyPr wrap="square" lIns="0" tIns="0" rIns="0" bIns="0" rtlCol="0"/>
            <a:lstStyle/>
            <a:p>
              <a:endParaRPr sz="1696"/>
            </a:p>
          </p:txBody>
        </p:sp>
        <p:pic>
          <p:nvPicPr>
            <p:cNvPr id="47" name="object 22">
              <a:extLst>
                <a:ext uri="{FF2B5EF4-FFF2-40B4-BE49-F238E27FC236}">
                  <a16:creationId xmlns:a16="http://schemas.microsoft.com/office/drawing/2014/main" id="{B59A9B39-7E14-CDDC-04E6-3397CDFC72C0}"/>
                </a:ext>
              </a:extLst>
            </p:cNvPr>
            <p:cNvPicPr/>
            <p:nvPr/>
          </p:nvPicPr>
          <p:blipFill>
            <a:blip r:embed="rId10" cstate="print"/>
            <a:stretch>
              <a:fillRect/>
            </a:stretch>
          </p:blipFill>
          <p:spPr>
            <a:xfrm>
              <a:off x="3072891" y="5284216"/>
              <a:ext cx="679704" cy="652272"/>
            </a:xfrm>
            <a:prstGeom prst="rect">
              <a:avLst/>
            </a:prstGeom>
          </p:spPr>
        </p:pic>
        <p:sp>
          <p:nvSpPr>
            <p:cNvPr id="48" name="object 23">
              <a:extLst>
                <a:ext uri="{FF2B5EF4-FFF2-40B4-BE49-F238E27FC236}">
                  <a16:creationId xmlns:a16="http://schemas.microsoft.com/office/drawing/2014/main" id="{3B7469F8-D99B-6D50-06E6-338C70228F52}"/>
                </a:ext>
              </a:extLst>
            </p:cNvPr>
            <p:cNvSpPr/>
            <p:nvPr/>
          </p:nvSpPr>
          <p:spPr>
            <a:xfrm>
              <a:off x="3131376" y="5326125"/>
              <a:ext cx="556895" cy="531495"/>
            </a:xfrm>
            <a:custGeom>
              <a:avLst/>
              <a:gdLst/>
              <a:ahLst/>
              <a:cxnLst/>
              <a:rect l="l" t="t" r="r" b="b"/>
              <a:pathLst>
                <a:path w="556895" h="531495">
                  <a:moveTo>
                    <a:pt x="0" y="531305"/>
                  </a:moveTo>
                  <a:lnTo>
                    <a:pt x="556801" y="0"/>
                  </a:lnTo>
                </a:path>
              </a:pathLst>
            </a:custGeom>
            <a:ln w="40004">
              <a:solidFill>
                <a:srgbClr val="008000"/>
              </a:solidFill>
            </a:ln>
          </p:spPr>
          <p:txBody>
            <a:bodyPr wrap="square" lIns="0" tIns="0" rIns="0" bIns="0" rtlCol="0"/>
            <a:lstStyle/>
            <a:p>
              <a:endParaRPr sz="1696"/>
            </a:p>
          </p:txBody>
        </p:sp>
        <p:pic>
          <p:nvPicPr>
            <p:cNvPr id="49" name="object 24">
              <a:extLst>
                <a:ext uri="{FF2B5EF4-FFF2-40B4-BE49-F238E27FC236}">
                  <a16:creationId xmlns:a16="http://schemas.microsoft.com/office/drawing/2014/main" id="{BCEB280B-7CF4-4436-F23F-B58FE605ACF3}"/>
                </a:ext>
              </a:extLst>
            </p:cNvPr>
            <p:cNvPicPr/>
            <p:nvPr/>
          </p:nvPicPr>
          <p:blipFill>
            <a:blip r:embed="rId11" cstate="print"/>
            <a:stretch>
              <a:fillRect/>
            </a:stretch>
          </p:blipFill>
          <p:spPr>
            <a:xfrm>
              <a:off x="3368547" y="5534151"/>
              <a:ext cx="384048" cy="344424"/>
            </a:xfrm>
            <a:prstGeom prst="rect">
              <a:avLst/>
            </a:prstGeom>
          </p:spPr>
        </p:pic>
        <p:sp>
          <p:nvSpPr>
            <p:cNvPr id="50" name="object 25">
              <a:extLst>
                <a:ext uri="{FF2B5EF4-FFF2-40B4-BE49-F238E27FC236}">
                  <a16:creationId xmlns:a16="http://schemas.microsoft.com/office/drawing/2014/main" id="{C4D20896-7462-5106-D803-8496FD6D7135}"/>
                </a:ext>
              </a:extLst>
            </p:cNvPr>
            <p:cNvSpPr/>
            <p:nvPr/>
          </p:nvSpPr>
          <p:spPr>
            <a:xfrm>
              <a:off x="3426399" y="5570474"/>
              <a:ext cx="263525" cy="222250"/>
            </a:xfrm>
            <a:custGeom>
              <a:avLst/>
              <a:gdLst/>
              <a:ahLst/>
              <a:cxnLst/>
              <a:rect l="l" t="t" r="r" b="b"/>
              <a:pathLst>
                <a:path w="263525" h="222250">
                  <a:moveTo>
                    <a:pt x="0" y="0"/>
                  </a:moveTo>
                  <a:lnTo>
                    <a:pt x="263162" y="222068"/>
                  </a:lnTo>
                </a:path>
              </a:pathLst>
            </a:custGeom>
            <a:ln w="40004">
              <a:solidFill>
                <a:srgbClr val="008000"/>
              </a:solidFill>
            </a:ln>
          </p:spPr>
          <p:txBody>
            <a:bodyPr wrap="square" lIns="0" tIns="0" rIns="0" bIns="0" rtlCol="0"/>
            <a:lstStyle/>
            <a:p>
              <a:endParaRPr sz="1696"/>
            </a:p>
          </p:txBody>
        </p:sp>
      </p:grpSp>
      <p:sp>
        <p:nvSpPr>
          <p:cNvPr id="2" name="Title 1">
            <a:extLst>
              <a:ext uri="{FF2B5EF4-FFF2-40B4-BE49-F238E27FC236}">
                <a16:creationId xmlns:a16="http://schemas.microsoft.com/office/drawing/2014/main" id="{44B0A676-7414-DEE4-C20D-A78827597BDC}"/>
              </a:ext>
            </a:extLst>
          </p:cNvPr>
          <p:cNvSpPr>
            <a:spLocks noGrp="1"/>
          </p:cNvSpPr>
          <p:nvPr>
            <p:ph type="title"/>
          </p:nvPr>
        </p:nvSpPr>
        <p:spPr/>
        <p:txBody>
          <a:bodyPr/>
          <a:lstStyle/>
          <a:p>
            <a:r>
              <a:rPr lang="en-US" dirty="0"/>
              <a:t>Molecular phylogeny: </a:t>
            </a:r>
            <a:br>
              <a:rPr lang="en-US" dirty="0"/>
            </a:br>
            <a:r>
              <a:rPr lang="en-US" dirty="0"/>
              <a:t>Gene tree vs. Species tree</a:t>
            </a:r>
          </a:p>
        </p:txBody>
      </p:sp>
      <p:sp>
        <p:nvSpPr>
          <p:cNvPr id="65" name="TextBox 64">
            <a:extLst>
              <a:ext uri="{FF2B5EF4-FFF2-40B4-BE49-F238E27FC236}">
                <a16:creationId xmlns:a16="http://schemas.microsoft.com/office/drawing/2014/main" id="{781783EE-E126-AD88-DC1F-9E4864B2A4A2}"/>
              </a:ext>
            </a:extLst>
          </p:cNvPr>
          <p:cNvSpPr txBox="1"/>
          <p:nvPr/>
        </p:nvSpPr>
        <p:spPr>
          <a:xfrm>
            <a:off x="1333036" y="2270873"/>
            <a:ext cx="1223412" cy="369332"/>
          </a:xfrm>
          <a:prstGeom prst="rect">
            <a:avLst/>
          </a:prstGeom>
          <a:noFill/>
        </p:spPr>
        <p:txBody>
          <a:bodyPr wrap="none" rtlCol="0">
            <a:spAutoFit/>
          </a:bodyPr>
          <a:lstStyle/>
          <a:p>
            <a:r>
              <a:rPr lang="en-US" dirty="0"/>
              <a:t>Gene tree</a:t>
            </a:r>
          </a:p>
        </p:txBody>
      </p:sp>
      <p:sp>
        <p:nvSpPr>
          <p:cNvPr id="66" name="TextBox 65">
            <a:extLst>
              <a:ext uri="{FF2B5EF4-FFF2-40B4-BE49-F238E27FC236}">
                <a16:creationId xmlns:a16="http://schemas.microsoft.com/office/drawing/2014/main" id="{8FCF00EE-D132-642E-E517-B2DEDA033FCA}"/>
              </a:ext>
            </a:extLst>
          </p:cNvPr>
          <p:cNvSpPr txBox="1"/>
          <p:nvPr/>
        </p:nvSpPr>
        <p:spPr>
          <a:xfrm>
            <a:off x="5721391" y="2270873"/>
            <a:ext cx="1452642" cy="369332"/>
          </a:xfrm>
          <a:prstGeom prst="rect">
            <a:avLst/>
          </a:prstGeom>
          <a:noFill/>
        </p:spPr>
        <p:txBody>
          <a:bodyPr wrap="none" rtlCol="0">
            <a:spAutoFit/>
          </a:bodyPr>
          <a:lstStyle/>
          <a:p>
            <a:r>
              <a:rPr lang="en-US" dirty="0"/>
              <a:t>Species tree</a:t>
            </a:r>
          </a:p>
        </p:txBody>
      </p:sp>
      <p:sp>
        <p:nvSpPr>
          <p:cNvPr id="67" name="TextBox 66">
            <a:extLst>
              <a:ext uri="{FF2B5EF4-FFF2-40B4-BE49-F238E27FC236}">
                <a16:creationId xmlns:a16="http://schemas.microsoft.com/office/drawing/2014/main" id="{9C8CADA4-04A9-71EB-9038-65F2FFE9EE14}"/>
              </a:ext>
            </a:extLst>
          </p:cNvPr>
          <p:cNvSpPr txBox="1"/>
          <p:nvPr/>
        </p:nvSpPr>
        <p:spPr>
          <a:xfrm>
            <a:off x="8646945" y="3805544"/>
            <a:ext cx="2336967" cy="646331"/>
          </a:xfrm>
          <a:prstGeom prst="rect">
            <a:avLst/>
          </a:prstGeom>
          <a:noFill/>
        </p:spPr>
        <p:txBody>
          <a:bodyPr wrap="square" rtlCol="0">
            <a:spAutoFit/>
          </a:bodyPr>
          <a:lstStyle/>
          <a:p>
            <a:r>
              <a:rPr lang="en-US" dirty="0"/>
              <a:t>… Or a result of poor sampling?</a:t>
            </a:r>
          </a:p>
        </p:txBody>
      </p:sp>
      <p:sp>
        <p:nvSpPr>
          <p:cNvPr id="136" name="object 2">
            <a:extLst>
              <a:ext uri="{FF2B5EF4-FFF2-40B4-BE49-F238E27FC236}">
                <a16:creationId xmlns:a16="http://schemas.microsoft.com/office/drawing/2014/main" id="{3E5CDB57-4D4B-BDE2-582E-50B0B524A999}"/>
              </a:ext>
            </a:extLst>
          </p:cNvPr>
          <p:cNvSpPr/>
          <p:nvPr/>
        </p:nvSpPr>
        <p:spPr>
          <a:xfrm>
            <a:off x="5649912" y="5221078"/>
            <a:ext cx="1990641" cy="1648397"/>
          </a:xfrm>
          <a:custGeom>
            <a:avLst/>
            <a:gdLst/>
            <a:ahLst/>
            <a:cxnLst/>
            <a:rect l="l" t="t" r="r" b="b"/>
            <a:pathLst>
              <a:path w="2112645" h="1749425">
                <a:moveTo>
                  <a:pt x="0" y="0"/>
                </a:moveTo>
                <a:lnTo>
                  <a:pt x="2112028" y="1748907"/>
                </a:lnTo>
              </a:path>
            </a:pathLst>
          </a:custGeom>
          <a:ln w="533399">
            <a:solidFill>
              <a:srgbClr val="D9D9D9"/>
            </a:solidFill>
          </a:ln>
        </p:spPr>
        <p:txBody>
          <a:bodyPr wrap="square" lIns="0" tIns="0" rIns="0" bIns="0" rtlCol="0"/>
          <a:lstStyle/>
          <a:p>
            <a:endParaRPr sz="1696"/>
          </a:p>
        </p:txBody>
      </p:sp>
      <p:grpSp>
        <p:nvGrpSpPr>
          <p:cNvPr id="156" name="object 23">
            <a:extLst>
              <a:ext uri="{FF2B5EF4-FFF2-40B4-BE49-F238E27FC236}">
                <a16:creationId xmlns:a16="http://schemas.microsoft.com/office/drawing/2014/main" id="{8C347A2A-D318-857D-E2F9-6757F36B9965}"/>
              </a:ext>
            </a:extLst>
          </p:cNvPr>
          <p:cNvGrpSpPr/>
          <p:nvPr/>
        </p:nvGrpSpPr>
        <p:grpSpPr>
          <a:xfrm>
            <a:off x="4764721" y="2596727"/>
            <a:ext cx="3360815" cy="4863219"/>
            <a:chOff x="5760084" y="1578790"/>
            <a:chExt cx="3566795" cy="5161280"/>
          </a:xfrm>
        </p:grpSpPr>
        <p:sp>
          <p:nvSpPr>
            <p:cNvPr id="157" name="object 24">
              <a:extLst>
                <a:ext uri="{FF2B5EF4-FFF2-40B4-BE49-F238E27FC236}">
                  <a16:creationId xmlns:a16="http://schemas.microsoft.com/office/drawing/2014/main" id="{F52F68A7-7885-5EFE-18E2-31C9CD0FAFD2}"/>
                </a:ext>
              </a:extLst>
            </p:cNvPr>
            <p:cNvSpPr/>
            <p:nvPr/>
          </p:nvSpPr>
          <p:spPr>
            <a:xfrm>
              <a:off x="7672983" y="3723374"/>
              <a:ext cx="934085" cy="773430"/>
            </a:xfrm>
            <a:custGeom>
              <a:avLst/>
              <a:gdLst/>
              <a:ahLst/>
              <a:cxnLst/>
              <a:rect l="l" t="t" r="r" b="b"/>
              <a:pathLst>
                <a:path w="934084"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158" name="object 25">
              <a:extLst>
                <a:ext uri="{FF2B5EF4-FFF2-40B4-BE49-F238E27FC236}">
                  <a16:creationId xmlns:a16="http://schemas.microsoft.com/office/drawing/2014/main" id="{CA55F3C3-B0AB-BEB4-03B1-A8516D24741E}"/>
                </a:ext>
              </a:extLst>
            </p:cNvPr>
            <p:cNvSpPr/>
            <p:nvPr/>
          </p:nvSpPr>
          <p:spPr>
            <a:xfrm>
              <a:off x="6026784" y="2285547"/>
              <a:ext cx="2820670" cy="2691130"/>
            </a:xfrm>
            <a:custGeom>
              <a:avLst/>
              <a:gdLst/>
              <a:ahLst/>
              <a:cxnLst/>
              <a:rect l="l" t="t" r="r" b="b"/>
              <a:pathLst>
                <a:path w="2820670" h="2691129">
                  <a:moveTo>
                    <a:pt x="0" y="2690900"/>
                  </a:moveTo>
                  <a:lnTo>
                    <a:pt x="2820057" y="0"/>
                  </a:lnTo>
                </a:path>
              </a:pathLst>
            </a:custGeom>
            <a:ln w="533399">
              <a:solidFill>
                <a:srgbClr val="D9D9D9"/>
              </a:solidFill>
            </a:ln>
          </p:spPr>
          <p:txBody>
            <a:bodyPr wrap="square" lIns="0" tIns="0" rIns="0" bIns="0" rtlCol="0"/>
            <a:lstStyle/>
            <a:p>
              <a:endParaRPr sz="1696"/>
            </a:p>
          </p:txBody>
        </p:sp>
        <p:sp>
          <p:nvSpPr>
            <p:cNvPr id="159" name="object 26">
              <a:extLst>
                <a:ext uri="{FF2B5EF4-FFF2-40B4-BE49-F238E27FC236}">
                  <a16:creationId xmlns:a16="http://schemas.microsoft.com/office/drawing/2014/main" id="{E263C7F2-12D1-791F-33A9-E85038D43EB0}"/>
                </a:ext>
              </a:extLst>
            </p:cNvPr>
            <p:cNvSpPr/>
            <p:nvPr/>
          </p:nvSpPr>
          <p:spPr>
            <a:xfrm>
              <a:off x="8433217" y="1578790"/>
              <a:ext cx="893444" cy="5161280"/>
            </a:xfrm>
            <a:custGeom>
              <a:avLst/>
              <a:gdLst/>
              <a:ahLst/>
              <a:cxnLst/>
              <a:rect l="l" t="t" r="r" b="b"/>
              <a:pathLst>
                <a:path w="893445" h="5161280">
                  <a:moveTo>
                    <a:pt x="893444" y="0"/>
                  </a:moveTo>
                  <a:lnTo>
                    <a:pt x="0" y="0"/>
                  </a:lnTo>
                  <a:lnTo>
                    <a:pt x="0" y="5160845"/>
                  </a:lnTo>
                  <a:lnTo>
                    <a:pt x="893444" y="5160845"/>
                  </a:lnTo>
                  <a:lnTo>
                    <a:pt x="893444" y="0"/>
                  </a:lnTo>
                  <a:close/>
                </a:path>
              </a:pathLst>
            </a:custGeom>
            <a:solidFill>
              <a:srgbClr val="FFFFFF"/>
            </a:solidFill>
          </p:spPr>
          <p:txBody>
            <a:bodyPr wrap="square" lIns="0" tIns="0" rIns="0" bIns="0" rtlCol="0"/>
            <a:lstStyle/>
            <a:p>
              <a:endParaRPr sz="1696"/>
            </a:p>
          </p:txBody>
        </p:sp>
      </p:grpSp>
      <p:sp>
        <p:nvSpPr>
          <p:cNvPr id="68" name="TextBox 67">
            <a:extLst>
              <a:ext uri="{FF2B5EF4-FFF2-40B4-BE49-F238E27FC236}">
                <a16:creationId xmlns:a16="http://schemas.microsoft.com/office/drawing/2014/main" id="{A8CF7C9C-33D7-06CE-B7E2-5D9BE4DCBEB6}"/>
              </a:ext>
            </a:extLst>
          </p:cNvPr>
          <p:cNvSpPr txBox="1"/>
          <p:nvPr/>
        </p:nvSpPr>
        <p:spPr>
          <a:xfrm>
            <a:off x="2860162" y="4529833"/>
            <a:ext cx="401072" cy="369332"/>
          </a:xfrm>
          <a:prstGeom prst="rect">
            <a:avLst/>
          </a:prstGeom>
          <a:noFill/>
        </p:spPr>
        <p:txBody>
          <a:bodyPr wrap="none" rtlCol="0">
            <a:spAutoFit/>
          </a:bodyPr>
          <a:lstStyle/>
          <a:p>
            <a:r>
              <a:rPr lang="en-US" dirty="0"/>
              <a:t>A</a:t>
            </a:r>
            <a:r>
              <a:rPr lang="en-US" baseline="-25000" dirty="0"/>
              <a:t>2</a:t>
            </a:r>
          </a:p>
        </p:txBody>
      </p:sp>
      <p:sp>
        <p:nvSpPr>
          <p:cNvPr id="69" name="TextBox 68">
            <a:extLst>
              <a:ext uri="{FF2B5EF4-FFF2-40B4-BE49-F238E27FC236}">
                <a16:creationId xmlns:a16="http://schemas.microsoft.com/office/drawing/2014/main" id="{FF2AB7A9-8B45-8400-1A8F-6DF85F4AFABA}"/>
              </a:ext>
            </a:extLst>
          </p:cNvPr>
          <p:cNvSpPr txBox="1"/>
          <p:nvPr/>
        </p:nvSpPr>
        <p:spPr>
          <a:xfrm>
            <a:off x="2865148" y="2773604"/>
            <a:ext cx="401072" cy="369332"/>
          </a:xfrm>
          <a:prstGeom prst="rect">
            <a:avLst/>
          </a:prstGeom>
          <a:noFill/>
        </p:spPr>
        <p:txBody>
          <a:bodyPr wrap="none" rtlCol="0">
            <a:spAutoFit/>
          </a:bodyPr>
          <a:lstStyle/>
          <a:p>
            <a:r>
              <a:rPr lang="en-US" dirty="0"/>
              <a:t>A</a:t>
            </a:r>
            <a:r>
              <a:rPr lang="en-US" baseline="-25000" dirty="0"/>
              <a:t>1</a:t>
            </a:r>
          </a:p>
        </p:txBody>
      </p:sp>
      <p:sp>
        <p:nvSpPr>
          <p:cNvPr id="70" name="TextBox 69">
            <a:extLst>
              <a:ext uri="{FF2B5EF4-FFF2-40B4-BE49-F238E27FC236}">
                <a16:creationId xmlns:a16="http://schemas.microsoft.com/office/drawing/2014/main" id="{E69324AA-E3E1-7D8B-DFF2-20F27A2808C3}"/>
              </a:ext>
            </a:extLst>
          </p:cNvPr>
          <p:cNvSpPr txBox="1"/>
          <p:nvPr/>
        </p:nvSpPr>
        <p:spPr>
          <a:xfrm>
            <a:off x="7473250" y="3471792"/>
            <a:ext cx="320922" cy="369332"/>
          </a:xfrm>
          <a:prstGeom prst="rect">
            <a:avLst/>
          </a:prstGeom>
          <a:noFill/>
        </p:spPr>
        <p:txBody>
          <a:bodyPr wrap="none" rtlCol="0">
            <a:spAutoFit/>
          </a:bodyPr>
          <a:lstStyle/>
          <a:p>
            <a:r>
              <a:rPr lang="en-US" dirty="0"/>
              <a:t>A</a:t>
            </a:r>
          </a:p>
        </p:txBody>
      </p:sp>
      <p:sp>
        <p:nvSpPr>
          <p:cNvPr id="71" name="TextBox 70">
            <a:extLst>
              <a:ext uri="{FF2B5EF4-FFF2-40B4-BE49-F238E27FC236}">
                <a16:creationId xmlns:a16="http://schemas.microsoft.com/office/drawing/2014/main" id="{CBAA152E-120F-AF62-4D2B-294821EDECE4}"/>
              </a:ext>
            </a:extLst>
          </p:cNvPr>
          <p:cNvSpPr txBox="1"/>
          <p:nvPr/>
        </p:nvSpPr>
        <p:spPr>
          <a:xfrm>
            <a:off x="2865648" y="5605762"/>
            <a:ext cx="394660" cy="369332"/>
          </a:xfrm>
          <a:prstGeom prst="rect">
            <a:avLst/>
          </a:prstGeom>
          <a:noFill/>
        </p:spPr>
        <p:txBody>
          <a:bodyPr wrap="none" rtlCol="0">
            <a:spAutoFit/>
          </a:bodyPr>
          <a:lstStyle/>
          <a:p>
            <a:r>
              <a:rPr lang="en-US" dirty="0"/>
              <a:t>B</a:t>
            </a:r>
            <a:r>
              <a:rPr lang="en-US" baseline="-25000" dirty="0"/>
              <a:t>2</a:t>
            </a:r>
          </a:p>
        </p:txBody>
      </p:sp>
      <p:sp>
        <p:nvSpPr>
          <p:cNvPr id="72" name="TextBox 71">
            <a:extLst>
              <a:ext uri="{FF2B5EF4-FFF2-40B4-BE49-F238E27FC236}">
                <a16:creationId xmlns:a16="http://schemas.microsoft.com/office/drawing/2014/main" id="{42186AFE-2CE7-C14C-7AAE-AAD6CAD72580}"/>
              </a:ext>
            </a:extLst>
          </p:cNvPr>
          <p:cNvSpPr txBox="1"/>
          <p:nvPr/>
        </p:nvSpPr>
        <p:spPr>
          <a:xfrm>
            <a:off x="2873162" y="3238303"/>
            <a:ext cx="394660" cy="369332"/>
          </a:xfrm>
          <a:prstGeom prst="rect">
            <a:avLst/>
          </a:prstGeom>
          <a:noFill/>
        </p:spPr>
        <p:txBody>
          <a:bodyPr wrap="none" rtlCol="0">
            <a:spAutoFit/>
          </a:bodyPr>
          <a:lstStyle/>
          <a:p>
            <a:r>
              <a:rPr lang="en-US" dirty="0"/>
              <a:t>B</a:t>
            </a:r>
            <a:r>
              <a:rPr lang="en-US" baseline="-25000" dirty="0"/>
              <a:t>1</a:t>
            </a:r>
          </a:p>
        </p:txBody>
      </p:sp>
      <p:sp>
        <p:nvSpPr>
          <p:cNvPr id="73" name="TextBox 72">
            <a:extLst>
              <a:ext uri="{FF2B5EF4-FFF2-40B4-BE49-F238E27FC236}">
                <a16:creationId xmlns:a16="http://schemas.microsoft.com/office/drawing/2014/main" id="{34F269C7-40DE-8B7B-C4EF-D08C758A707A}"/>
              </a:ext>
            </a:extLst>
          </p:cNvPr>
          <p:cNvSpPr txBox="1"/>
          <p:nvPr/>
        </p:nvSpPr>
        <p:spPr>
          <a:xfrm>
            <a:off x="7480752" y="4981844"/>
            <a:ext cx="314510" cy="369332"/>
          </a:xfrm>
          <a:prstGeom prst="rect">
            <a:avLst/>
          </a:prstGeom>
          <a:noFill/>
        </p:spPr>
        <p:txBody>
          <a:bodyPr wrap="none" rtlCol="0">
            <a:spAutoFit/>
          </a:bodyPr>
          <a:lstStyle/>
          <a:p>
            <a:r>
              <a:rPr lang="en-US" dirty="0"/>
              <a:t>B</a:t>
            </a:r>
          </a:p>
        </p:txBody>
      </p:sp>
      <p:sp>
        <p:nvSpPr>
          <p:cNvPr id="74" name="TextBox 73">
            <a:extLst>
              <a:ext uri="{FF2B5EF4-FFF2-40B4-BE49-F238E27FC236}">
                <a16:creationId xmlns:a16="http://schemas.microsoft.com/office/drawing/2014/main" id="{034090E2-28D9-A224-C50A-43C6C519E954}"/>
              </a:ext>
            </a:extLst>
          </p:cNvPr>
          <p:cNvSpPr txBox="1"/>
          <p:nvPr/>
        </p:nvSpPr>
        <p:spPr>
          <a:xfrm>
            <a:off x="2865148" y="3960309"/>
            <a:ext cx="402674" cy="369332"/>
          </a:xfrm>
          <a:prstGeom prst="rect">
            <a:avLst/>
          </a:prstGeom>
          <a:noFill/>
        </p:spPr>
        <p:txBody>
          <a:bodyPr wrap="none" rtlCol="0">
            <a:spAutoFit/>
          </a:bodyPr>
          <a:lstStyle/>
          <a:p>
            <a:r>
              <a:rPr lang="en-US" dirty="0"/>
              <a:t>C</a:t>
            </a:r>
            <a:r>
              <a:rPr lang="en-US" baseline="-25000" dirty="0"/>
              <a:t>1</a:t>
            </a:r>
          </a:p>
        </p:txBody>
      </p:sp>
      <p:sp>
        <p:nvSpPr>
          <p:cNvPr id="75" name="TextBox 74">
            <a:extLst>
              <a:ext uri="{FF2B5EF4-FFF2-40B4-BE49-F238E27FC236}">
                <a16:creationId xmlns:a16="http://schemas.microsoft.com/office/drawing/2014/main" id="{BB139DDF-5898-3082-AA06-8428C8A7A463}"/>
              </a:ext>
            </a:extLst>
          </p:cNvPr>
          <p:cNvSpPr txBox="1"/>
          <p:nvPr/>
        </p:nvSpPr>
        <p:spPr>
          <a:xfrm>
            <a:off x="7473250" y="6444501"/>
            <a:ext cx="322524" cy="369332"/>
          </a:xfrm>
          <a:prstGeom prst="rect">
            <a:avLst/>
          </a:prstGeom>
          <a:noFill/>
        </p:spPr>
        <p:txBody>
          <a:bodyPr wrap="none" rtlCol="0">
            <a:spAutoFit/>
          </a:bodyPr>
          <a:lstStyle/>
          <a:p>
            <a:r>
              <a:rPr lang="en-US" dirty="0"/>
              <a:t>C</a:t>
            </a:r>
          </a:p>
        </p:txBody>
      </p:sp>
      <p:sp>
        <p:nvSpPr>
          <p:cNvPr id="166" name="TextBox 165">
            <a:extLst>
              <a:ext uri="{FF2B5EF4-FFF2-40B4-BE49-F238E27FC236}">
                <a16:creationId xmlns:a16="http://schemas.microsoft.com/office/drawing/2014/main" id="{28279523-1442-348D-4595-F179C20D3415}"/>
              </a:ext>
            </a:extLst>
          </p:cNvPr>
          <p:cNvSpPr txBox="1"/>
          <p:nvPr/>
        </p:nvSpPr>
        <p:spPr>
          <a:xfrm>
            <a:off x="2857634" y="6911308"/>
            <a:ext cx="402674" cy="369332"/>
          </a:xfrm>
          <a:prstGeom prst="rect">
            <a:avLst/>
          </a:prstGeom>
          <a:noFill/>
        </p:spPr>
        <p:txBody>
          <a:bodyPr wrap="none" rtlCol="0">
            <a:spAutoFit/>
          </a:bodyPr>
          <a:lstStyle/>
          <a:p>
            <a:r>
              <a:rPr lang="en-US" dirty="0"/>
              <a:t>C</a:t>
            </a:r>
            <a:r>
              <a:rPr lang="en-US" baseline="-25000" dirty="0"/>
              <a:t>2</a:t>
            </a:r>
          </a:p>
        </p:txBody>
      </p:sp>
      <p:grpSp>
        <p:nvGrpSpPr>
          <p:cNvPr id="77" name="object 6">
            <a:extLst>
              <a:ext uri="{FF2B5EF4-FFF2-40B4-BE49-F238E27FC236}">
                <a16:creationId xmlns:a16="http://schemas.microsoft.com/office/drawing/2014/main" id="{03A69B89-1DB7-57C3-0EF5-43E50C162969}"/>
              </a:ext>
            </a:extLst>
          </p:cNvPr>
          <p:cNvGrpSpPr/>
          <p:nvPr/>
        </p:nvGrpSpPr>
        <p:grpSpPr>
          <a:xfrm>
            <a:off x="2542867" y="3180255"/>
            <a:ext cx="342244" cy="307541"/>
            <a:chOff x="3389884" y="2181351"/>
            <a:chExt cx="363220" cy="326390"/>
          </a:xfrm>
        </p:grpSpPr>
        <p:pic>
          <p:nvPicPr>
            <p:cNvPr id="78" name="object 7">
              <a:extLst>
                <a:ext uri="{FF2B5EF4-FFF2-40B4-BE49-F238E27FC236}">
                  <a16:creationId xmlns:a16="http://schemas.microsoft.com/office/drawing/2014/main" id="{EB6AAE75-B75A-482A-D736-4DD186B8D92D}"/>
                </a:ext>
              </a:extLst>
            </p:cNvPr>
            <p:cNvPicPr/>
            <p:nvPr/>
          </p:nvPicPr>
          <p:blipFill>
            <a:blip r:embed="rId3" cstate="print"/>
            <a:stretch>
              <a:fillRect/>
            </a:stretch>
          </p:blipFill>
          <p:spPr>
            <a:xfrm>
              <a:off x="3389884" y="2181351"/>
              <a:ext cx="362712" cy="326136"/>
            </a:xfrm>
            <a:prstGeom prst="rect">
              <a:avLst/>
            </a:prstGeom>
          </p:spPr>
        </p:pic>
        <p:sp>
          <p:nvSpPr>
            <p:cNvPr id="79" name="object 8">
              <a:extLst>
                <a:ext uri="{FF2B5EF4-FFF2-40B4-BE49-F238E27FC236}">
                  <a16:creationId xmlns:a16="http://schemas.microsoft.com/office/drawing/2014/main" id="{CC4A4EA3-E70E-6482-4DFF-A6B15F7DEEA1}"/>
                </a:ext>
              </a:extLst>
            </p:cNvPr>
            <p:cNvSpPr/>
            <p:nvPr/>
          </p:nvSpPr>
          <p:spPr>
            <a:xfrm>
              <a:off x="3445361" y="2219904"/>
              <a:ext cx="244475" cy="202565"/>
            </a:xfrm>
            <a:custGeom>
              <a:avLst/>
              <a:gdLst/>
              <a:ahLst/>
              <a:cxnLst/>
              <a:rect l="l" t="t" r="r" b="b"/>
              <a:pathLst>
                <a:path w="244475" h="202564">
                  <a:moveTo>
                    <a:pt x="0" y="0"/>
                  </a:moveTo>
                  <a:lnTo>
                    <a:pt x="244199" y="202214"/>
                  </a:lnTo>
                </a:path>
              </a:pathLst>
            </a:custGeom>
            <a:ln w="40004">
              <a:solidFill>
                <a:srgbClr val="0000FF"/>
              </a:solidFill>
            </a:ln>
          </p:spPr>
          <p:txBody>
            <a:bodyPr wrap="square" lIns="0" tIns="0" rIns="0" bIns="0" rtlCol="0"/>
            <a:lstStyle/>
            <a:p>
              <a:endParaRPr sz="1696"/>
            </a:p>
          </p:txBody>
        </p:sp>
      </p:grpSp>
      <p:sp>
        <p:nvSpPr>
          <p:cNvPr id="107" name="TextBox 106">
            <a:extLst>
              <a:ext uri="{FF2B5EF4-FFF2-40B4-BE49-F238E27FC236}">
                <a16:creationId xmlns:a16="http://schemas.microsoft.com/office/drawing/2014/main" id="{CF291954-560C-ABC8-5367-4CF7F3EA00BA}"/>
              </a:ext>
            </a:extLst>
          </p:cNvPr>
          <p:cNvSpPr txBox="1"/>
          <p:nvPr/>
        </p:nvSpPr>
        <p:spPr>
          <a:xfrm>
            <a:off x="2870066" y="5983204"/>
            <a:ext cx="405880" cy="369332"/>
          </a:xfrm>
          <a:prstGeom prst="rect">
            <a:avLst/>
          </a:prstGeom>
          <a:noFill/>
        </p:spPr>
        <p:txBody>
          <a:bodyPr wrap="none" rtlCol="0">
            <a:spAutoFit/>
          </a:bodyPr>
          <a:lstStyle/>
          <a:p>
            <a:r>
              <a:rPr lang="en-US" dirty="0"/>
              <a:t>A*</a:t>
            </a:r>
          </a:p>
        </p:txBody>
      </p:sp>
      <p:sp>
        <p:nvSpPr>
          <p:cNvPr id="108" name="TextBox 107">
            <a:extLst>
              <a:ext uri="{FF2B5EF4-FFF2-40B4-BE49-F238E27FC236}">
                <a16:creationId xmlns:a16="http://schemas.microsoft.com/office/drawing/2014/main" id="{863053B0-024B-1854-A462-35D6C028981D}"/>
              </a:ext>
            </a:extLst>
          </p:cNvPr>
          <p:cNvSpPr txBox="1"/>
          <p:nvPr/>
        </p:nvSpPr>
        <p:spPr>
          <a:xfrm>
            <a:off x="2883705" y="4226328"/>
            <a:ext cx="407484" cy="369332"/>
          </a:xfrm>
          <a:prstGeom prst="rect">
            <a:avLst/>
          </a:prstGeom>
          <a:noFill/>
        </p:spPr>
        <p:txBody>
          <a:bodyPr wrap="none" rtlCol="0">
            <a:spAutoFit/>
          </a:bodyPr>
          <a:lstStyle/>
          <a:p>
            <a:r>
              <a:rPr lang="en-US" dirty="0"/>
              <a:t>C*</a:t>
            </a:r>
          </a:p>
        </p:txBody>
      </p:sp>
      <p:grpSp>
        <p:nvGrpSpPr>
          <p:cNvPr id="51" name="object 40">
            <a:extLst>
              <a:ext uri="{FF2B5EF4-FFF2-40B4-BE49-F238E27FC236}">
                <a16:creationId xmlns:a16="http://schemas.microsoft.com/office/drawing/2014/main" id="{0AE1DD94-6443-7391-F320-0E799D500A22}"/>
              </a:ext>
            </a:extLst>
          </p:cNvPr>
          <p:cNvGrpSpPr/>
          <p:nvPr/>
        </p:nvGrpSpPr>
        <p:grpSpPr>
          <a:xfrm>
            <a:off x="4954434" y="3433273"/>
            <a:ext cx="2381350" cy="3380560"/>
            <a:chOff x="5968491" y="2492248"/>
            <a:chExt cx="2527300" cy="3587750"/>
          </a:xfrm>
        </p:grpSpPr>
        <p:pic>
          <p:nvPicPr>
            <p:cNvPr id="52" name="object 41">
              <a:extLst>
                <a:ext uri="{FF2B5EF4-FFF2-40B4-BE49-F238E27FC236}">
                  <a16:creationId xmlns:a16="http://schemas.microsoft.com/office/drawing/2014/main" id="{7E5E0404-700E-BB90-B88C-834CB2DE1E08}"/>
                </a:ext>
              </a:extLst>
            </p:cNvPr>
            <p:cNvPicPr/>
            <p:nvPr/>
          </p:nvPicPr>
          <p:blipFill>
            <a:blip r:embed="rId12" cstate="print"/>
            <a:stretch>
              <a:fillRect/>
            </a:stretch>
          </p:blipFill>
          <p:spPr>
            <a:xfrm>
              <a:off x="6642099" y="4156455"/>
              <a:ext cx="1853183" cy="1557528"/>
            </a:xfrm>
            <a:prstGeom prst="rect">
              <a:avLst/>
            </a:prstGeom>
          </p:spPr>
        </p:pic>
        <p:sp>
          <p:nvSpPr>
            <p:cNvPr id="53" name="object 42">
              <a:extLst>
                <a:ext uri="{FF2B5EF4-FFF2-40B4-BE49-F238E27FC236}">
                  <a16:creationId xmlns:a16="http://schemas.microsoft.com/office/drawing/2014/main" id="{FDAB6CC2-E421-6874-52BA-09DB69EA1B6F}"/>
                </a:ext>
              </a:extLst>
            </p:cNvPr>
            <p:cNvSpPr/>
            <p:nvPr/>
          </p:nvSpPr>
          <p:spPr>
            <a:xfrm>
              <a:off x="6699528" y="4194648"/>
              <a:ext cx="1734185" cy="1435735"/>
            </a:xfrm>
            <a:custGeom>
              <a:avLst/>
              <a:gdLst/>
              <a:ahLst/>
              <a:cxnLst/>
              <a:rect l="l" t="t" r="r" b="b"/>
              <a:pathLst>
                <a:path w="1734184" h="1435735">
                  <a:moveTo>
                    <a:pt x="0" y="0"/>
                  </a:moveTo>
                  <a:lnTo>
                    <a:pt x="1733689" y="1435615"/>
                  </a:lnTo>
                </a:path>
              </a:pathLst>
            </a:custGeom>
            <a:ln w="40004">
              <a:solidFill>
                <a:srgbClr val="0000FF"/>
              </a:solidFill>
            </a:ln>
          </p:spPr>
          <p:txBody>
            <a:bodyPr wrap="square" lIns="0" tIns="0" rIns="0" bIns="0" rtlCol="0"/>
            <a:lstStyle/>
            <a:p>
              <a:endParaRPr sz="1696"/>
            </a:p>
          </p:txBody>
        </p:sp>
        <p:pic>
          <p:nvPicPr>
            <p:cNvPr id="54" name="object 43">
              <a:extLst>
                <a:ext uri="{FF2B5EF4-FFF2-40B4-BE49-F238E27FC236}">
                  <a16:creationId xmlns:a16="http://schemas.microsoft.com/office/drawing/2014/main" id="{D5CF60E5-73B6-ED27-1655-CCE4C843862D}"/>
                </a:ext>
              </a:extLst>
            </p:cNvPr>
            <p:cNvPicPr/>
            <p:nvPr/>
          </p:nvPicPr>
          <p:blipFill>
            <a:blip r:embed="rId13" cstate="print"/>
            <a:stretch>
              <a:fillRect/>
            </a:stretch>
          </p:blipFill>
          <p:spPr>
            <a:xfrm>
              <a:off x="7474203" y="3348736"/>
              <a:ext cx="1021079" cy="896112"/>
            </a:xfrm>
            <a:prstGeom prst="rect">
              <a:avLst/>
            </a:prstGeom>
          </p:spPr>
        </p:pic>
        <p:sp>
          <p:nvSpPr>
            <p:cNvPr id="55" name="object 44">
              <a:extLst>
                <a:ext uri="{FF2B5EF4-FFF2-40B4-BE49-F238E27FC236}">
                  <a16:creationId xmlns:a16="http://schemas.microsoft.com/office/drawing/2014/main" id="{04ECDD8C-C986-0A1F-01A0-267175D809BA}"/>
                </a:ext>
              </a:extLst>
            </p:cNvPr>
            <p:cNvSpPr/>
            <p:nvPr/>
          </p:nvSpPr>
          <p:spPr>
            <a:xfrm>
              <a:off x="7530306" y="3386062"/>
              <a:ext cx="902969" cy="773430"/>
            </a:xfrm>
            <a:custGeom>
              <a:avLst/>
              <a:gdLst/>
              <a:ahLst/>
              <a:cxnLst/>
              <a:rect l="l" t="t" r="r" b="b"/>
              <a:pathLst>
                <a:path w="902970" h="773429">
                  <a:moveTo>
                    <a:pt x="0" y="0"/>
                  </a:moveTo>
                  <a:lnTo>
                    <a:pt x="902911" y="773151"/>
                  </a:lnTo>
                </a:path>
              </a:pathLst>
            </a:custGeom>
            <a:ln w="40004">
              <a:solidFill>
                <a:srgbClr val="0000FF"/>
              </a:solidFill>
            </a:ln>
          </p:spPr>
          <p:txBody>
            <a:bodyPr wrap="square" lIns="0" tIns="0" rIns="0" bIns="0" rtlCol="0"/>
            <a:lstStyle/>
            <a:p>
              <a:endParaRPr sz="1696"/>
            </a:p>
          </p:txBody>
        </p:sp>
        <p:pic>
          <p:nvPicPr>
            <p:cNvPr id="56" name="object 45">
              <a:extLst>
                <a:ext uri="{FF2B5EF4-FFF2-40B4-BE49-F238E27FC236}">
                  <a16:creationId xmlns:a16="http://schemas.microsoft.com/office/drawing/2014/main" id="{2ADBDADF-4559-BA11-BD0B-5A137B90740B}"/>
                </a:ext>
              </a:extLst>
            </p:cNvPr>
            <p:cNvPicPr/>
            <p:nvPr/>
          </p:nvPicPr>
          <p:blipFill>
            <a:blip r:embed="rId14" cstate="print"/>
            <a:stretch>
              <a:fillRect/>
            </a:stretch>
          </p:blipFill>
          <p:spPr>
            <a:xfrm>
              <a:off x="7428483" y="3687064"/>
              <a:ext cx="1066800" cy="932688"/>
            </a:xfrm>
            <a:prstGeom prst="rect">
              <a:avLst/>
            </a:prstGeom>
          </p:spPr>
        </p:pic>
        <p:sp>
          <p:nvSpPr>
            <p:cNvPr id="57" name="object 46">
              <a:extLst>
                <a:ext uri="{FF2B5EF4-FFF2-40B4-BE49-F238E27FC236}">
                  <a16:creationId xmlns:a16="http://schemas.microsoft.com/office/drawing/2014/main" id="{EFDCD184-1F0D-33DF-A389-014115150630}"/>
                </a:ext>
              </a:extLst>
            </p:cNvPr>
            <p:cNvSpPr/>
            <p:nvPr/>
          </p:nvSpPr>
          <p:spPr>
            <a:xfrm>
              <a:off x="7484429" y="3723374"/>
              <a:ext cx="949325" cy="812800"/>
            </a:xfrm>
            <a:custGeom>
              <a:avLst/>
              <a:gdLst/>
              <a:ahLst/>
              <a:cxnLst/>
              <a:rect l="l" t="t" r="r" b="b"/>
              <a:pathLst>
                <a:path w="949325" h="812800">
                  <a:moveTo>
                    <a:pt x="0" y="0"/>
                  </a:moveTo>
                  <a:lnTo>
                    <a:pt x="948788" y="812435"/>
                  </a:lnTo>
                </a:path>
              </a:pathLst>
            </a:custGeom>
            <a:ln w="40004">
              <a:solidFill>
                <a:srgbClr val="FF0000"/>
              </a:solidFill>
            </a:ln>
          </p:spPr>
          <p:txBody>
            <a:bodyPr wrap="square" lIns="0" tIns="0" rIns="0" bIns="0" rtlCol="0"/>
            <a:lstStyle/>
            <a:p>
              <a:endParaRPr sz="1696"/>
            </a:p>
          </p:txBody>
        </p:sp>
        <p:pic>
          <p:nvPicPr>
            <p:cNvPr id="58" name="object 47">
              <a:extLst>
                <a:ext uri="{FF2B5EF4-FFF2-40B4-BE49-F238E27FC236}">
                  <a16:creationId xmlns:a16="http://schemas.microsoft.com/office/drawing/2014/main" id="{32174A15-3BA7-539F-A741-0C98C20B572D}"/>
                </a:ext>
              </a:extLst>
            </p:cNvPr>
            <p:cNvPicPr/>
            <p:nvPr/>
          </p:nvPicPr>
          <p:blipFill>
            <a:blip r:embed="rId15" cstate="print"/>
            <a:stretch>
              <a:fillRect/>
            </a:stretch>
          </p:blipFill>
          <p:spPr>
            <a:xfrm>
              <a:off x="6367779" y="4461255"/>
              <a:ext cx="341375" cy="213360"/>
            </a:xfrm>
            <a:prstGeom prst="rect">
              <a:avLst/>
            </a:prstGeom>
          </p:spPr>
        </p:pic>
        <p:sp>
          <p:nvSpPr>
            <p:cNvPr id="59" name="object 48">
              <a:extLst>
                <a:ext uri="{FF2B5EF4-FFF2-40B4-BE49-F238E27FC236}">
                  <a16:creationId xmlns:a16="http://schemas.microsoft.com/office/drawing/2014/main" id="{DFCC5936-F453-4393-A061-9CB423DF2DBB}"/>
                </a:ext>
              </a:extLst>
            </p:cNvPr>
            <p:cNvSpPr/>
            <p:nvPr/>
          </p:nvSpPr>
          <p:spPr>
            <a:xfrm>
              <a:off x="6420167" y="4503318"/>
              <a:ext cx="224790" cy="89535"/>
            </a:xfrm>
            <a:custGeom>
              <a:avLst/>
              <a:gdLst/>
              <a:ahLst/>
              <a:cxnLst/>
              <a:rect l="l" t="t" r="r" b="b"/>
              <a:pathLst>
                <a:path w="224790" h="89535">
                  <a:moveTo>
                    <a:pt x="0" y="89382"/>
                  </a:moveTo>
                  <a:lnTo>
                    <a:pt x="224472" y="0"/>
                  </a:lnTo>
                </a:path>
              </a:pathLst>
            </a:custGeom>
            <a:ln w="40004">
              <a:solidFill>
                <a:srgbClr val="FF0000"/>
              </a:solidFill>
            </a:ln>
          </p:spPr>
          <p:txBody>
            <a:bodyPr wrap="square" lIns="0" tIns="0" rIns="0" bIns="0" rtlCol="0"/>
            <a:lstStyle/>
            <a:p>
              <a:endParaRPr sz="1696"/>
            </a:p>
          </p:txBody>
        </p:sp>
        <p:pic>
          <p:nvPicPr>
            <p:cNvPr id="60" name="object 49">
              <a:extLst>
                <a:ext uri="{FF2B5EF4-FFF2-40B4-BE49-F238E27FC236}">
                  <a16:creationId xmlns:a16="http://schemas.microsoft.com/office/drawing/2014/main" id="{254692EF-DB92-65A7-2E5F-0C4178F524CC}"/>
                </a:ext>
              </a:extLst>
            </p:cNvPr>
            <p:cNvPicPr/>
            <p:nvPr/>
          </p:nvPicPr>
          <p:blipFill>
            <a:blip r:embed="rId16" cstate="print"/>
            <a:stretch>
              <a:fillRect/>
            </a:stretch>
          </p:blipFill>
          <p:spPr>
            <a:xfrm>
              <a:off x="6358635" y="4339336"/>
              <a:ext cx="198119" cy="323088"/>
            </a:xfrm>
            <a:prstGeom prst="rect">
              <a:avLst/>
            </a:prstGeom>
          </p:spPr>
        </p:pic>
        <p:sp>
          <p:nvSpPr>
            <p:cNvPr id="61" name="object 50">
              <a:extLst>
                <a:ext uri="{FF2B5EF4-FFF2-40B4-BE49-F238E27FC236}">
                  <a16:creationId xmlns:a16="http://schemas.microsoft.com/office/drawing/2014/main" id="{541836E8-7141-FF9D-5978-DA421A2289AE}"/>
                </a:ext>
              </a:extLst>
            </p:cNvPr>
            <p:cNvSpPr/>
            <p:nvPr/>
          </p:nvSpPr>
          <p:spPr>
            <a:xfrm>
              <a:off x="6420167" y="4380652"/>
              <a:ext cx="74930" cy="212090"/>
            </a:xfrm>
            <a:custGeom>
              <a:avLst/>
              <a:gdLst/>
              <a:ahLst/>
              <a:cxnLst/>
              <a:rect l="l" t="t" r="r" b="b"/>
              <a:pathLst>
                <a:path w="74929" h="212089">
                  <a:moveTo>
                    <a:pt x="0" y="212048"/>
                  </a:moveTo>
                  <a:lnTo>
                    <a:pt x="74453" y="0"/>
                  </a:lnTo>
                </a:path>
              </a:pathLst>
            </a:custGeom>
            <a:ln w="40004">
              <a:solidFill>
                <a:srgbClr val="0000FF"/>
              </a:solidFill>
            </a:ln>
          </p:spPr>
          <p:txBody>
            <a:bodyPr wrap="square" lIns="0" tIns="0" rIns="0" bIns="0" rtlCol="0"/>
            <a:lstStyle/>
            <a:p>
              <a:endParaRPr sz="1696"/>
            </a:p>
          </p:txBody>
        </p:sp>
        <p:pic>
          <p:nvPicPr>
            <p:cNvPr id="62" name="object 51">
              <a:extLst>
                <a:ext uri="{FF2B5EF4-FFF2-40B4-BE49-F238E27FC236}">
                  <a16:creationId xmlns:a16="http://schemas.microsoft.com/office/drawing/2014/main" id="{D05D8568-5500-C422-EA45-E27468F2A59C}"/>
                </a:ext>
              </a:extLst>
            </p:cNvPr>
            <p:cNvPicPr/>
            <p:nvPr/>
          </p:nvPicPr>
          <p:blipFill>
            <a:blip r:embed="rId17" cstate="print"/>
            <a:stretch>
              <a:fillRect/>
            </a:stretch>
          </p:blipFill>
          <p:spPr>
            <a:xfrm>
              <a:off x="6571995" y="2754376"/>
              <a:ext cx="1923288" cy="1840992"/>
            </a:xfrm>
            <a:prstGeom prst="rect">
              <a:avLst/>
            </a:prstGeom>
          </p:spPr>
        </p:pic>
        <p:sp>
          <p:nvSpPr>
            <p:cNvPr id="96" name="object 52">
              <a:extLst>
                <a:ext uri="{FF2B5EF4-FFF2-40B4-BE49-F238E27FC236}">
                  <a16:creationId xmlns:a16="http://schemas.microsoft.com/office/drawing/2014/main" id="{C12EAF2B-2298-03CD-9230-47C279504C24}"/>
                </a:ext>
              </a:extLst>
            </p:cNvPr>
            <p:cNvSpPr/>
            <p:nvPr/>
          </p:nvSpPr>
          <p:spPr>
            <a:xfrm>
              <a:off x="6630436" y="2796330"/>
              <a:ext cx="1803400" cy="1720214"/>
            </a:xfrm>
            <a:custGeom>
              <a:avLst/>
              <a:gdLst/>
              <a:ahLst/>
              <a:cxnLst/>
              <a:rect l="l" t="t" r="r" b="b"/>
              <a:pathLst>
                <a:path w="1803400" h="1720214">
                  <a:moveTo>
                    <a:pt x="0" y="1720214"/>
                  </a:moveTo>
                  <a:lnTo>
                    <a:pt x="1802781" y="0"/>
                  </a:lnTo>
                </a:path>
              </a:pathLst>
            </a:custGeom>
            <a:ln w="40004">
              <a:solidFill>
                <a:srgbClr val="FF0000"/>
              </a:solidFill>
            </a:ln>
          </p:spPr>
          <p:txBody>
            <a:bodyPr wrap="square" lIns="0" tIns="0" rIns="0" bIns="0" rtlCol="0"/>
            <a:lstStyle/>
            <a:p>
              <a:endParaRPr sz="1696"/>
            </a:p>
          </p:txBody>
        </p:sp>
        <p:pic>
          <p:nvPicPr>
            <p:cNvPr id="97" name="object 53">
              <a:extLst>
                <a:ext uri="{FF2B5EF4-FFF2-40B4-BE49-F238E27FC236}">
                  <a16:creationId xmlns:a16="http://schemas.microsoft.com/office/drawing/2014/main" id="{EB739663-BF5A-AAB9-C72E-90BF9FC01FFE}"/>
                </a:ext>
              </a:extLst>
            </p:cNvPr>
            <p:cNvPicPr/>
            <p:nvPr/>
          </p:nvPicPr>
          <p:blipFill>
            <a:blip r:embed="rId18" cstate="print"/>
            <a:stretch>
              <a:fillRect/>
            </a:stretch>
          </p:blipFill>
          <p:spPr>
            <a:xfrm>
              <a:off x="6428739" y="2492248"/>
              <a:ext cx="2066543" cy="1981200"/>
            </a:xfrm>
            <a:prstGeom prst="rect">
              <a:avLst/>
            </a:prstGeom>
          </p:spPr>
        </p:pic>
        <p:sp>
          <p:nvSpPr>
            <p:cNvPr id="98" name="object 54">
              <a:extLst>
                <a:ext uri="{FF2B5EF4-FFF2-40B4-BE49-F238E27FC236}">
                  <a16:creationId xmlns:a16="http://schemas.microsoft.com/office/drawing/2014/main" id="{534FC91C-B0C7-4164-8B54-7EF8679F8710}"/>
                </a:ext>
              </a:extLst>
            </p:cNvPr>
            <p:cNvSpPr/>
            <p:nvPr/>
          </p:nvSpPr>
          <p:spPr>
            <a:xfrm>
              <a:off x="6484619" y="2535486"/>
              <a:ext cx="1948814" cy="1859914"/>
            </a:xfrm>
            <a:custGeom>
              <a:avLst/>
              <a:gdLst/>
              <a:ahLst/>
              <a:cxnLst/>
              <a:rect l="l" t="t" r="r" b="b"/>
              <a:pathLst>
                <a:path w="1948815" h="1859914">
                  <a:moveTo>
                    <a:pt x="0" y="1859353"/>
                  </a:moveTo>
                  <a:lnTo>
                    <a:pt x="1948598" y="0"/>
                  </a:lnTo>
                </a:path>
              </a:pathLst>
            </a:custGeom>
            <a:ln w="40004">
              <a:solidFill>
                <a:srgbClr val="0000FF"/>
              </a:solidFill>
            </a:ln>
          </p:spPr>
          <p:txBody>
            <a:bodyPr wrap="square" lIns="0" tIns="0" rIns="0" bIns="0" rtlCol="0"/>
            <a:lstStyle/>
            <a:p>
              <a:endParaRPr sz="1696"/>
            </a:p>
          </p:txBody>
        </p:sp>
        <p:pic>
          <p:nvPicPr>
            <p:cNvPr id="99" name="object 55">
              <a:extLst>
                <a:ext uri="{FF2B5EF4-FFF2-40B4-BE49-F238E27FC236}">
                  <a16:creationId xmlns:a16="http://schemas.microsoft.com/office/drawing/2014/main" id="{2AC02DAD-53C4-B4AF-A459-0606858B5E45}"/>
                </a:ext>
              </a:extLst>
            </p:cNvPr>
            <p:cNvPicPr/>
            <p:nvPr/>
          </p:nvPicPr>
          <p:blipFill>
            <a:blip r:embed="rId19" cstate="print"/>
            <a:stretch>
              <a:fillRect/>
            </a:stretch>
          </p:blipFill>
          <p:spPr>
            <a:xfrm>
              <a:off x="6684771" y="4555744"/>
              <a:ext cx="1810512" cy="1524000"/>
            </a:xfrm>
            <a:prstGeom prst="rect">
              <a:avLst/>
            </a:prstGeom>
          </p:spPr>
        </p:pic>
        <p:sp>
          <p:nvSpPr>
            <p:cNvPr id="100" name="object 56">
              <a:extLst>
                <a:ext uri="{FF2B5EF4-FFF2-40B4-BE49-F238E27FC236}">
                  <a16:creationId xmlns:a16="http://schemas.microsoft.com/office/drawing/2014/main" id="{AC47A98E-CBE5-F9EC-C50B-C0B4B885A11D}"/>
                </a:ext>
              </a:extLst>
            </p:cNvPr>
            <p:cNvSpPr/>
            <p:nvPr/>
          </p:nvSpPr>
          <p:spPr>
            <a:xfrm>
              <a:off x="6739533" y="4592702"/>
              <a:ext cx="1694180" cy="1402715"/>
            </a:xfrm>
            <a:custGeom>
              <a:avLst/>
              <a:gdLst/>
              <a:ahLst/>
              <a:cxnLst/>
              <a:rect l="l" t="t" r="r" b="b"/>
              <a:pathLst>
                <a:path w="1694179" h="1402714">
                  <a:moveTo>
                    <a:pt x="0" y="0"/>
                  </a:moveTo>
                  <a:lnTo>
                    <a:pt x="1693684" y="1402489"/>
                  </a:lnTo>
                </a:path>
              </a:pathLst>
            </a:custGeom>
            <a:ln w="40004">
              <a:solidFill>
                <a:srgbClr val="008000"/>
              </a:solidFill>
            </a:ln>
          </p:spPr>
          <p:txBody>
            <a:bodyPr wrap="square" lIns="0" tIns="0" rIns="0" bIns="0" rtlCol="0"/>
            <a:lstStyle/>
            <a:p>
              <a:endParaRPr sz="1696"/>
            </a:p>
          </p:txBody>
        </p:sp>
        <p:pic>
          <p:nvPicPr>
            <p:cNvPr id="101" name="object 57">
              <a:extLst>
                <a:ext uri="{FF2B5EF4-FFF2-40B4-BE49-F238E27FC236}">
                  <a16:creationId xmlns:a16="http://schemas.microsoft.com/office/drawing/2014/main" id="{5E6926D7-ACB8-8277-7E7E-082E88BE2408}"/>
                </a:ext>
              </a:extLst>
            </p:cNvPr>
            <p:cNvPicPr/>
            <p:nvPr/>
          </p:nvPicPr>
          <p:blipFill>
            <a:blip r:embed="rId20" cstate="print"/>
            <a:stretch>
              <a:fillRect/>
            </a:stretch>
          </p:blipFill>
          <p:spPr>
            <a:xfrm>
              <a:off x="6148323" y="4549648"/>
              <a:ext cx="670559" cy="335280"/>
            </a:xfrm>
            <a:prstGeom prst="rect">
              <a:avLst/>
            </a:prstGeom>
          </p:spPr>
        </p:pic>
        <p:sp>
          <p:nvSpPr>
            <p:cNvPr id="102" name="object 58">
              <a:extLst>
                <a:ext uri="{FF2B5EF4-FFF2-40B4-BE49-F238E27FC236}">
                  <a16:creationId xmlns:a16="http://schemas.microsoft.com/office/drawing/2014/main" id="{186F148A-48F9-05E6-944D-FC3D5CB4E232}"/>
                </a:ext>
              </a:extLst>
            </p:cNvPr>
            <p:cNvSpPr/>
            <p:nvPr/>
          </p:nvSpPr>
          <p:spPr>
            <a:xfrm>
              <a:off x="6200139" y="4592702"/>
              <a:ext cx="556895" cy="208915"/>
            </a:xfrm>
            <a:custGeom>
              <a:avLst/>
              <a:gdLst/>
              <a:ahLst/>
              <a:cxnLst/>
              <a:rect l="l" t="t" r="r" b="b"/>
              <a:pathLst>
                <a:path w="556895" h="208914">
                  <a:moveTo>
                    <a:pt x="0" y="208913"/>
                  </a:moveTo>
                  <a:lnTo>
                    <a:pt x="556735" y="0"/>
                  </a:lnTo>
                </a:path>
              </a:pathLst>
            </a:custGeom>
            <a:ln w="40004">
              <a:solidFill>
                <a:srgbClr val="008000"/>
              </a:solidFill>
            </a:ln>
          </p:spPr>
          <p:txBody>
            <a:bodyPr wrap="square" lIns="0" tIns="0" rIns="0" bIns="0" rtlCol="0"/>
            <a:lstStyle/>
            <a:p>
              <a:endParaRPr sz="1696"/>
            </a:p>
          </p:txBody>
        </p:sp>
        <p:pic>
          <p:nvPicPr>
            <p:cNvPr id="103" name="object 59">
              <a:extLst>
                <a:ext uri="{FF2B5EF4-FFF2-40B4-BE49-F238E27FC236}">
                  <a16:creationId xmlns:a16="http://schemas.microsoft.com/office/drawing/2014/main" id="{796B17A5-E5AA-5BF7-D437-8A85F98F76BB}"/>
                </a:ext>
              </a:extLst>
            </p:cNvPr>
            <p:cNvPicPr/>
            <p:nvPr/>
          </p:nvPicPr>
          <p:blipFill>
            <a:blip r:embed="rId21" cstate="print"/>
            <a:stretch>
              <a:fillRect/>
            </a:stretch>
          </p:blipFill>
          <p:spPr>
            <a:xfrm>
              <a:off x="5968491" y="4549648"/>
              <a:ext cx="515112" cy="496824"/>
            </a:xfrm>
            <a:prstGeom prst="rect">
              <a:avLst/>
            </a:prstGeom>
          </p:spPr>
        </p:pic>
        <p:sp>
          <p:nvSpPr>
            <p:cNvPr id="104" name="object 60">
              <a:extLst>
                <a:ext uri="{FF2B5EF4-FFF2-40B4-BE49-F238E27FC236}">
                  <a16:creationId xmlns:a16="http://schemas.microsoft.com/office/drawing/2014/main" id="{75859956-4E12-9DD5-4177-DD4FB419E3F6}"/>
                </a:ext>
              </a:extLst>
            </p:cNvPr>
            <p:cNvSpPr/>
            <p:nvPr/>
          </p:nvSpPr>
          <p:spPr>
            <a:xfrm>
              <a:off x="6026784" y="4592702"/>
              <a:ext cx="393700" cy="375920"/>
            </a:xfrm>
            <a:custGeom>
              <a:avLst/>
              <a:gdLst/>
              <a:ahLst/>
              <a:cxnLst/>
              <a:rect l="l" t="t" r="r" b="b"/>
              <a:pathLst>
                <a:path w="393700" h="375920">
                  <a:moveTo>
                    <a:pt x="0" y="375363"/>
                  </a:moveTo>
                  <a:lnTo>
                    <a:pt x="393382" y="0"/>
                  </a:lnTo>
                </a:path>
              </a:pathLst>
            </a:custGeom>
            <a:ln w="40004">
              <a:solidFill>
                <a:srgbClr val="000000"/>
              </a:solidFill>
            </a:ln>
          </p:spPr>
          <p:txBody>
            <a:bodyPr wrap="square" lIns="0" tIns="0" rIns="0" bIns="0" rtlCol="0"/>
            <a:lstStyle/>
            <a:p>
              <a:endParaRPr sz="1696"/>
            </a:p>
          </p:txBody>
        </p:sp>
        <p:pic>
          <p:nvPicPr>
            <p:cNvPr id="109" name="object 61">
              <a:extLst>
                <a:ext uri="{FF2B5EF4-FFF2-40B4-BE49-F238E27FC236}">
                  <a16:creationId xmlns:a16="http://schemas.microsoft.com/office/drawing/2014/main" id="{DA54333E-E967-57EB-C930-AB332FA3DE8A}"/>
                </a:ext>
              </a:extLst>
            </p:cNvPr>
            <p:cNvPicPr/>
            <p:nvPr/>
          </p:nvPicPr>
          <p:blipFill>
            <a:blip r:embed="rId22" cstate="print"/>
            <a:stretch>
              <a:fillRect/>
            </a:stretch>
          </p:blipFill>
          <p:spPr>
            <a:xfrm>
              <a:off x="6690867" y="4375912"/>
              <a:ext cx="1804416" cy="1520952"/>
            </a:xfrm>
            <a:prstGeom prst="rect">
              <a:avLst/>
            </a:prstGeom>
          </p:spPr>
        </p:pic>
        <p:sp>
          <p:nvSpPr>
            <p:cNvPr id="110" name="object 62">
              <a:extLst>
                <a:ext uri="{FF2B5EF4-FFF2-40B4-BE49-F238E27FC236}">
                  <a16:creationId xmlns:a16="http://schemas.microsoft.com/office/drawing/2014/main" id="{A994CD71-93F0-A7CB-8792-5FA7515C427D}"/>
                </a:ext>
              </a:extLst>
            </p:cNvPr>
            <p:cNvSpPr/>
            <p:nvPr/>
          </p:nvSpPr>
          <p:spPr>
            <a:xfrm>
              <a:off x="6746200" y="4415147"/>
              <a:ext cx="1687195" cy="1397000"/>
            </a:xfrm>
            <a:custGeom>
              <a:avLst/>
              <a:gdLst/>
              <a:ahLst/>
              <a:cxnLst/>
              <a:rect l="l" t="t" r="r" b="b"/>
              <a:pathLst>
                <a:path w="1687195" h="1397000">
                  <a:moveTo>
                    <a:pt x="0" y="0"/>
                  </a:moveTo>
                  <a:lnTo>
                    <a:pt x="1687016" y="1396968"/>
                  </a:lnTo>
                </a:path>
              </a:pathLst>
            </a:custGeom>
            <a:ln w="40004">
              <a:solidFill>
                <a:srgbClr val="FF0000"/>
              </a:solidFill>
            </a:ln>
          </p:spPr>
          <p:txBody>
            <a:bodyPr wrap="square" lIns="0" tIns="0" rIns="0" bIns="0" rtlCol="0"/>
            <a:lstStyle/>
            <a:p>
              <a:endParaRPr sz="1696" dirty="0"/>
            </a:p>
          </p:txBody>
        </p:sp>
        <p:pic>
          <p:nvPicPr>
            <p:cNvPr id="111" name="object 63">
              <a:extLst>
                <a:ext uri="{FF2B5EF4-FFF2-40B4-BE49-F238E27FC236}">
                  <a16:creationId xmlns:a16="http://schemas.microsoft.com/office/drawing/2014/main" id="{D28614FB-45A4-D39B-D91B-52AC444374D6}"/>
                </a:ext>
              </a:extLst>
            </p:cNvPr>
            <p:cNvPicPr/>
            <p:nvPr/>
          </p:nvPicPr>
          <p:blipFill>
            <a:blip r:embed="rId23" cstate="print"/>
            <a:stretch>
              <a:fillRect/>
            </a:stretch>
          </p:blipFill>
          <p:spPr>
            <a:xfrm>
              <a:off x="6681723" y="2934208"/>
              <a:ext cx="1813560" cy="1737360"/>
            </a:xfrm>
            <a:prstGeom prst="rect">
              <a:avLst/>
            </a:prstGeom>
          </p:spPr>
        </p:pic>
        <p:sp>
          <p:nvSpPr>
            <p:cNvPr id="112" name="object 64">
              <a:extLst>
                <a:ext uri="{FF2B5EF4-FFF2-40B4-BE49-F238E27FC236}">
                  <a16:creationId xmlns:a16="http://schemas.microsoft.com/office/drawing/2014/main" id="{61CC0060-375C-704C-2D29-7BA56A152F6A}"/>
                </a:ext>
              </a:extLst>
            </p:cNvPr>
            <p:cNvSpPr/>
            <p:nvPr/>
          </p:nvSpPr>
          <p:spPr>
            <a:xfrm>
              <a:off x="6739533" y="2976487"/>
              <a:ext cx="1694180" cy="1616710"/>
            </a:xfrm>
            <a:custGeom>
              <a:avLst/>
              <a:gdLst/>
              <a:ahLst/>
              <a:cxnLst/>
              <a:rect l="l" t="t" r="r" b="b"/>
              <a:pathLst>
                <a:path w="1694179" h="1616710">
                  <a:moveTo>
                    <a:pt x="0" y="1616114"/>
                  </a:moveTo>
                  <a:lnTo>
                    <a:pt x="1693684" y="0"/>
                  </a:lnTo>
                </a:path>
              </a:pathLst>
            </a:custGeom>
            <a:ln w="40004">
              <a:solidFill>
                <a:srgbClr val="008000"/>
              </a:solidFill>
            </a:ln>
          </p:spPr>
          <p:txBody>
            <a:bodyPr wrap="square" lIns="0" tIns="0" rIns="0" bIns="0" rtlCol="0"/>
            <a:lstStyle/>
            <a:p>
              <a:endParaRPr sz="1696"/>
            </a:p>
          </p:txBody>
        </p:sp>
        <p:pic>
          <p:nvPicPr>
            <p:cNvPr id="113" name="object 65">
              <a:extLst>
                <a:ext uri="{FF2B5EF4-FFF2-40B4-BE49-F238E27FC236}">
                  <a16:creationId xmlns:a16="http://schemas.microsoft.com/office/drawing/2014/main" id="{5C1764C0-D7C1-CCA1-0EDF-99AB4FAD7261}"/>
                </a:ext>
              </a:extLst>
            </p:cNvPr>
            <p:cNvPicPr/>
            <p:nvPr/>
          </p:nvPicPr>
          <p:blipFill>
            <a:blip r:embed="rId24" cstate="print"/>
            <a:stretch>
              <a:fillRect/>
            </a:stretch>
          </p:blipFill>
          <p:spPr>
            <a:xfrm>
              <a:off x="7617459" y="3668776"/>
              <a:ext cx="877824" cy="771144"/>
            </a:xfrm>
            <a:prstGeom prst="rect">
              <a:avLst/>
            </a:prstGeom>
          </p:spPr>
        </p:pic>
        <p:sp>
          <p:nvSpPr>
            <p:cNvPr id="114" name="object 66">
              <a:extLst>
                <a:ext uri="{FF2B5EF4-FFF2-40B4-BE49-F238E27FC236}">
                  <a16:creationId xmlns:a16="http://schemas.microsoft.com/office/drawing/2014/main" id="{3E127626-E7E4-32C3-3717-32DBD9F40769}"/>
                </a:ext>
              </a:extLst>
            </p:cNvPr>
            <p:cNvSpPr/>
            <p:nvPr/>
          </p:nvSpPr>
          <p:spPr>
            <a:xfrm>
              <a:off x="7672983" y="3705731"/>
              <a:ext cx="760730" cy="651510"/>
            </a:xfrm>
            <a:custGeom>
              <a:avLst/>
              <a:gdLst/>
              <a:ahLst/>
              <a:cxnLst/>
              <a:rect l="l" t="t" r="r" b="b"/>
              <a:pathLst>
                <a:path w="760729" h="651510">
                  <a:moveTo>
                    <a:pt x="0" y="0"/>
                  </a:moveTo>
                  <a:lnTo>
                    <a:pt x="760234" y="650978"/>
                  </a:lnTo>
                </a:path>
              </a:pathLst>
            </a:custGeom>
            <a:ln w="40004">
              <a:solidFill>
                <a:srgbClr val="008000"/>
              </a:solidFill>
            </a:ln>
          </p:spPr>
          <p:txBody>
            <a:bodyPr wrap="square" lIns="0" tIns="0" rIns="0" bIns="0" rtlCol="0"/>
            <a:lstStyle/>
            <a:p>
              <a:endParaRPr sz="1696"/>
            </a:p>
          </p:txBody>
        </p:sp>
      </p:grpSp>
      <p:sp>
        <p:nvSpPr>
          <p:cNvPr id="115" name="TextBox 114">
            <a:extLst>
              <a:ext uri="{FF2B5EF4-FFF2-40B4-BE49-F238E27FC236}">
                <a16:creationId xmlns:a16="http://schemas.microsoft.com/office/drawing/2014/main" id="{9ACF32A0-1971-7B8A-85E4-45ECB18EA109}"/>
              </a:ext>
            </a:extLst>
          </p:cNvPr>
          <p:cNvSpPr txBox="1"/>
          <p:nvPr/>
        </p:nvSpPr>
        <p:spPr>
          <a:xfrm>
            <a:off x="2864130" y="6411407"/>
            <a:ext cx="39946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2841344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5E9487E3-2BD5-2294-C985-A16F74E8812C}"/>
              </a:ext>
            </a:extLst>
          </p:cNvPr>
          <p:cNvGrpSpPr/>
          <p:nvPr/>
        </p:nvGrpSpPr>
        <p:grpSpPr>
          <a:xfrm>
            <a:off x="363105" y="2945955"/>
            <a:ext cx="2521957" cy="4248137"/>
            <a:chOff x="2694627" y="2038408"/>
            <a:chExt cx="2521957" cy="4248137"/>
          </a:xfrm>
        </p:grpSpPr>
        <p:grpSp>
          <p:nvGrpSpPr>
            <p:cNvPr id="14" name="object 3">
              <a:extLst>
                <a:ext uri="{FF2B5EF4-FFF2-40B4-BE49-F238E27FC236}">
                  <a16:creationId xmlns:a16="http://schemas.microsoft.com/office/drawing/2014/main" id="{632742F6-EE1E-48D1-D91A-D89B405566F0}"/>
                </a:ext>
              </a:extLst>
            </p:cNvPr>
            <p:cNvGrpSpPr/>
            <p:nvPr/>
          </p:nvGrpSpPr>
          <p:grpSpPr>
            <a:xfrm>
              <a:off x="4525392" y="3798594"/>
              <a:ext cx="683890" cy="655170"/>
              <a:chOff x="3021076" y="3799840"/>
              <a:chExt cx="725805" cy="695325"/>
            </a:xfrm>
          </p:grpSpPr>
          <p:pic>
            <p:nvPicPr>
              <p:cNvPr id="15" name="object 4">
                <a:extLst>
                  <a:ext uri="{FF2B5EF4-FFF2-40B4-BE49-F238E27FC236}">
                    <a16:creationId xmlns:a16="http://schemas.microsoft.com/office/drawing/2014/main" id="{AA45D6A3-6265-96EA-1F06-60D9D344456C}"/>
                  </a:ext>
                </a:extLst>
              </p:cNvPr>
              <p:cNvPicPr/>
              <p:nvPr/>
            </p:nvPicPr>
            <p:blipFill>
              <a:blip r:embed="rId3" cstate="print"/>
              <a:stretch>
                <a:fillRect/>
              </a:stretch>
            </p:blipFill>
            <p:spPr>
              <a:xfrm>
                <a:off x="3021076" y="3799840"/>
                <a:ext cx="725424" cy="694944"/>
              </a:xfrm>
              <a:prstGeom prst="rect">
                <a:avLst/>
              </a:prstGeom>
            </p:spPr>
          </p:pic>
          <p:sp>
            <p:nvSpPr>
              <p:cNvPr id="16" name="object 5">
                <a:extLst>
                  <a:ext uri="{FF2B5EF4-FFF2-40B4-BE49-F238E27FC236}">
                    <a16:creationId xmlns:a16="http://schemas.microsoft.com/office/drawing/2014/main" id="{85345D8D-6F17-53A8-8FB8-A2BA97BEEB9A}"/>
                  </a:ext>
                </a:extLst>
              </p:cNvPr>
              <p:cNvSpPr/>
              <p:nvPr/>
            </p:nvSpPr>
            <p:spPr>
              <a:xfrm>
                <a:off x="3079877" y="3841616"/>
                <a:ext cx="603885" cy="575945"/>
              </a:xfrm>
              <a:custGeom>
                <a:avLst/>
                <a:gdLst/>
                <a:ahLst/>
                <a:cxnLst/>
                <a:rect l="l" t="t" r="r" b="b"/>
                <a:pathLst>
                  <a:path w="603885" h="575945">
                    <a:moveTo>
                      <a:pt x="0" y="575629"/>
                    </a:moveTo>
                    <a:lnTo>
                      <a:pt x="603258" y="0"/>
                    </a:lnTo>
                  </a:path>
                </a:pathLst>
              </a:custGeom>
              <a:ln w="40004">
                <a:solidFill>
                  <a:srgbClr val="FF0000"/>
                </a:solidFill>
              </a:ln>
            </p:spPr>
            <p:txBody>
              <a:bodyPr wrap="square" lIns="0" tIns="0" rIns="0" bIns="0" rtlCol="0"/>
              <a:lstStyle/>
              <a:p>
                <a:endParaRPr sz="1696"/>
              </a:p>
            </p:txBody>
          </p:sp>
        </p:grpSp>
        <p:grpSp>
          <p:nvGrpSpPr>
            <p:cNvPr id="17" name="object 6">
              <a:extLst>
                <a:ext uri="{FF2B5EF4-FFF2-40B4-BE49-F238E27FC236}">
                  <a16:creationId xmlns:a16="http://schemas.microsoft.com/office/drawing/2014/main" id="{CC6329F9-FD0A-EF61-82E6-61B58DF39A73}"/>
                </a:ext>
              </a:extLst>
            </p:cNvPr>
            <p:cNvGrpSpPr/>
            <p:nvPr/>
          </p:nvGrpSpPr>
          <p:grpSpPr>
            <a:xfrm>
              <a:off x="4872901" y="2273572"/>
              <a:ext cx="342244" cy="307541"/>
              <a:chOff x="3389884" y="2181351"/>
              <a:chExt cx="363220" cy="326390"/>
            </a:xfrm>
          </p:grpSpPr>
          <p:pic>
            <p:nvPicPr>
              <p:cNvPr id="18" name="object 7">
                <a:extLst>
                  <a:ext uri="{FF2B5EF4-FFF2-40B4-BE49-F238E27FC236}">
                    <a16:creationId xmlns:a16="http://schemas.microsoft.com/office/drawing/2014/main" id="{DF3782C4-676D-6D6F-8B38-441888F19A1E}"/>
                  </a:ext>
                </a:extLst>
              </p:cNvPr>
              <p:cNvPicPr/>
              <p:nvPr/>
            </p:nvPicPr>
            <p:blipFill>
              <a:blip r:embed="rId4" cstate="print"/>
              <a:stretch>
                <a:fillRect/>
              </a:stretch>
            </p:blipFill>
            <p:spPr>
              <a:xfrm>
                <a:off x="3389884" y="2181351"/>
                <a:ext cx="362712" cy="326136"/>
              </a:xfrm>
              <a:prstGeom prst="rect">
                <a:avLst/>
              </a:prstGeom>
            </p:spPr>
          </p:pic>
          <p:sp>
            <p:nvSpPr>
              <p:cNvPr id="19" name="object 8">
                <a:extLst>
                  <a:ext uri="{FF2B5EF4-FFF2-40B4-BE49-F238E27FC236}">
                    <a16:creationId xmlns:a16="http://schemas.microsoft.com/office/drawing/2014/main" id="{9ECF8F80-12DB-AE6F-79C0-D8963447803A}"/>
                  </a:ext>
                </a:extLst>
              </p:cNvPr>
              <p:cNvSpPr/>
              <p:nvPr/>
            </p:nvSpPr>
            <p:spPr>
              <a:xfrm>
                <a:off x="3445361" y="2219904"/>
                <a:ext cx="244475" cy="202565"/>
              </a:xfrm>
              <a:custGeom>
                <a:avLst/>
                <a:gdLst/>
                <a:ahLst/>
                <a:cxnLst/>
                <a:rect l="l" t="t" r="r" b="b"/>
                <a:pathLst>
                  <a:path w="244475" h="202564">
                    <a:moveTo>
                      <a:pt x="0" y="0"/>
                    </a:moveTo>
                    <a:lnTo>
                      <a:pt x="244199" y="202214"/>
                    </a:lnTo>
                  </a:path>
                </a:pathLst>
              </a:custGeom>
              <a:ln w="40004">
                <a:solidFill>
                  <a:srgbClr val="0000FF"/>
                </a:solidFill>
              </a:ln>
            </p:spPr>
            <p:txBody>
              <a:bodyPr wrap="square" lIns="0" tIns="0" rIns="0" bIns="0" rtlCol="0"/>
              <a:lstStyle/>
              <a:p>
                <a:endParaRPr sz="1696"/>
              </a:p>
            </p:txBody>
          </p:sp>
        </p:grpSp>
        <p:grpSp>
          <p:nvGrpSpPr>
            <p:cNvPr id="20" name="object 9">
              <a:extLst>
                <a:ext uri="{FF2B5EF4-FFF2-40B4-BE49-F238E27FC236}">
                  <a16:creationId xmlns:a16="http://schemas.microsoft.com/office/drawing/2014/main" id="{733B7D1C-EFD2-8F1C-70B6-6A75B8D5DFCD}"/>
                </a:ext>
              </a:extLst>
            </p:cNvPr>
            <p:cNvGrpSpPr/>
            <p:nvPr/>
          </p:nvGrpSpPr>
          <p:grpSpPr>
            <a:xfrm>
              <a:off x="2694627" y="2038408"/>
              <a:ext cx="2521957" cy="4248137"/>
              <a:chOff x="1076452" y="1931416"/>
              <a:chExt cx="2676525" cy="4508500"/>
            </a:xfrm>
          </p:grpSpPr>
          <p:pic>
            <p:nvPicPr>
              <p:cNvPr id="21" name="object 10">
                <a:extLst>
                  <a:ext uri="{FF2B5EF4-FFF2-40B4-BE49-F238E27FC236}">
                    <a16:creationId xmlns:a16="http://schemas.microsoft.com/office/drawing/2014/main" id="{871007FC-E446-F01F-2049-281CB756FFAA}"/>
                  </a:ext>
                </a:extLst>
              </p:cNvPr>
              <p:cNvPicPr/>
              <p:nvPr/>
            </p:nvPicPr>
            <p:blipFill>
              <a:blip r:embed="rId5" cstate="print"/>
              <a:stretch>
                <a:fillRect/>
              </a:stretch>
            </p:blipFill>
            <p:spPr>
              <a:xfrm>
                <a:off x="1990852" y="3525519"/>
                <a:ext cx="1755648" cy="1502663"/>
              </a:xfrm>
              <a:prstGeom prst="rect">
                <a:avLst/>
              </a:prstGeom>
            </p:spPr>
          </p:pic>
          <p:sp>
            <p:nvSpPr>
              <p:cNvPr id="22" name="object 11">
                <a:extLst>
                  <a:ext uri="{FF2B5EF4-FFF2-40B4-BE49-F238E27FC236}">
                    <a16:creationId xmlns:a16="http://schemas.microsoft.com/office/drawing/2014/main" id="{02DBDDDF-651D-A8ED-5854-8B042F72EF0D}"/>
                  </a:ext>
                </a:extLst>
              </p:cNvPr>
              <p:cNvSpPr/>
              <p:nvPr/>
            </p:nvSpPr>
            <p:spPr>
              <a:xfrm>
                <a:off x="2046310" y="3562331"/>
                <a:ext cx="1637030" cy="1381760"/>
              </a:xfrm>
              <a:custGeom>
                <a:avLst/>
                <a:gdLst/>
                <a:ahLst/>
                <a:cxnLst/>
                <a:rect l="l" t="t" r="r" b="b"/>
                <a:pathLst>
                  <a:path w="1637029" h="1381760">
                    <a:moveTo>
                      <a:pt x="0" y="0"/>
                    </a:moveTo>
                    <a:lnTo>
                      <a:pt x="1636824" y="1381225"/>
                    </a:lnTo>
                  </a:path>
                </a:pathLst>
              </a:custGeom>
              <a:ln w="40004">
                <a:solidFill>
                  <a:srgbClr val="FF0000"/>
                </a:solidFill>
              </a:ln>
            </p:spPr>
            <p:txBody>
              <a:bodyPr wrap="square" lIns="0" tIns="0" rIns="0" bIns="0" rtlCol="0"/>
              <a:lstStyle/>
              <a:p>
                <a:endParaRPr sz="1696"/>
              </a:p>
            </p:txBody>
          </p:sp>
          <p:pic>
            <p:nvPicPr>
              <p:cNvPr id="23" name="object 12">
                <a:extLst>
                  <a:ext uri="{FF2B5EF4-FFF2-40B4-BE49-F238E27FC236}">
                    <a16:creationId xmlns:a16="http://schemas.microsoft.com/office/drawing/2014/main" id="{B2E3610C-F3F4-EC3B-96A3-026602FF9A7C}"/>
                  </a:ext>
                </a:extLst>
              </p:cNvPr>
              <p:cNvPicPr/>
              <p:nvPr/>
            </p:nvPicPr>
            <p:blipFill>
              <a:blip r:embed="rId6" cstate="print"/>
              <a:stretch>
                <a:fillRect/>
              </a:stretch>
            </p:blipFill>
            <p:spPr>
              <a:xfrm>
                <a:off x="1076452" y="1931416"/>
                <a:ext cx="2676144" cy="2560319"/>
              </a:xfrm>
              <a:prstGeom prst="rect">
                <a:avLst/>
              </a:prstGeom>
            </p:spPr>
          </p:pic>
          <p:sp>
            <p:nvSpPr>
              <p:cNvPr id="24" name="object 13">
                <a:extLst>
                  <a:ext uri="{FF2B5EF4-FFF2-40B4-BE49-F238E27FC236}">
                    <a16:creationId xmlns:a16="http://schemas.microsoft.com/office/drawing/2014/main" id="{8A397E98-D548-0C07-8F5F-8162945177E3}"/>
                  </a:ext>
                </a:extLst>
              </p:cNvPr>
              <p:cNvSpPr/>
              <p:nvPr/>
            </p:nvSpPr>
            <p:spPr>
              <a:xfrm>
                <a:off x="1133104" y="1972742"/>
                <a:ext cx="2556510" cy="2439670"/>
              </a:xfrm>
              <a:custGeom>
                <a:avLst/>
                <a:gdLst/>
                <a:ahLst/>
                <a:cxnLst/>
                <a:rect l="l" t="t" r="r" b="b"/>
                <a:pathLst>
                  <a:path w="2556510" h="2439670">
                    <a:moveTo>
                      <a:pt x="0" y="2439372"/>
                    </a:moveTo>
                    <a:lnTo>
                      <a:pt x="2556456" y="0"/>
                    </a:lnTo>
                  </a:path>
                </a:pathLst>
              </a:custGeom>
              <a:ln w="40004">
                <a:solidFill>
                  <a:srgbClr val="0000FF"/>
                </a:solidFill>
              </a:ln>
            </p:spPr>
            <p:txBody>
              <a:bodyPr wrap="square" lIns="0" tIns="0" rIns="0" bIns="0" rtlCol="0"/>
              <a:lstStyle/>
              <a:p>
                <a:endParaRPr sz="1696" dirty="0"/>
              </a:p>
            </p:txBody>
          </p:sp>
          <p:pic>
            <p:nvPicPr>
              <p:cNvPr id="25" name="object 14">
                <a:extLst>
                  <a:ext uri="{FF2B5EF4-FFF2-40B4-BE49-F238E27FC236}">
                    <a16:creationId xmlns:a16="http://schemas.microsoft.com/office/drawing/2014/main" id="{A421E66A-EC05-FA1A-BBF4-0950EF669FB9}"/>
                  </a:ext>
                </a:extLst>
              </p:cNvPr>
              <p:cNvPicPr/>
              <p:nvPr/>
            </p:nvPicPr>
            <p:blipFill>
              <a:blip r:embed="rId7" cstate="print"/>
              <a:stretch>
                <a:fillRect/>
              </a:stretch>
            </p:blipFill>
            <p:spPr>
              <a:xfrm>
                <a:off x="2935731" y="2577592"/>
                <a:ext cx="816864" cy="713231"/>
              </a:xfrm>
              <a:prstGeom prst="rect">
                <a:avLst/>
              </a:prstGeom>
            </p:spPr>
          </p:pic>
          <p:sp>
            <p:nvSpPr>
              <p:cNvPr id="26" name="object 15">
                <a:extLst>
                  <a:ext uri="{FF2B5EF4-FFF2-40B4-BE49-F238E27FC236}">
                    <a16:creationId xmlns:a16="http://schemas.microsoft.com/office/drawing/2014/main" id="{EBBC223D-69B2-D344-FABE-50B24F9D87A2}"/>
                  </a:ext>
                </a:extLst>
              </p:cNvPr>
              <p:cNvSpPr/>
              <p:nvPr/>
            </p:nvSpPr>
            <p:spPr>
              <a:xfrm>
                <a:off x="2991359" y="2616017"/>
                <a:ext cx="698500" cy="589280"/>
              </a:xfrm>
              <a:custGeom>
                <a:avLst/>
                <a:gdLst/>
                <a:ahLst/>
                <a:cxnLst/>
                <a:rect l="l" t="t" r="r" b="b"/>
                <a:pathLst>
                  <a:path w="698500" h="589280">
                    <a:moveTo>
                      <a:pt x="0" y="0"/>
                    </a:moveTo>
                    <a:lnTo>
                      <a:pt x="698201" y="589173"/>
                    </a:lnTo>
                  </a:path>
                </a:pathLst>
              </a:custGeom>
              <a:ln w="40004">
                <a:solidFill>
                  <a:srgbClr val="0000FF"/>
                </a:solidFill>
              </a:ln>
            </p:spPr>
            <p:txBody>
              <a:bodyPr wrap="square" lIns="0" tIns="0" rIns="0" bIns="0" rtlCol="0"/>
              <a:lstStyle/>
              <a:p>
                <a:endParaRPr sz="1696"/>
              </a:p>
            </p:txBody>
          </p:sp>
          <p:pic>
            <p:nvPicPr>
              <p:cNvPr id="27" name="object 16">
                <a:extLst>
                  <a:ext uri="{FF2B5EF4-FFF2-40B4-BE49-F238E27FC236}">
                    <a16:creationId xmlns:a16="http://schemas.microsoft.com/office/drawing/2014/main" id="{73D43EF4-5D56-46F5-34D0-EB859CC03592}"/>
                  </a:ext>
                </a:extLst>
              </p:cNvPr>
              <p:cNvPicPr/>
              <p:nvPr/>
            </p:nvPicPr>
            <p:blipFill>
              <a:blip r:embed="rId8" cstate="print"/>
              <a:stretch>
                <a:fillRect/>
              </a:stretch>
            </p:blipFill>
            <p:spPr>
              <a:xfrm>
                <a:off x="1189228" y="4257039"/>
                <a:ext cx="2557272" cy="2182368"/>
              </a:xfrm>
              <a:prstGeom prst="rect">
                <a:avLst/>
              </a:prstGeom>
            </p:spPr>
          </p:pic>
          <p:sp>
            <p:nvSpPr>
              <p:cNvPr id="63" name="object 17">
                <a:extLst>
                  <a:ext uri="{FF2B5EF4-FFF2-40B4-BE49-F238E27FC236}">
                    <a16:creationId xmlns:a16="http://schemas.microsoft.com/office/drawing/2014/main" id="{250C7D3F-E8D4-C955-AC5D-393874898809}"/>
                  </a:ext>
                </a:extLst>
              </p:cNvPr>
              <p:cNvSpPr/>
              <p:nvPr/>
            </p:nvSpPr>
            <p:spPr>
              <a:xfrm>
                <a:off x="1244544" y="4295756"/>
                <a:ext cx="2439035" cy="2058035"/>
              </a:xfrm>
              <a:custGeom>
                <a:avLst/>
                <a:gdLst/>
                <a:ahLst/>
                <a:cxnLst/>
                <a:rect l="l" t="t" r="r" b="b"/>
                <a:pathLst>
                  <a:path w="2439035" h="2058035">
                    <a:moveTo>
                      <a:pt x="0" y="0"/>
                    </a:moveTo>
                    <a:lnTo>
                      <a:pt x="2438591" y="2057791"/>
                    </a:lnTo>
                  </a:path>
                </a:pathLst>
              </a:custGeom>
              <a:ln w="40004">
                <a:solidFill>
                  <a:srgbClr val="008000"/>
                </a:solidFill>
              </a:ln>
            </p:spPr>
            <p:txBody>
              <a:bodyPr wrap="square" lIns="0" tIns="0" rIns="0" bIns="0" rtlCol="0"/>
              <a:lstStyle/>
              <a:p>
                <a:endParaRPr sz="1696"/>
              </a:p>
            </p:txBody>
          </p:sp>
          <p:pic>
            <p:nvPicPr>
              <p:cNvPr id="64" name="object 18">
                <a:extLst>
                  <a:ext uri="{FF2B5EF4-FFF2-40B4-BE49-F238E27FC236}">
                    <a16:creationId xmlns:a16="http://schemas.microsoft.com/office/drawing/2014/main" id="{01F93D82-E057-139C-4481-E6871C5DF8CF}"/>
                  </a:ext>
                </a:extLst>
              </p:cNvPr>
              <p:cNvPicPr/>
              <p:nvPr/>
            </p:nvPicPr>
            <p:blipFill>
              <a:blip r:embed="rId9" cstate="print"/>
              <a:stretch>
                <a:fillRect/>
              </a:stretch>
            </p:blipFill>
            <p:spPr>
              <a:xfrm>
                <a:off x="1076452" y="3491991"/>
                <a:ext cx="1036320" cy="996696"/>
              </a:xfrm>
              <a:prstGeom prst="rect">
                <a:avLst/>
              </a:prstGeom>
            </p:spPr>
          </p:pic>
          <p:sp>
            <p:nvSpPr>
              <p:cNvPr id="76" name="object 19">
                <a:extLst>
                  <a:ext uri="{FF2B5EF4-FFF2-40B4-BE49-F238E27FC236}">
                    <a16:creationId xmlns:a16="http://schemas.microsoft.com/office/drawing/2014/main" id="{74AEBB41-5E7A-2341-6EED-76D1E16C2D8E}"/>
                  </a:ext>
                </a:extLst>
              </p:cNvPr>
              <p:cNvSpPr/>
              <p:nvPr/>
            </p:nvSpPr>
            <p:spPr>
              <a:xfrm>
                <a:off x="1133104" y="3535528"/>
                <a:ext cx="918210" cy="875665"/>
              </a:xfrm>
              <a:custGeom>
                <a:avLst/>
                <a:gdLst/>
                <a:ahLst/>
                <a:cxnLst/>
                <a:rect l="l" t="t" r="r" b="b"/>
                <a:pathLst>
                  <a:path w="918210" h="875664">
                    <a:moveTo>
                      <a:pt x="0" y="875621"/>
                    </a:moveTo>
                    <a:lnTo>
                      <a:pt x="917650" y="0"/>
                    </a:lnTo>
                  </a:path>
                </a:pathLst>
              </a:custGeom>
              <a:ln w="40004">
                <a:solidFill>
                  <a:srgbClr val="000000"/>
                </a:solidFill>
              </a:ln>
            </p:spPr>
            <p:txBody>
              <a:bodyPr wrap="square" lIns="0" tIns="0" rIns="0" bIns="0" rtlCol="0"/>
              <a:lstStyle/>
              <a:p>
                <a:endParaRPr sz="1696"/>
              </a:p>
            </p:txBody>
          </p:sp>
        </p:grpSp>
      </p:grpSp>
      <p:sp>
        <p:nvSpPr>
          <p:cNvPr id="2" name="Title 1">
            <a:extLst>
              <a:ext uri="{FF2B5EF4-FFF2-40B4-BE49-F238E27FC236}">
                <a16:creationId xmlns:a16="http://schemas.microsoft.com/office/drawing/2014/main" id="{44B0A676-7414-DEE4-C20D-A78827597BDC}"/>
              </a:ext>
            </a:extLst>
          </p:cNvPr>
          <p:cNvSpPr>
            <a:spLocks noGrp="1"/>
          </p:cNvSpPr>
          <p:nvPr>
            <p:ph type="title"/>
          </p:nvPr>
        </p:nvSpPr>
        <p:spPr/>
        <p:txBody>
          <a:bodyPr/>
          <a:lstStyle/>
          <a:p>
            <a:r>
              <a:rPr lang="en-US" dirty="0"/>
              <a:t>Molecular phylogeny: </a:t>
            </a:r>
            <a:br>
              <a:rPr lang="en-US" dirty="0"/>
            </a:br>
            <a:r>
              <a:rPr lang="en-US" dirty="0"/>
              <a:t>Gene tree vs. Species tree</a:t>
            </a:r>
          </a:p>
        </p:txBody>
      </p:sp>
      <p:sp>
        <p:nvSpPr>
          <p:cNvPr id="65" name="TextBox 64">
            <a:extLst>
              <a:ext uri="{FF2B5EF4-FFF2-40B4-BE49-F238E27FC236}">
                <a16:creationId xmlns:a16="http://schemas.microsoft.com/office/drawing/2014/main" id="{781783EE-E126-AD88-DC1F-9E4864B2A4A2}"/>
              </a:ext>
            </a:extLst>
          </p:cNvPr>
          <p:cNvSpPr txBox="1"/>
          <p:nvPr/>
        </p:nvSpPr>
        <p:spPr>
          <a:xfrm>
            <a:off x="1333036" y="2270873"/>
            <a:ext cx="1223412" cy="369332"/>
          </a:xfrm>
          <a:prstGeom prst="rect">
            <a:avLst/>
          </a:prstGeom>
          <a:noFill/>
        </p:spPr>
        <p:txBody>
          <a:bodyPr wrap="none" rtlCol="0">
            <a:spAutoFit/>
          </a:bodyPr>
          <a:lstStyle/>
          <a:p>
            <a:r>
              <a:rPr lang="en-US" dirty="0"/>
              <a:t>Gene tree</a:t>
            </a:r>
          </a:p>
        </p:txBody>
      </p:sp>
      <p:sp>
        <p:nvSpPr>
          <p:cNvPr id="66" name="TextBox 65">
            <a:extLst>
              <a:ext uri="{FF2B5EF4-FFF2-40B4-BE49-F238E27FC236}">
                <a16:creationId xmlns:a16="http://schemas.microsoft.com/office/drawing/2014/main" id="{8FCF00EE-D132-642E-E517-B2DEDA033FCA}"/>
              </a:ext>
            </a:extLst>
          </p:cNvPr>
          <p:cNvSpPr txBox="1"/>
          <p:nvPr/>
        </p:nvSpPr>
        <p:spPr>
          <a:xfrm>
            <a:off x="5721391" y="2270873"/>
            <a:ext cx="1452642" cy="369332"/>
          </a:xfrm>
          <a:prstGeom prst="rect">
            <a:avLst/>
          </a:prstGeom>
          <a:noFill/>
        </p:spPr>
        <p:txBody>
          <a:bodyPr wrap="none" rtlCol="0">
            <a:spAutoFit/>
          </a:bodyPr>
          <a:lstStyle/>
          <a:p>
            <a:r>
              <a:rPr lang="en-US" dirty="0"/>
              <a:t>Species tree</a:t>
            </a:r>
          </a:p>
        </p:txBody>
      </p:sp>
      <p:sp>
        <p:nvSpPr>
          <p:cNvPr id="67" name="TextBox 66">
            <a:extLst>
              <a:ext uri="{FF2B5EF4-FFF2-40B4-BE49-F238E27FC236}">
                <a16:creationId xmlns:a16="http://schemas.microsoft.com/office/drawing/2014/main" id="{9C8CADA4-04A9-71EB-9038-65F2FFE9EE14}"/>
              </a:ext>
            </a:extLst>
          </p:cNvPr>
          <p:cNvSpPr txBox="1"/>
          <p:nvPr/>
        </p:nvSpPr>
        <p:spPr>
          <a:xfrm>
            <a:off x="8446153" y="3809374"/>
            <a:ext cx="2537205" cy="923330"/>
          </a:xfrm>
          <a:prstGeom prst="rect">
            <a:avLst/>
          </a:prstGeom>
          <a:noFill/>
        </p:spPr>
        <p:txBody>
          <a:bodyPr wrap="square" rtlCol="0">
            <a:spAutoFit/>
          </a:bodyPr>
          <a:lstStyle/>
          <a:p>
            <a:r>
              <a:rPr lang="en-US" dirty="0"/>
              <a:t>“Deep coalescence” or</a:t>
            </a:r>
          </a:p>
          <a:p>
            <a:r>
              <a:rPr lang="en-US" dirty="0"/>
              <a:t>“Incomplete lineage sorting”</a:t>
            </a:r>
          </a:p>
        </p:txBody>
      </p:sp>
      <p:sp>
        <p:nvSpPr>
          <p:cNvPr id="136" name="object 2">
            <a:extLst>
              <a:ext uri="{FF2B5EF4-FFF2-40B4-BE49-F238E27FC236}">
                <a16:creationId xmlns:a16="http://schemas.microsoft.com/office/drawing/2014/main" id="{3E5CDB57-4D4B-BDE2-582E-50B0B524A999}"/>
              </a:ext>
            </a:extLst>
          </p:cNvPr>
          <p:cNvSpPr/>
          <p:nvPr/>
        </p:nvSpPr>
        <p:spPr>
          <a:xfrm>
            <a:off x="5649912" y="5221078"/>
            <a:ext cx="1990641" cy="1648397"/>
          </a:xfrm>
          <a:custGeom>
            <a:avLst/>
            <a:gdLst/>
            <a:ahLst/>
            <a:cxnLst/>
            <a:rect l="l" t="t" r="r" b="b"/>
            <a:pathLst>
              <a:path w="2112645" h="1749425">
                <a:moveTo>
                  <a:pt x="0" y="0"/>
                </a:moveTo>
                <a:lnTo>
                  <a:pt x="2112028" y="1748907"/>
                </a:lnTo>
              </a:path>
            </a:pathLst>
          </a:custGeom>
          <a:ln w="533399">
            <a:solidFill>
              <a:srgbClr val="D9D9D9"/>
            </a:solidFill>
          </a:ln>
        </p:spPr>
        <p:txBody>
          <a:bodyPr wrap="square" lIns="0" tIns="0" rIns="0" bIns="0" rtlCol="0"/>
          <a:lstStyle/>
          <a:p>
            <a:endParaRPr sz="1696"/>
          </a:p>
        </p:txBody>
      </p:sp>
      <p:grpSp>
        <p:nvGrpSpPr>
          <p:cNvPr id="156" name="object 23">
            <a:extLst>
              <a:ext uri="{FF2B5EF4-FFF2-40B4-BE49-F238E27FC236}">
                <a16:creationId xmlns:a16="http://schemas.microsoft.com/office/drawing/2014/main" id="{8C347A2A-D318-857D-E2F9-6757F36B9965}"/>
              </a:ext>
            </a:extLst>
          </p:cNvPr>
          <p:cNvGrpSpPr/>
          <p:nvPr/>
        </p:nvGrpSpPr>
        <p:grpSpPr>
          <a:xfrm>
            <a:off x="4764721" y="2596727"/>
            <a:ext cx="3360815" cy="4863219"/>
            <a:chOff x="5760084" y="1578790"/>
            <a:chExt cx="3566795" cy="5161280"/>
          </a:xfrm>
        </p:grpSpPr>
        <p:sp>
          <p:nvSpPr>
            <p:cNvPr id="157" name="object 24">
              <a:extLst>
                <a:ext uri="{FF2B5EF4-FFF2-40B4-BE49-F238E27FC236}">
                  <a16:creationId xmlns:a16="http://schemas.microsoft.com/office/drawing/2014/main" id="{F52F68A7-7885-5EFE-18E2-31C9CD0FAFD2}"/>
                </a:ext>
              </a:extLst>
            </p:cNvPr>
            <p:cNvSpPr/>
            <p:nvPr/>
          </p:nvSpPr>
          <p:spPr>
            <a:xfrm>
              <a:off x="7672983" y="3723374"/>
              <a:ext cx="934085" cy="773430"/>
            </a:xfrm>
            <a:custGeom>
              <a:avLst/>
              <a:gdLst/>
              <a:ahLst/>
              <a:cxnLst/>
              <a:rect l="l" t="t" r="r" b="b"/>
              <a:pathLst>
                <a:path w="934084" h="773429">
                  <a:moveTo>
                    <a:pt x="0" y="0"/>
                  </a:moveTo>
                  <a:lnTo>
                    <a:pt x="933828" y="773275"/>
                  </a:lnTo>
                </a:path>
              </a:pathLst>
            </a:custGeom>
            <a:ln w="533399">
              <a:solidFill>
                <a:srgbClr val="D9D9D9"/>
              </a:solidFill>
            </a:ln>
          </p:spPr>
          <p:txBody>
            <a:bodyPr wrap="square" lIns="0" tIns="0" rIns="0" bIns="0" rtlCol="0"/>
            <a:lstStyle/>
            <a:p>
              <a:endParaRPr sz="1696"/>
            </a:p>
          </p:txBody>
        </p:sp>
        <p:sp>
          <p:nvSpPr>
            <p:cNvPr id="158" name="object 25">
              <a:extLst>
                <a:ext uri="{FF2B5EF4-FFF2-40B4-BE49-F238E27FC236}">
                  <a16:creationId xmlns:a16="http://schemas.microsoft.com/office/drawing/2014/main" id="{CA55F3C3-B0AB-BEB4-03B1-A8516D24741E}"/>
                </a:ext>
              </a:extLst>
            </p:cNvPr>
            <p:cNvSpPr/>
            <p:nvPr/>
          </p:nvSpPr>
          <p:spPr>
            <a:xfrm>
              <a:off x="6026784" y="2285547"/>
              <a:ext cx="2820670" cy="2691130"/>
            </a:xfrm>
            <a:custGeom>
              <a:avLst/>
              <a:gdLst/>
              <a:ahLst/>
              <a:cxnLst/>
              <a:rect l="l" t="t" r="r" b="b"/>
              <a:pathLst>
                <a:path w="2820670" h="2691129">
                  <a:moveTo>
                    <a:pt x="0" y="2690900"/>
                  </a:moveTo>
                  <a:lnTo>
                    <a:pt x="2820057" y="0"/>
                  </a:lnTo>
                </a:path>
              </a:pathLst>
            </a:custGeom>
            <a:ln w="533399">
              <a:solidFill>
                <a:srgbClr val="D9D9D9"/>
              </a:solidFill>
            </a:ln>
          </p:spPr>
          <p:txBody>
            <a:bodyPr wrap="square" lIns="0" tIns="0" rIns="0" bIns="0" rtlCol="0"/>
            <a:lstStyle/>
            <a:p>
              <a:endParaRPr sz="1696"/>
            </a:p>
          </p:txBody>
        </p:sp>
        <p:sp>
          <p:nvSpPr>
            <p:cNvPr id="159" name="object 26">
              <a:extLst>
                <a:ext uri="{FF2B5EF4-FFF2-40B4-BE49-F238E27FC236}">
                  <a16:creationId xmlns:a16="http://schemas.microsoft.com/office/drawing/2014/main" id="{E263C7F2-12D1-791F-33A9-E85038D43EB0}"/>
                </a:ext>
              </a:extLst>
            </p:cNvPr>
            <p:cNvSpPr/>
            <p:nvPr/>
          </p:nvSpPr>
          <p:spPr>
            <a:xfrm>
              <a:off x="8433217" y="1578790"/>
              <a:ext cx="893444" cy="5161280"/>
            </a:xfrm>
            <a:custGeom>
              <a:avLst/>
              <a:gdLst/>
              <a:ahLst/>
              <a:cxnLst/>
              <a:rect l="l" t="t" r="r" b="b"/>
              <a:pathLst>
                <a:path w="893445" h="5161280">
                  <a:moveTo>
                    <a:pt x="893444" y="0"/>
                  </a:moveTo>
                  <a:lnTo>
                    <a:pt x="0" y="0"/>
                  </a:lnTo>
                  <a:lnTo>
                    <a:pt x="0" y="5160845"/>
                  </a:lnTo>
                  <a:lnTo>
                    <a:pt x="893444" y="5160845"/>
                  </a:lnTo>
                  <a:lnTo>
                    <a:pt x="893444" y="0"/>
                  </a:lnTo>
                  <a:close/>
                </a:path>
              </a:pathLst>
            </a:custGeom>
            <a:solidFill>
              <a:srgbClr val="FFFFFF"/>
            </a:solidFill>
          </p:spPr>
          <p:txBody>
            <a:bodyPr wrap="square" lIns="0" tIns="0" rIns="0" bIns="0" rtlCol="0"/>
            <a:lstStyle/>
            <a:p>
              <a:endParaRPr sz="1696"/>
            </a:p>
          </p:txBody>
        </p:sp>
      </p:grpSp>
      <p:sp>
        <p:nvSpPr>
          <p:cNvPr id="68" name="TextBox 67">
            <a:extLst>
              <a:ext uri="{FF2B5EF4-FFF2-40B4-BE49-F238E27FC236}">
                <a16:creationId xmlns:a16="http://schemas.microsoft.com/office/drawing/2014/main" id="{A8CF7C9C-33D7-06CE-B7E2-5D9BE4DCBEB6}"/>
              </a:ext>
            </a:extLst>
          </p:cNvPr>
          <p:cNvSpPr txBox="1"/>
          <p:nvPr/>
        </p:nvSpPr>
        <p:spPr>
          <a:xfrm>
            <a:off x="2860162" y="4529833"/>
            <a:ext cx="401072" cy="369332"/>
          </a:xfrm>
          <a:prstGeom prst="rect">
            <a:avLst/>
          </a:prstGeom>
          <a:noFill/>
        </p:spPr>
        <p:txBody>
          <a:bodyPr wrap="none" rtlCol="0">
            <a:spAutoFit/>
          </a:bodyPr>
          <a:lstStyle/>
          <a:p>
            <a:r>
              <a:rPr lang="en-US" dirty="0"/>
              <a:t>A</a:t>
            </a:r>
            <a:r>
              <a:rPr lang="en-US" baseline="-25000" dirty="0"/>
              <a:t>2</a:t>
            </a:r>
          </a:p>
        </p:txBody>
      </p:sp>
      <p:sp>
        <p:nvSpPr>
          <p:cNvPr id="69" name="TextBox 68">
            <a:extLst>
              <a:ext uri="{FF2B5EF4-FFF2-40B4-BE49-F238E27FC236}">
                <a16:creationId xmlns:a16="http://schemas.microsoft.com/office/drawing/2014/main" id="{FF2AB7A9-8B45-8400-1A8F-6DF85F4AFABA}"/>
              </a:ext>
            </a:extLst>
          </p:cNvPr>
          <p:cNvSpPr txBox="1"/>
          <p:nvPr/>
        </p:nvSpPr>
        <p:spPr>
          <a:xfrm>
            <a:off x="2865148" y="2773604"/>
            <a:ext cx="401072" cy="369332"/>
          </a:xfrm>
          <a:prstGeom prst="rect">
            <a:avLst/>
          </a:prstGeom>
          <a:noFill/>
        </p:spPr>
        <p:txBody>
          <a:bodyPr wrap="none" rtlCol="0">
            <a:spAutoFit/>
          </a:bodyPr>
          <a:lstStyle/>
          <a:p>
            <a:r>
              <a:rPr lang="en-US" dirty="0"/>
              <a:t>A</a:t>
            </a:r>
            <a:r>
              <a:rPr lang="en-US" baseline="-25000" dirty="0"/>
              <a:t>1</a:t>
            </a:r>
          </a:p>
        </p:txBody>
      </p:sp>
      <p:sp>
        <p:nvSpPr>
          <p:cNvPr id="70" name="TextBox 69">
            <a:extLst>
              <a:ext uri="{FF2B5EF4-FFF2-40B4-BE49-F238E27FC236}">
                <a16:creationId xmlns:a16="http://schemas.microsoft.com/office/drawing/2014/main" id="{E69324AA-E3E1-7D8B-DFF2-20F27A2808C3}"/>
              </a:ext>
            </a:extLst>
          </p:cNvPr>
          <p:cNvSpPr txBox="1"/>
          <p:nvPr/>
        </p:nvSpPr>
        <p:spPr>
          <a:xfrm>
            <a:off x="7473250" y="3471792"/>
            <a:ext cx="320922" cy="369332"/>
          </a:xfrm>
          <a:prstGeom prst="rect">
            <a:avLst/>
          </a:prstGeom>
          <a:noFill/>
        </p:spPr>
        <p:txBody>
          <a:bodyPr wrap="none" rtlCol="0">
            <a:spAutoFit/>
          </a:bodyPr>
          <a:lstStyle/>
          <a:p>
            <a:r>
              <a:rPr lang="en-US" dirty="0"/>
              <a:t>A</a:t>
            </a:r>
          </a:p>
        </p:txBody>
      </p:sp>
      <p:sp>
        <p:nvSpPr>
          <p:cNvPr id="71" name="TextBox 70">
            <a:extLst>
              <a:ext uri="{FF2B5EF4-FFF2-40B4-BE49-F238E27FC236}">
                <a16:creationId xmlns:a16="http://schemas.microsoft.com/office/drawing/2014/main" id="{CBAA152E-120F-AF62-4D2B-294821EDECE4}"/>
              </a:ext>
            </a:extLst>
          </p:cNvPr>
          <p:cNvSpPr txBox="1"/>
          <p:nvPr/>
        </p:nvSpPr>
        <p:spPr>
          <a:xfrm>
            <a:off x="2865648" y="5605762"/>
            <a:ext cx="394660" cy="369332"/>
          </a:xfrm>
          <a:prstGeom prst="rect">
            <a:avLst/>
          </a:prstGeom>
          <a:noFill/>
        </p:spPr>
        <p:txBody>
          <a:bodyPr wrap="none" rtlCol="0">
            <a:spAutoFit/>
          </a:bodyPr>
          <a:lstStyle/>
          <a:p>
            <a:r>
              <a:rPr lang="en-US" dirty="0"/>
              <a:t>B</a:t>
            </a:r>
            <a:r>
              <a:rPr lang="en-US" baseline="-25000" dirty="0"/>
              <a:t>2</a:t>
            </a:r>
          </a:p>
        </p:txBody>
      </p:sp>
      <p:sp>
        <p:nvSpPr>
          <p:cNvPr id="72" name="TextBox 71">
            <a:extLst>
              <a:ext uri="{FF2B5EF4-FFF2-40B4-BE49-F238E27FC236}">
                <a16:creationId xmlns:a16="http://schemas.microsoft.com/office/drawing/2014/main" id="{42186AFE-2CE7-C14C-7AAE-AAD6CAD72580}"/>
              </a:ext>
            </a:extLst>
          </p:cNvPr>
          <p:cNvSpPr txBox="1"/>
          <p:nvPr/>
        </p:nvSpPr>
        <p:spPr>
          <a:xfrm>
            <a:off x="2873162" y="3238303"/>
            <a:ext cx="394660" cy="369332"/>
          </a:xfrm>
          <a:prstGeom prst="rect">
            <a:avLst/>
          </a:prstGeom>
          <a:noFill/>
        </p:spPr>
        <p:txBody>
          <a:bodyPr wrap="none" rtlCol="0">
            <a:spAutoFit/>
          </a:bodyPr>
          <a:lstStyle/>
          <a:p>
            <a:r>
              <a:rPr lang="en-US" dirty="0"/>
              <a:t>B</a:t>
            </a:r>
            <a:r>
              <a:rPr lang="en-US" baseline="-25000" dirty="0"/>
              <a:t>1</a:t>
            </a:r>
          </a:p>
        </p:txBody>
      </p:sp>
      <p:sp>
        <p:nvSpPr>
          <p:cNvPr id="73" name="TextBox 72">
            <a:extLst>
              <a:ext uri="{FF2B5EF4-FFF2-40B4-BE49-F238E27FC236}">
                <a16:creationId xmlns:a16="http://schemas.microsoft.com/office/drawing/2014/main" id="{34F269C7-40DE-8B7B-C4EF-D08C758A707A}"/>
              </a:ext>
            </a:extLst>
          </p:cNvPr>
          <p:cNvSpPr txBox="1"/>
          <p:nvPr/>
        </p:nvSpPr>
        <p:spPr>
          <a:xfrm>
            <a:off x="7480752" y="4981844"/>
            <a:ext cx="314510" cy="369332"/>
          </a:xfrm>
          <a:prstGeom prst="rect">
            <a:avLst/>
          </a:prstGeom>
          <a:noFill/>
        </p:spPr>
        <p:txBody>
          <a:bodyPr wrap="none" rtlCol="0">
            <a:spAutoFit/>
          </a:bodyPr>
          <a:lstStyle/>
          <a:p>
            <a:r>
              <a:rPr lang="en-US" dirty="0"/>
              <a:t>B</a:t>
            </a:r>
          </a:p>
        </p:txBody>
      </p:sp>
      <p:sp>
        <p:nvSpPr>
          <p:cNvPr id="74" name="TextBox 73">
            <a:extLst>
              <a:ext uri="{FF2B5EF4-FFF2-40B4-BE49-F238E27FC236}">
                <a16:creationId xmlns:a16="http://schemas.microsoft.com/office/drawing/2014/main" id="{034090E2-28D9-A224-C50A-43C6C519E954}"/>
              </a:ext>
            </a:extLst>
          </p:cNvPr>
          <p:cNvSpPr txBox="1"/>
          <p:nvPr/>
        </p:nvSpPr>
        <p:spPr>
          <a:xfrm>
            <a:off x="2865148" y="3960309"/>
            <a:ext cx="402674" cy="369332"/>
          </a:xfrm>
          <a:prstGeom prst="rect">
            <a:avLst/>
          </a:prstGeom>
          <a:noFill/>
        </p:spPr>
        <p:txBody>
          <a:bodyPr wrap="none" rtlCol="0">
            <a:spAutoFit/>
          </a:bodyPr>
          <a:lstStyle/>
          <a:p>
            <a:r>
              <a:rPr lang="en-US" dirty="0"/>
              <a:t>C</a:t>
            </a:r>
            <a:r>
              <a:rPr lang="en-US" baseline="-25000" dirty="0"/>
              <a:t>1</a:t>
            </a:r>
          </a:p>
        </p:txBody>
      </p:sp>
      <p:sp>
        <p:nvSpPr>
          <p:cNvPr id="75" name="TextBox 74">
            <a:extLst>
              <a:ext uri="{FF2B5EF4-FFF2-40B4-BE49-F238E27FC236}">
                <a16:creationId xmlns:a16="http://schemas.microsoft.com/office/drawing/2014/main" id="{BB139DDF-5898-3082-AA06-8428C8A7A463}"/>
              </a:ext>
            </a:extLst>
          </p:cNvPr>
          <p:cNvSpPr txBox="1"/>
          <p:nvPr/>
        </p:nvSpPr>
        <p:spPr>
          <a:xfrm>
            <a:off x="7473250" y="6444501"/>
            <a:ext cx="322524" cy="369332"/>
          </a:xfrm>
          <a:prstGeom prst="rect">
            <a:avLst/>
          </a:prstGeom>
          <a:noFill/>
        </p:spPr>
        <p:txBody>
          <a:bodyPr wrap="none" rtlCol="0">
            <a:spAutoFit/>
          </a:bodyPr>
          <a:lstStyle/>
          <a:p>
            <a:r>
              <a:rPr lang="en-US" dirty="0"/>
              <a:t>C</a:t>
            </a:r>
          </a:p>
        </p:txBody>
      </p:sp>
      <p:sp>
        <p:nvSpPr>
          <p:cNvPr id="166" name="TextBox 165">
            <a:extLst>
              <a:ext uri="{FF2B5EF4-FFF2-40B4-BE49-F238E27FC236}">
                <a16:creationId xmlns:a16="http://schemas.microsoft.com/office/drawing/2014/main" id="{28279523-1442-348D-4595-F179C20D3415}"/>
              </a:ext>
            </a:extLst>
          </p:cNvPr>
          <p:cNvSpPr txBox="1"/>
          <p:nvPr/>
        </p:nvSpPr>
        <p:spPr>
          <a:xfrm>
            <a:off x="2857634" y="6911308"/>
            <a:ext cx="402674" cy="369332"/>
          </a:xfrm>
          <a:prstGeom prst="rect">
            <a:avLst/>
          </a:prstGeom>
          <a:noFill/>
        </p:spPr>
        <p:txBody>
          <a:bodyPr wrap="none" rtlCol="0">
            <a:spAutoFit/>
          </a:bodyPr>
          <a:lstStyle/>
          <a:p>
            <a:r>
              <a:rPr lang="en-US" dirty="0"/>
              <a:t>C</a:t>
            </a:r>
            <a:r>
              <a:rPr lang="en-US" baseline="-25000" dirty="0"/>
              <a:t>2</a:t>
            </a:r>
          </a:p>
        </p:txBody>
      </p:sp>
      <p:grpSp>
        <p:nvGrpSpPr>
          <p:cNvPr id="51" name="object 40">
            <a:extLst>
              <a:ext uri="{FF2B5EF4-FFF2-40B4-BE49-F238E27FC236}">
                <a16:creationId xmlns:a16="http://schemas.microsoft.com/office/drawing/2014/main" id="{0AE1DD94-6443-7391-F320-0E799D500A22}"/>
              </a:ext>
            </a:extLst>
          </p:cNvPr>
          <p:cNvGrpSpPr/>
          <p:nvPr/>
        </p:nvGrpSpPr>
        <p:grpSpPr>
          <a:xfrm>
            <a:off x="4954434" y="3433273"/>
            <a:ext cx="2381350" cy="3380560"/>
            <a:chOff x="5968491" y="2492248"/>
            <a:chExt cx="2527300" cy="3587750"/>
          </a:xfrm>
        </p:grpSpPr>
        <p:pic>
          <p:nvPicPr>
            <p:cNvPr id="52" name="object 41">
              <a:extLst>
                <a:ext uri="{FF2B5EF4-FFF2-40B4-BE49-F238E27FC236}">
                  <a16:creationId xmlns:a16="http://schemas.microsoft.com/office/drawing/2014/main" id="{7E5E0404-700E-BB90-B88C-834CB2DE1E08}"/>
                </a:ext>
              </a:extLst>
            </p:cNvPr>
            <p:cNvPicPr/>
            <p:nvPr/>
          </p:nvPicPr>
          <p:blipFill>
            <a:blip r:embed="rId10" cstate="print"/>
            <a:stretch>
              <a:fillRect/>
            </a:stretch>
          </p:blipFill>
          <p:spPr>
            <a:xfrm>
              <a:off x="6642099" y="4156455"/>
              <a:ext cx="1853183" cy="1557528"/>
            </a:xfrm>
            <a:prstGeom prst="rect">
              <a:avLst/>
            </a:prstGeom>
          </p:spPr>
        </p:pic>
        <p:sp>
          <p:nvSpPr>
            <p:cNvPr id="53" name="object 42">
              <a:extLst>
                <a:ext uri="{FF2B5EF4-FFF2-40B4-BE49-F238E27FC236}">
                  <a16:creationId xmlns:a16="http://schemas.microsoft.com/office/drawing/2014/main" id="{FDAB6CC2-E421-6874-52BA-09DB69EA1B6F}"/>
                </a:ext>
              </a:extLst>
            </p:cNvPr>
            <p:cNvSpPr/>
            <p:nvPr/>
          </p:nvSpPr>
          <p:spPr>
            <a:xfrm>
              <a:off x="6699528" y="4194648"/>
              <a:ext cx="1734185" cy="1435735"/>
            </a:xfrm>
            <a:custGeom>
              <a:avLst/>
              <a:gdLst/>
              <a:ahLst/>
              <a:cxnLst/>
              <a:rect l="l" t="t" r="r" b="b"/>
              <a:pathLst>
                <a:path w="1734184" h="1435735">
                  <a:moveTo>
                    <a:pt x="0" y="0"/>
                  </a:moveTo>
                  <a:lnTo>
                    <a:pt x="1733689" y="1435615"/>
                  </a:lnTo>
                </a:path>
              </a:pathLst>
            </a:custGeom>
            <a:ln w="40004">
              <a:solidFill>
                <a:srgbClr val="0000FF"/>
              </a:solidFill>
            </a:ln>
          </p:spPr>
          <p:txBody>
            <a:bodyPr wrap="square" lIns="0" tIns="0" rIns="0" bIns="0" rtlCol="0"/>
            <a:lstStyle/>
            <a:p>
              <a:endParaRPr sz="1696"/>
            </a:p>
          </p:txBody>
        </p:sp>
        <p:pic>
          <p:nvPicPr>
            <p:cNvPr id="54" name="object 43">
              <a:extLst>
                <a:ext uri="{FF2B5EF4-FFF2-40B4-BE49-F238E27FC236}">
                  <a16:creationId xmlns:a16="http://schemas.microsoft.com/office/drawing/2014/main" id="{D5CF60E5-73B6-ED27-1655-CCE4C843862D}"/>
                </a:ext>
              </a:extLst>
            </p:cNvPr>
            <p:cNvPicPr/>
            <p:nvPr/>
          </p:nvPicPr>
          <p:blipFill>
            <a:blip r:embed="rId11" cstate="print"/>
            <a:stretch>
              <a:fillRect/>
            </a:stretch>
          </p:blipFill>
          <p:spPr>
            <a:xfrm>
              <a:off x="7474203" y="3348736"/>
              <a:ext cx="1021079" cy="896112"/>
            </a:xfrm>
            <a:prstGeom prst="rect">
              <a:avLst/>
            </a:prstGeom>
          </p:spPr>
        </p:pic>
        <p:sp>
          <p:nvSpPr>
            <p:cNvPr id="55" name="object 44">
              <a:extLst>
                <a:ext uri="{FF2B5EF4-FFF2-40B4-BE49-F238E27FC236}">
                  <a16:creationId xmlns:a16="http://schemas.microsoft.com/office/drawing/2014/main" id="{04ECDD8C-C986-0A1F-01A0-267175D809BA}"/>
                </a:ext>
              </a:extLst>
            </p:cNvPr>
            <p:cNvSpPr/>
            <p:nvPr/>
          </p:nvSpPr>
          <p:spPr>
            <a:xfrm>
              <a:off x="7530306" y="3386062"/>
              <a:ext cx="902969" cy="773430"/>
            </a:xfrm>
            <a:custGeom>
              <a:avLst/>
              <a:gdLst/>
              <a:ahLst/>
              <a:cxnLst/>
              <a:rect l="l" t="t" r="r" b="b"/>
              <a:pathLst>
                <a:path w="902970" h="773429">
                  <a:moveTo>
                    <a:pt x="0" y="0"/>
                  </a:moveTo>
                  <a:lnTo>
                    <a:pt x="902911" y="773151"/>
                  </a:lnTo>
                </a:path>
              </a:pathLst>
            </a:custGeom>
            <a:ln w="40004">
              <a:solidFill>
                <a:srgbClr val="0000FF"/>
              </a:solidFill>
            </a:ln>
          </p:spPr>
          <p:txBody>
            <a:bodyPr wrap="square" lIns="0" tIns="0" rIns="0" bIns="0" rtlCol="0"/>
            <a:lstStyle/>
            <a:p>
              <a:endParaRPr sz="1696"/>
            </a:p>
          </p:txBody>
        </p:sp>
        <p:pic>
          <p:nvPicPr>
            <p:cNvPr id="56" name="object 45">
              <a:extLst>
                <a:ext uri="{FF2B5EF4-FFF2-40B4-BE49-F238E27FC236}">
                  <a16:creationId xmlns:a16="http://schemas.microsoft.com/office/drawing/2014/main" id="{2ADBDADF-4559-BA11-BD0B-5A137B90740B}"/>
                </a:ext>
              </a:extLst>
            </p:cNvPr>
            <p:cNvPicPr/>
            <p:nvPr/>
          </p:nvPicPr>
          <p:blipFill>
            <a:blip r:embed="rId12" cstate="print"/>
            <a:stretch>
              <a:fillRect/>
            </a:stretch>
          </p:blipFill>
          <p:spPr>
            <a:xfrm>
              <a:off x="7428483" y="3687064"/>
              <a:ext cx="1066800" cy="932688"/>
            </a:xfrm>
            <a:prstGeom prst="rect">
              <a:avLst/>
            </a:prstGeom>
          </p:spPr>
        </p:pic>
        <p:sp>
          <p:nvSpPr>
            <p:cNvPr id="57" name="object 46">
              <a:extLst>
                <a:ext uri="{FF2B5EF4-FFF2-40B4-BE49-F238E27FC236}">
                  <a16:creationId xmlns:a16="http://schemas.microsoft.com/office/drawing/2014/main" id="{EFDCD184-1F0D-33DF-A389-014115150630}"/>
                </a:ext>
              </a:extLst>
            </p:cNvPr>
            <p:cNvSpPr/>
            <p:nvPr/>
          </p:nvSpPr>
          <p:spPr>
            <a:xfrm>
              <a:off x="7484429" y="3723374"/>
              <a:ext cx="949325" cy="812800"/>
            </a:xfrm>
            <a:custGeom>
              <a:avLst/>
              <a:gdLst/>
              <a:ahLst/>
              <a:cxnLst/>
              <a:rect l="l" t="t" r="r" b="b"/>
              <a:pathLst>
                <a:path w="949325" h="812800">
                  <a:moveTo>
                    <a:pt x="0" y="0"/>
                  </a:moveTo>
                  <a:lnTo>
                    <a:pt x="948788" y="812435"/>
                  </a:lnTo>
                </a:path>
              </a:pathLst>
            </a:custGeom>
            <a:ln w="40004">
              <a:solidFill>
                <a:srgbClr val="FF0000"/>
              </a:solidFill>
            </a:ln>
          </p:spPr>
          <p:txBody>
            <a:bodyPr wrap="square" lIns="0" tIns="0" rIns="0" bIns="0" rtlCol="0"/>
            <a:lstStyle/>
            <a:p>
              <a:endParaRPr sz="1696"/>
            </a:p>
          </p:txBody>
        </p:sp>
        <p:pic>
          <p:nvPicPr>
            <p:cNvPr id="58" name="object 47">
              <a:extLst>
                <a:ext uri="{FF2B5EF4-FFF2-40B4-BE49-F238E27FC236}">
                  <a16:creationId xmlns:a16="http://schemas.microsoft.com/office/drawing/2014/main" id="{32174A15-3BA7-539F-A741-0C98C20B572D}"/>
                </a:ext>
              </a:extLst>
            </p:cNvPr>
            <p:cNvPicPr/>
            <p:nvPr/>
          </p:nvPicPr>
          <p:blipFill>
            <a:blip r:embed="rId13" cstate="print"/>
            <a:stretch>
              <a:fillRect/>
            </a:stretch>
          </p:blipFill>
          <p:spPr>
            <a:xfrm>
              <a:off x="6367779" y="4461255"/>
              <a:ext cx="341375" cy="213360"/>
            </a:xfrm>
            <a:prstGeom prst="rect">
              <a:avLst/>
            </a:prstGeom>
          </p:spPr>
        </p:pic>
        <p:sp>
          <p:nvSpPr>
            <p:cNvPr id="59" name="object 48">
              <a:extLst>
                <a:ext uri="{FF2B5EF4-FFF2-40B4-BE49-F238E27FC236}">
                  <a16:creationId xmlns:a16="http://schemas.microsoft.com/office/drawing/2014/main" id="{DFCC5936-F453-4393-A061-9CB423DF2DBB}"/>
                </a:ext>
              </a:extLst>
            </p:cNvPr>
            <p:cNvSpPr/>
            <p:nvPr/>
          </p:nvSpPr>
          <p:spPr>
            <a:xfrm>
              <a:off x="6420167" y="4503318"/>
              <a:ext cx="224790" cy="89535"/>
            </a:xfrm>
            <a:custGeom>
              <a:avLst/>
              <a:gdLst/>
              <a:ahLst/>
              <a:cxnLst/>
              <a:rect l="l" t="t" r="r" b="b"/>
              <a:pathLst>
                <a:path w="224790" h="89535">
                  <a:moveTo>
                    <a:pt x="0" y="89382"/>
                  </a:moveTo>
                  <a:lnTo>
                    <a:pt x="224472" y="0"/>
                  </a:lnTo>
                </a:path>
              </a:pathLst>
            </a:custGeom>
            <a:ln w="40004">
              <a:solidFill>
                <a:srgbClr val="FF0000"/>
              </a:solidFill>
            </a:ln>
          </p:spPr>
          <p:txBody>
            <a:bodyPr wrap="square" lIns="0" tIns="0" rIns="0" bIns="0" rtlCol="0"/>
            <a:lstStyle/>
            <a:p>
              <a:endParaRPr sz="1696"/>
            </a:p>
          </p:txBody>
        </p:sp>
        <p:pic>
          <p:nvPicPr>
            <p:cNvPr id="60" name="object 49">
              <a:extLst>
                <a:ext uri="{FF2B5EF4-FFF2-40B4-BE49-F238E27FC236}">
                  <a16:creationId xmlns:a16="http://schemas.microsoft.com/office/drawing/2014/main" id="{254692EF-DB92-65A7-2E5F-0C4178F524CC}"/>
                </a:ext>
              </a:extLst>
            </p:cNvPr>
            <p:cNvPicPr/>
            <p:nvPr/>
          </p:nvPicPr>
          <p:blipFill>
            <a:blip r:embed="rId14" cstate="print"/>
            <a:stretch>
              <a:fillRect/>
            </a:stretch>
          </p:blipFill>
          <p:spPr>
            <a:xfrm>
              <a:off x="6358635" y="4339336"/>
              <a:ext cx="198119" cy="323088"/>
            </a:xfrm>
            <a:prstGeom prst="rect">
              <a:avLst/>
            </a:prstGeom>
          </p:spPr>
        </p:pic>
        <p:sp>
          <p:nvSpPr>
            <p:cNvPr id="61" name="object 50">
              <a:extLst>
                <a:ext uri="{FF2B5EF4-FFF2-40B4-BE49-F238E27FC236}">
                  <a16:creationId xmlns:a16="http://schemas.microsoft.com/office/drawing/2014/main" id="{541836E8-7141-FF9D-5978-DA421A2289AE}"/>
                </a:ext>
              </a:extLst>
            </p:cNvPr>
            <p:cNvSpPr/>
            <p:nvPr/>
          </p:nvSpPr>
          <p:spPr>
            <a:xfrm>
              <a:off x="6420167" y="4380652"/>
              <a:ext cx="74930" cy="212090"/>
            </a:xfrm>
            <a:custGeom>
              <a:avLst/>
              <a:gdLst/>
              <a:ahLst/>
              <a:cxnLst/>
              <a:rect l="l" t="t" r="r" b="b"/>
              <a:pathLst>
                <a:path w="74929" h="212089">
                  <a:moveTo>
                    <a:pt x="0" y="212048"/>
                  </a:moveTo>
                  <a:lnTo>
                    <a:pt x="74453" y="0"/>
                  </a:lnTo>
                </a:path>
              </a:pathLst>
            </a:custGeom>
            <a:ln w="40004">
              <a:solidFill>
                <a:srgbClr val="0000FF"/>
              </a:solidFill>
            </a:ln>
          </p:spPr>
          <p:txBody>
            <a:bodyPr wrap="square" lIns="0" tIns="0" rIns="0" bIns="0" rtlCol="0"/>
            <a:lstStyle/>
            <a:p>
              <a:endParaRPr sz="1696"/>
            </a:p>
          </p:txBody>
        </p:sp>
        <p:pic>
          <p:nvPicPr>
            <p:cNvPr id="62" name="object 51">
              <a:extLst>
                <a:ext uri="{FF2B5EF4-FFF2-40B4-BE49-F238E27FC236}">
                  <a16:creationId xmlns:a16="http://schemas.microsoft.com/office/drawing/2014/main" id="{D05D8568-5500-C422-EA45-E27468F2A59C}"/>
                </a:ext>
              </a:extLst>
            </p:cNvPr>
            <p:cNvPicPr/>
            <p:nvPr/>
          </p:nvPicPr>
          <p:blipFill>
            <a:blip r:embed="rId15" cstate="print"/>
            <a:stretch>
              <a:fillRect/>
            </a:stretch>
          </p:blipFill>
          <p:spPr>
            <a:xfrm>
              <a:off x="6571995" y="2754376"/>
              <a:ext cx="1923288" cy="1840992"/>
            </a:xfrm>
            <a:prstGeom prst="rect">
              <a:avLst/>
            </a:prstGeom>
          </p:spPr>
        </p:pic>
        <p:sp>
          <p:nvSpPr>
            <p:cNvPr id="96" name="object 52">
              <a:extLst>
                <a:ext uri="{FF2B5EF4-FFF2-40B4-BE49-F238E27FC236}">
                  <a16:creationId xmlns:a16="http://schemas.microsoft.com/office/drawing/2014/main" id="{C12EAF2B-2298-03CD-9230-47C279504C24}"/>
                </a:ext>
              </a:extLst>
            </p:cNvPr>
            <p:cNvSpPr/>
            <p:nvPr/>
          </p:nvSpPr>
          <p:spPr>
            <a:xfrm>
              <a:off x="6630436" y="2796330"/>
              <a:ext cx="1803400" cy="1720214"/>
            </a:xfrm>
            <a:custGeom>
              <a:avLst/>
              <a:gdLst/>
              <a:ahLst/>
              <a:cxnLst/>
              <a:rect l="l" t="t" r="r" b="b"/>
              <a:pathLst>
                <a:path w="1803400" h="1720214">
                  <a:moveTo>
                    <a:pt x="0" y="1720214"/>
                  </a:moveTo>
                  <a:lnTo>
                    <a:pt x="1802781" y="0"/>
                  </a:lnTo>
                </a:path>
              </a:pathLst>
            </a:custGeom>
            <a:ln w="40004">
              <a:solidFill>
                <a:srgbClr val="FF0000"/>
              </a:solidFill>
            </a:ln>
          </p:spPr>
          <p:txBody>
            <a:bodyPr wrap="square" lIns="0" tIns="0" rIns="0" bIns="0" rtlCol="0"/>
            <a:lstStyle/>
            <a:p>
              <a:endParaRPr sz="1696"/>
            </a:p>
          </p:txBody>
        </p:sp>
        <p:pic>
          <p:nvPicPr>
            <p:cNvPr id="97" name="object 53">
              <a:extLst>
                <a:ext uri="{FF2B5EF4-FFF2-40B4-BE49-F238E27FC236}">
                  <a16:creationId xmlns:a16="http://schemas.microsoft.com/office/drawing/2014/main" id="{EB739663-BF5A-AAB9-C72E-90BF9FC01FFE}"/>
                </a:ext>
              </a:extLst>
            </p:cNvPr>
            <p:cNvPicPr/>
            <p:nvPr/>
          </p:nvPicPr>
          <p:blipFill>
            <a:blip r:embed="rId16" cstate="print"/>
            <a:stretch>
              <a:fillRect/>
            </a:stretch>
          </p:blipFill>
          <p:spPr>
            <a:xfrm>
              <a:off x="6428739" y="2492248"/>
              <a:ext cx="2066543" cy="1981200"/>
            </a:xfrm>
            <a:prstGeom prst="rect">
              <a:avLst/>
            </a:prstGeom>
          </p:spPr>
        </p:pic>
        <p:sp>
          <p:nvSpPr>
            <p:cNvPr id="98" name="object 54">
              <a:extLst>
                <a:ext uri="{FF2B5EF4-FFF2-40B4-BE49-F238E27FC236}">
                  <a16:creationId xmlns:a16="http://schemas.microsoft.com/office/drawing/2014/main" id="{534FC91C-B0C7-4164-8B54-7EF8679F8710}"/>
                </a:ext>
              </a:extLst>
            </p:cNvPr>
            <p:cNvSpPr/>
            <p:nvPr/>
          </p:nvSpPr>
          <p:spPr>
            <a:xfrm>
              <a:off x="6484619" y="2535486"/>
              <a:ext cx="1948814" cy="1859914"/>
            </a:xfrm>
            <a:custGeom>
              <a:avLst/>
              <a:gdLst/>
              <a:ahLst/>
              <a:cxnLst/>
              <a:rect l="l" t="t" r="r" b="b"/>
              <a:pathLst>
                <a:path w="1948815" h="1859914">
                  <a:moveTo>
                    <a:pt x="0" y="1859353"/>
                  </a:moveTo>
                  <a:lnTo>
                    <a:pt x="1948598" y="0"/>
                  </a:lnTo>
                </a:path>
              </a:pathLst>
            </a:custGeom>
            <a:ln w="40004">
              <a:solidFill>
                <a:srgbClr val="0000FF"/>
              </a:solidFill>
            </a:ln>
          </p:spPr>
          <p:txBody>
            <a:bodyPr wrap="square" lIns="0" tIns="0" rIns="0" bIns="0" rtlCol="0"/>
            <a:lstStyle/>
            <a:p>
              <a:endParaRPr sz="1696"/>
            </a:p>
          </p:txBody>
        </p:sp>
        <p:pic>
          <p:nvPicPr>
            <p:cNvPr id="99" name="object 55">
              <a:extLst>
                <a:ext uri="{FF2B5EF4-FFF2-40B4-BE49-F238E27FC236}">
                  <a16:creationId xmlns:a16="http://schemas.microsoft.com/office/drawing/2014/main" id="{2AC02DAD-53C4-B4AF-A459-0606858B5E45}"/>
                </a:ext>
              </a:extLst>
            </p:cNvPr>
            <p:cNvPicPr/>
            <p:nvPr/>
          </p:nvPicPr>
          <p:blipFill>
            <a:blip r:embed="rId17" cstate="print"/>
            <a:stretch>
              <a:fillRect/>
            </a:stretch>
          </p:blipFill>
          <p:spPr>
            <a:xfrm>
              <a:off x="6684771" y="4555744"/>
              <a:ext cx="1810512" cy="1524000"/>
            </a:xfrm>
            <a:prstGeom prst="rect">
              <a:avLst/>
            </a:prstGeom>
          </p:spPr>
        </p:pic>
        <p:sp>
          <p:nvSpPr>
            <p:cNvPr id="100" name="object 56">
              <a:extLst>
                <a:ext uri="{FF2B5EF4-FFF2-40B4-BE49-F238E27FC236}">
                  <a16:creationId xmlns:a16="http://schemas.microsoft.com/office/drawing/2014/main" id="{AC47A98E-CBE5-F9EC-C50B-C0B4B885A11D}"/>
                </a:ext>
              </a:extLst>
            </p:cNvPr>
            <p:cNvSpPr/>
            <p:nvPr/>
          </p:nvSpPr>
          <p:spPr>
            <a:xfrm>
              <a:off x="6739533" y="4592702"/>
              <a:ext cx="1694180" cy="1402715"/>
            </a:xfrm>
            <a:custGeom>
              <a:avLst/>
              <a:gdLst/>
              <a:ahLst/>
              <a:cxnLst/>
              <a:rect l="l" t="t" r="r" b="b"/>
              <a:pathLst>
                <a:path w="1694179" h="1402714">
                  <a:moveTo>
                    <a:pt x="0" y="0"/>
                  </a:moveTo>
                  <a:lnTo>
                    <a:pt x="1693684" y="1402489"/>
                  </a:lnTo>
                </a:path>
              </a:pathLst>
            </a:custGeom>
            <a:ln w="40004">
              <a:solidFill>
                <a:srgbClr val="008000"/>
              </a:solidFill>
            </a:ln>
          </p:spPr>
          <p:txBody>
            <a:bodyPr wrap="square" lIns="0" tIns="0" rIns="0" bIns="0" rtlCol="0"/>
            <a:lstStyle/>
            <a:p>
              <a:endParaRPr sz="1696"/>
            </a:p>
          </p:txBody>
        </p:sp>
        <p:pic>
          <p:nvPicPr>
            <p:cNvPr id="101" name="object 57">
              <a:extLst>
                <a:ext uri="{FF2B5EF4-FFF2-40B4-BE49-F238E27FC236}">
                  <a16:creationId xmlns:a16="http://schemas.microsoft.com/office/drawing/2014/main" id="{5E6926D7-ACB8-8277-7E7E-082E88BE2408}"/>
                </a:ext>
              </a:extLst>
            </p:cNvPr>
            <p:cNvPicPr/>
            <p:nvPr/>
          </p:nvPicPr>
          <p:blipFill>
            <a:blip r:embed="rId18" cstate="print"/>
            <a:stretch>
              <a:fillRect/>
            </a:stretch>
          </p:blipFill>
          <p:spPr>
            <a:xfrm>
              <a:off x="6148323" y="4549648"/>
              <a:ext cx="670559" cy="335280"/>
            </a:xfrm>
            <a:prstGeom prst="rect">
              <a:avLst/>
            </a:prstGeom>
          </p:spPr>
        </p:pic>
        <p:sp>
          <p:nvSpPr>
            <p:cNvPr id="102" name="object 58">
              <a:extLst>
                <a:ext uri="{FF2B5EF4-FFF2-40B4-BE49-F238E27FC236}">
                  <a16:creationId xmlns:a16="http://schemas.microsoft.com/office/drawing/2014/main" id="{186F148A-48F9-05E6-944D-FC3D5CB4E232}"/>
                </a:ext>
              </a:extLst>
            </p:cNvPr>
            <p:cNvSpPr/>
            <p:nvPr/>
          </p:nvSpPr>
          <p:spPr>
            <a:xfrm>
              <a:off x="6200139" y="4592702"/>
              <a:ext cx="556895" cy="208915"/>
            </a:xfrm>
            <a:custGeom>
              <a:avLst/>
              <a:gdLst/>
              <a:ahLst/>
              <a:cxnLst/>
              <a:rect l="l" t="t" r="r" b="b"/>
              <a:pathLst>
                <a:path w="556895" h="208914">
                  <a:moveTo>
                    <a:pt x="0" y="208913"/>
                  </a:moveTo>
                  <a:lnTo>
                    <a:pt x="556735" y="0"/>
                  </a:lnTo>
                </a:path>
              </a:pathLst>
            </a:custGeom>
            <a:ln w="40004">
              <a:solidFill>
                <a:srgbClr val="008000"/>
              </a:solidFill>
            </a:ln>
          </p:spPr>
          <p:txBody>
            <a:bodyPr wrap="square" lIns="0" tIns="0" rIns="0" bIns="0" rtlCol="0"/>
            <a:lstStyle/>
            <a:p>
              <a:endParaRPr sz="1696"/>
            </a:p>
          </p:txBody>
        </p:sp>
        <p:pic>
          <p:nvPicPr>
            <p:cNvPr id="103" name="object 59">
              <a:extLst>
                <a:ext uri="{FF2B5EF4-FFF2-40B4-BE49-F238E27FC236}">
                  <a16:creationId xmlns:a16="http://schemas.microsoft.com/office/drawing/2014/main" id="{796B17A5-E5AA-5BF7-D437-8A85F98F76BB}"/>
                </a:ext>
              </a:extLst>
            </p:cNvPr>
            <p:cNvPicPr/>
            <p:nvPr/>
          </p:nvPicPr>
          <p:blipFill>
            <a:blip r:embed="rId19" cstate="print"/>
            <a:stretch>
              <a:fillRect/>
            </a:stretch>
          </p:blipFill>
          <p:spPr>
            <a:xfrm>
              <a:off x="5968491" y="4549648"/>
              <a:ext cx="515112" cy="496824"/>
            </a:xfrm>
            <a:prstGeom prst="rect">
              <a:avLst/>
            </a:prstGeom>
          </p:spPr>
        </p:pic>
        <p:sp>
          <p:nvSpPr>
            <p:cNvPr id="104" name="object 60">
              <a:extLst>
                <a:ext uri="{FF2B5EF4-FFF2-40B4-BE49-F238E27FC236}">
                  <a16:creationId xmlns:a16="http://schemas.microsoft.com/office/drawing/2014/main" id="{75859956-4E12-9DD5-4177-DD4FB419E3F6}"/>
                </a:ext>
              </a:extLst>
            </p:cNvPr>
            <p:cNvSpPr/>
            <p:nvPr/>
          </p:nvSpPr>
          <p:spPr>
            <a:xfrm>
              <a:off x="6026784" y="4592702"/>
              <a:ext cx="393700" cy="375920"/>
            </a:xfrm>
            <a:custGeom>
              <a:avLst/>
              <a:gdLst/>
              <a:ahLst/>
              <a:cxnLst/>
              <a:rect l="l" t="t" r="r" b="b"/>
              <a:pathLst>
                <a:path w="393700" h="375920">
                  <a:moveTo>
                    <a:pt x="0" y="375363"/>
                  </a:moveTo>
                  <a:lnTo>
                    <a:pt x="393382" y="0"/>
                  </a:lnTo>
                </a:path>
              </a:pathLst>
            </a:custGeom>
            <a:ln w="40004">
              <a:solidFill>
                <a:srgbClr val="000000"/>
              </a:solidFill>
            </a:ln>
          </p:spPr>
          <p:txBody>
            <a:bodyPr wrap="square" lIns="0" tIns="0" rIns="0" bIns="0" rtlCol="0"/>
            <a:lstStyle/>
            <a:p>
              <a:endParaRPr sz="1696"/>
            </a:p>
          </p:txBody>
        </p:sp>
        <p:pic>
          <p:nvPicPr>
            <p:cNvPr id="109" name="object 61">
              <a:extLst>
                <a:ext uri="{FF2B5EF4-FFF2-40B4-BE49-F238E27FC236}">
                  <a16:creationId xmlns:a16="http://schemas.microsoft.com/office/drawing/2014/main" id="{DA54333E-E967-57EB-C930-AB332FA3DE8A}"/>
                </a:ext>
              </a:extLst>
            </p:cNvPr>
            <p:cNvPicPr/>
            <p:nvPr/>
          </p:nvPicPr>
          <p:blipFill>
            <a:blip r:embed="rId20" cstate="print"/>
            <a:stretch>
              <a:fillRect/>
            </a:stretch>
          </p:blipFill>
          <p:spPr>
            <a:xfrm>
              <a:off x="6690867" y="4375912"/>
              <a:ext cx="1804416" cy="1520952"/>
            </a:xfrm>
            <a:prstGeom prst="rect">
              <a:avLst/>
            </a:prstGeom>
          </p:spPr>
        </p:pic>
        <p:sp>
          <p:nvSpPr>
            <p:cNvPr id="110" name="object 62">
              <a:extLst>
                <a:ext uri="{FF2B5EF4-FFF2-40B4-BE49-F238E27FC236}">
                  <a16:creationId xmlns:a16="http://schemas.microsoft.com/office/drawing/2014/main" id="{A994CD71-93F0-A7CB-8792-5FA7515C427D}"/>
                </a:ext>
              </a:extLst>
            </p:cNvPr>
            <p:cNvSpPr/>
            <p:nvPr/>
          </p:nvSpPr>
          <p:spPr>
            <a:xfrm>
              <a:off x="6746200" y="4415147"/>
              <a:ext cx="1687195" cy="1397000"/>
            </a:xfrm>
            <a:custGeom>
              <a:avLst/>
              <a:gdLst/>
              <a:ahLst/>
              <a:cxnLst/>
              <a:rect l="l" t="t" r="r" b="b"/>
              <a:pathLst>
                <a:path w="1687195" h="1397000">
                  <a:moveTo>
                    <a:pt x="0" y="0"/>
                  </a:moveTo>
                  <a:lnTo>
                    <a:pt x="1687016" y="1396968"/>
                  </a:lnTo>
                </a:path>
              </a:pathLst>
            </a:custGeom>
            <a:ln w="40004">
              <a:solidFill>
                <a:srgbClr val="FF0000"/>
              </a:solidFill>
            </a:ln>
          </p:spPr>
          <p:txBody>
            <a:bodyPr wrap="square" lIns="0" tIns="0" rIns="0" bIns="0" rtlCol="0"/>
            <a:lstStyle/>
            <a:p>
              <a:endParaRPr sz="1696" dirty="0"/>
            </a:p>
          </p:txBody>
        </p:sp>
        <p:pic>
          <p:nvPicPr>
            <p:cNvPr id="111" name="object 63">
              <a:extLst>
                <a:ext uri="{FF2B5EF4-FFF2-40B4-BE49-F238E27FC236}">
                  <a16:creationId xmlns:a16="http://schemas.microsoft.com/office/drawing/2014/main" id="{D28614FB-45A4-D39B-D91B-52AC444374D6}"/>
                </a:ext>
              </a:extLst>
            </p:cNvPr>
            <p:cNvPicPr/>
            <p:nvPr/>
          </p:nvPicPr>
          <p:blipFill>
            <a:blip r:embed="rId21" cstate="print"/>
            <a:stretch>
              <a:fillRect/>
            </a:stretch>
          </p:blipFill>
          <p:spPr>
            <a:xfrm>
              <a:off x="6681723" y="2934208"/>
              <a:ext cx="1813560" cy="1737360"/>
            </a:xfrm>
            <a:prstGeom prst="rect">
              <a:avLst/>
            </a:prstGeom>
          </p:spPr>
        </p:pic>
        <p:sp>
          <p:nvSpPr>
            <p:cNvPr id="112" name="object 64">
              <a:extLst>
                <a:ext uri="{FF2B5EF4-FFF2-40B4-BE49-F238E27FC236}">
                  <a16:creationId xmlns:a16="http://schemas.microsoft.com/office/drawing/2014/main" id="{61CC0060-375C-704C-2D29-7BA56A152F6A}"/>
                </a:ext>
              </a:extLst>
            </p:cNvPr>
            <p:cNvSpPr/>
            <p:nvPr/>
          </p:nvSpPr>
          <p:spPr>
            <a:xfrm>
              <a:off x="6739533" y="2976487"/>
              <a:ext cx="1694180" cy="1616710"/>
            </a:xfrm>
            <a:custGeom>
              <a:avLst/>
              <a:gdLst/>
              <a:ahLst/>
              <a:cxnLst/>
              <a:rect l="l" t="t" r="r" b="b"/>
              <a:pathLst>
                <a:path w="1694179" h="1616710">
                  <a:moveTo>
                    <a:pt x="0" y="1616114"/>
                  </a:moveTo>
                  <a:lnTo>
                    <a:pt x="1693684" y="0"/>
                  </a:lnTo>
                </a:path>
              </a:pathLst>
            </a:custGeom>
            <a:ln w="40004">
              <a:solidFill>
                <a:srgbClr val="008000"/>
              </a:solidFill>
            </a:ln>
          </p:spPr>
          <p:txBody>
            <a:bodyPr wrap="square" lIns="0" tIns="0" rIns="0" bIns="0" rtlCol="0"/>
            <a:lstStyle/>
            <a:p>
              <a:endParaRPr sz="1696"/>
            </a:p>
          </p:txBody>
        </p:sp>
        <p:pic>
          <p:nvPicPr>
            <p:cNvPr id="113" name="object 65">
              <a:extLst>
                <a:ext uri="{FF2B5EF4-FFF2-40B4-BE49-F238E27FC236}">
                  <a16:creationId xmlns:a16="http://schemas.microsoft.com/office/drawing/2014/main" id="{5C1764C0-D7C1-CCA1-0EDF-99AB4FAD7261}"/>
                </a:ext>
              </a:extLst>
            </p:cNvPr>
            <p:cNvPicPr/>
            <p:nvPr/>
          </p:nvPicPr>
          <p:blipFill>
            <a:blip r:embed="rId22" cstate="print"/>
            <a:stretch>
              <a:fillRect/>
            </a:stretch>
          </p:blipFill>
          <p:spPr>
            <a:xfrm>
              <a:off x="7617459" y="3668776"/>
              <a:ext cx="877824" cy="771144"/>
            </a:xfrm>
            <a:prstGeom prst="rect">
              <a:avLst/>
            </a:prstGeom>
          </p:spPr>
        </p:pic>
        <p:sp>
          <p:nvSpPr>
            <p:cNvPr id="114" name="object 66">
              <a:extLst>
                <a:ext uri="{FF2B5EF4-FFF2-40B4-BE49-F238E27FC236}">
                  <a16:creationId xmlns:a16="http://schemas.microsoft.com/office/drawing/2014/main" id="{3E127626-E7E4-32C3-3717-32DBD9F40769}"/>
                </a:ext>
              </a:extLst>
            </p:cNvPr>
            <p:cNvSpPr/>
            <p:nvPr/>
          </p:nvSpPr>
          <p:spPr>
            <a:xfrm>
              <a:off x="7672983" y="3705731"/>
              <a:ext cx="760730" cy="651510"/>
            </a:xfrm>
            <a:custGeom>
              <a:avLst/>
              <a:gdLst/>
              <a:ahLst/>
              <a:cxnLst/>
              <a:rect l="l" t="t" r="r" b="b"/>
              <a:pathLst>
                <a:path w="760729" h="651510">
                  <a:moveTo>
                    <a:pt x="0" y="0"/>
                  </a:moveTo>
                  <a:lnTo>
                    <a:pt x="760234" y="650978"/>
                  </a:lnTo>
                </a:path>
              </a:pathLst>
            </a:custGeom>
            <a:ln w="40004">
              <a:solidFill>
                <a:srgbClr val="008000"/>
              </a:solidFill>
            </a:ln>
          </p:spPr>
          <p:txBody>
            <a:bodyPr wrap="square" lIns="0" tIns="0" rIns="0" bIns="0" rtlCol="0"/>
            <a:lstStyle/>
            <a:p>
              <a:endParaRPr sz="1696"/>
            </a:p>
          </p:txBody>
        </p:sp>
      </p:grpSp>
      <p:cxnSp>
        <p:nvCxnSpPr>
          <p:cNvPr id="83" name="Straight Connector 82">
            <a:extLst>
              <a:ext uri="{FF2B5EF4-FFF2-40B4-BE49-F238E27FC236}">
                <a16:creationId xmlns:a16="http://schemas.microsoft.com/office/drawing/2014/main" id="{B2331B49-88EA-D7EA-DFEB-67EC91BC16DC}"/>
              </a:ext>
            </a:extLst>
          </p:cNvPr>
          <p:cNvCxnSpPr>
            <a:cxnSpLocks/>
          </p:cNvCxnSpPr>
          <p:nvPr/>
        </p:nvCxnSpPr>
        <p:spPr>
          <a:xfrm>
            <a:off x="5016019" y="4706141"/>
            <a:ext cx="0" cy="146758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131BB1-D941-45EE-C288-AB81AE48AA7E}"/>
              </a:ext>
            </a:extLst>
          </p:cNvPr>
          <p:cNvCxnSpPr>
            <a:cxnSpLocks/>
          </p:cNvCxnSpPr>
          <p:nvPr/>
        </p:nvCxnSpPr>
        <p:spPr>
          <a:xfrm>
            <a:off x="5388103" y="4706141"/>
            <a:ext cx="0" cy="146758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7851AF5-A9B4-34A3-F2B5-CE3C49C6DE3C}"/>
              </a:ext>
            </a:extLst>
          </p:cNvPr>
          <p:cNvCxnSpPr>
            <a:cxnSpLocks/>
          </p:cNvCxnSpPr>
          <p:nvPr/>
        </p:nvCxnSpPr>
        <p:spPr>
          <a:xfrm>
            <a:off x="5626477" y="4706141"/>
            <a:ext cx="0" cy="146758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E3BA91B-6053-BA5E-C6FA-F7C203208C2D}"/>
              </a:ext>
            </a:extLst>
          </p:cNvPr>
          <p:cNvSpPr txBox="1"/>
          <p:nvPr/>
        </p:nvSpPr>
        <p:spPr>
          <a:xfrm>
            <a:off x="4355068" y="3200234"/>
            <a:ext cx="2040943" cy="369332"/>
          </a:xfrm>
          <a:prstGeom prst="rect">
            <a:avLst/>
          </a:prstGeom>
          <a:noFill/>
        </p:spPr>
        <p:txBody>
          <a:bodyPr wrap="none" rtlCol="0">
            <a:spAutoFit/>
          </a:bodyPr>
          <a:lstStyle/>
          <a:p>
            <a:r>
              <a:rPr lang="en-US" dirty="0"/>
              <a:t>Gene duplications</a:t>
            </a:r>
          </a:p>
        </p:txBody>
      </p:sp>
      <p:sp>
        <p:nvSpPr>
          <p:cNvPr id="90" name="TextBox 89">
            <a:extLst>
              <a:ext uri="{FF2B5EF4-FFF2-40B4-BE49-F238E27FC236}">
                <a16:creationId xmlns:a16="http://schemas.microsoft.com/office/drawing/2014/main" id="{EEF5C709-EDE5-50F9-1CAC-27E1D4486929}"/>
              </a:ext>
            </a:extLst>
          </p:cNvPr>
          <p:cNvSpPr txBox="1"/>
          <p:nvPr/>
        </p:nvSpPr>
        <p:spPr>
          <a:xfrm>
            <a:off x="4746201" y="6819338"/>
            <a:ext cx="1258678" cy="369332"/>
          </a:xfrm>
          <a:prstGeom prst="rect">
            <a:avLst/>
          </a:prstGeom>
          <a:noFill/>
        </p:spPr>
        <p:txBody>
          <a:bodyPr wrap="none" rtlCol="0">
            <a:spAutoFit/>
          </a:bodyPr>
          <a:lstStyle/>
          <a:p>
            <a:r>
              <a:rPr lang="en-US" dirty="0"/>
              <a:t>Speciation</a:t>
            </a:r>
          </a:p>
        </p:txBody>
      </p:sp>
      <p:cxnSp>
        <p:nvCxnSpPr>
          <p:cNvPr id="92" name="Straight Arrow Connector 91">
            <a:extLst>
              <a:ext uri="{FF2B5EF4-FFF2-40B4-BE49-F238E27FC236}">
                <a16:creationId xmlns:a16="http://schemas.microsoft.com/office/drawing/2014/main" id="{2A524ED7-327E-0B1D-8D13-F701D8DBD213}"/>
              </a:ext>
            </a:extLst>
          </p:cNvPr>
          <p:cNvCxnSpPr>
            <a:stCxn id="89" idx="2"/>
          </p:cNvCxnSpPr>
          <p:nvPr/>
        </p:nvCxnSpPr>
        <p:spPr>
          <a:xfrm flipH="1">
            <a:off x="5016019" y="3569566"/>
            <a:ext cx="359521" cy="1136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1697C64-396D-8A5C-4A95-DF1CEDDB1AB9}"/>
              </a:ext>
            </a:extLst>
          </p:cNvPr>
          <p:cNvCxnSpPr>
            <a:stCxn id="89" idx="2"/>
          </p:cNvCxnSpPr>
          <p:nvPr/>
        </p:nvCxnSpPr>
        <p:spPr>
          <a:xfrm>
            <a:off x="5375540" y="3569566"/>
            <a:ext cx="12563" cy="1136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BA4B706-7647-FE2E-8035-3353D4DFF005}"/>
              </a:ext>
            </a:extLst>
          </p:cNvPr>
          <p:cNvCxnSpPr>
            <a:stCxn id="90" idx="0"/>
            <a:endCxn id="99" idx="1"/>
          </p:cNvCxnSpPr>
          <p:nvPr/>
        </p:nvCxnSpPr>
        <p:spPr>
          <a:xfrm flipV="1">
            <a:off x="5375540" y="6095599"/>
            <a:ext cx="253809" cy="7237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0410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CC50-4CF7-F3E0-5085-4F1ADDC6556C}"/>
              </a:ext>
            </a:extLst>
          </p:cNvPr>
          <p:cNvSpPr>
            <a:spLocks noGrp="1"/>
          </p:cNvSpPr>
          <p:nvPr>
            <p:ph type="title"/>
          </p:nvPr>
        </p:nvSpPr>
        <p:spPr/>
        <p:txBody>
          <a:bodyPr/>
          <a:lstStyle/>
          <a:p>
            <a:r>
              <a:rPr lang="en-US" dirty="0"/>
              <a:t>Phylogenetic inference: </a:t>
            </a:r>
            <a:br>
              <a:rPr lang="en-US" dirty="0"/>
            </a:br>
            <a:r>
              <a:rPr lang="en-US" dirty="0"/>
              <a:t>A simple example</a:t>
            </a:r>
          </a:p>
        </p:txBody>
      </p:sp>
      <p:pic>
        <p:nvPicPr>
          <p:cNvPr id="5" name="Content Placeholder 4" descr="Anaeramoeba flamelloides - Stairs et al. 2021">
            <a:extLst>
              <a:ext uri="{FF2B5EF4-FFF2-40B4-BE49-F238E27FC236}">
                <a16:creationId xmlns:a16="http://schemas.microsoft.com/office/drawing/2014/main" id="{D8A83581-225C-DD7C-E8AA-21ACBC4C9CF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09782" y="5056011"/>
            <a:ext cx="1822662" cy="1828800"/>
          </a:xfrm>
        </p:spPr>
      </p:pic>
      <p:grpSp>
        <p:nvGrpSpPr>
          <p:cNvPr id="12" name="object 11">
            <a:extLst>
              <a:ext uri="{FF2B5EF4-FFF2-40B4-BE49-F238E27FC236}">
                <a16:creationId xmlns:a16="http://schemas.microsoft.com/office/drawing/2014/main" id="{2D3697F9-FE4A-488C-D62F-EE2E68ED08E9}"/>
              </a:ext>
            </a:extLst>
          </p:cNvPr>
          <p:cNvGrpSpPr/>
          <p:nvPr/>
        </p:nvGrpSpPr>
        <p:grpSpPr>
          <a:xfrm>
            <a:off x="4950776" y="3683374"/>
            <a:ext cx="2370999" cy="1944867"/>
            <a:chOff x="4115308" y="4092447"/>
            <a:chExt cx="2124710" cy="1198245"/>
          </a:xfrm>
        </p:grpSpPr>
        <p:pic>
          <p:nvPicPr>
            <p:cNvPr id="13" name="object 12">
              <a:extLst>
                <a:ext uri="{FF2B5EF4-FFF2-40B4-BE49-F238E27FC236}">
                  <a16:creationId xmlns:a16="http://schemas.microsoft.com/office/drawing/2014/main" id="{E0960985-3079-029A-EFF8-83062E9B852E}"/>
                </a:ext>
              </a:extLst>
            </p:cNvPr>
            <p:cNvPicPr/>
            <p:nvPr/>
          </p:nvPicPr>
          <p:blipFill>
            <a:blip r:embed="rId4" cstate="print"/>
            <a:stretch>
              <a:fillRect/>
            </a:stretch>
          </p:blipFill>
          <p:spPr>
            <a:xfrm>
              <a:off x="4636516" y="4616703"/>
              <a:ext cx="1091184" cy="124968"/>
            </a:xfrm>
            <a:prstGeom prst="rect">
              <a:avLst/>
            </a:prstGeom>
          </p:spPr>
        </p:pic>
        <p:sp>
          <p:nvSpPr>
            <p:cNvPr id="14" name="object 13">
              <a:extLst>
                <a:ext uri="{FF2B5EF4-FFF2-40B4-BE49-F238E27FC236}">
                  <a16:creationId xmlns:a16="http://schemas.microsoft.com/office/drawing/2014/main" id="{04EDAFC4-F71A-0783-B8F6-EB9A66E7D6CE}"/>
                </a:ext>
              </a:extLst>
            </p:cNvPr>
            <p:cNvSpPr/>
            <p:nvPr/>
          </p:nvSpPr>
          <p:spPr>
            <a:xfrm>
              <a:off x="4680771" y="4658542"/>
              <a:ext cx="984250" cy="0"/>
            </a:xfrm>
            <a:custGeom>
              <a:avLst/>
              <a:gdLst/>
              <a:ahLst/>
              <a:cxnLst/>
              <a:rect l="l" t="t" r="r" b="b"/>
              <a:pathLst>
                <a:path w="984250">
                  <a:moveTo>
                    <a:pt x="0" y="0"/>
                  </a:moveTo>
                  <a:lnTo>
                    <a:pt x="983854" y="1"/>
                  </a:lnTo>
                </a:path>
              </a:pathLst>
            </a:custGeom>
            <a:ln w="40004">
              <a:solidFill>
                <a:srgbClr val="000000"/>
              </a:solidFill>
            </a:ln>
          </p:spPr>
          <p:txBody>
            <a:bodyPr wrap="square" lIns="0" tIns="0" rIns="0" bIns="0" rtlCol="0"/>
            <a:lstStyle/>
            <a:p>
              <a:endParaRPr sz="1696"/>
            </a:p>
          </p:txBody>
        </p:sp>
        <p:pic>
          <p:nvPicPr>
            <p:cNvPr id="15" name="object 14">
              <a:extLst>
                <a:ext uri="{FF2B5EF4-FFF2-40B4-BE49-F238E27FC236}">
                  <a16:creationId xmlns:a16="http://schemas.microsoft.com/office/drawing/2014/main" id="{9765D902-D617-B9EC-E46D-C8BE04BFAFB3}"/>
                </a:ext>
              </a:extLst>
            </p:cNvPr>
            <p:cNvPicPr/>
            <p:nvPr/>
          </p:nvPicPr>
          <p:blipFill>
            <a:blip r:embed="rId5" cstate="print"/>
            <a:stretch>
              <a:fillRect/>
            </a:stretch>
          </p:blipFill>
          <p:spPr>
            <a:xfrm>
              <a:off x="4115308" y="4092447"/>
              <a:ext cx="630936" cy="1136903"/>
            </a:xfrm>
            <a:prstGeom prst="rect">
              <a:avLst/>
            </a:prstGeom>
          </p:spPr>
        </p:pic>
        <p:sp>
          <p:nvSpPr>
            <p:cNvPr id="16" name="object 15">
              <a:extLst>
                <a:ext uri="{FF2B5EF4-FFF2-40B4-BE49-F238E27FC236}">
                  <a16:creationId xmlns:a16="http://schemas.microsoft.com/office/drawing/2014/main" id="{E516CDE9-D43D-3F53-A143-AFEB0FD161D9}"/>
                </a:ext>
              </a:extLst>
            </p:cNvPr>
            <p:cNvSpPr/>
            <p:nvPr/>
          </p:nvSpPr>
          <p:spPr>
            <a:xfrm>
              <a:off x="4170701" y="4116402"/>
              <a:ext cx="512445" cy="1033144"/>
            </a:xfrm>
            <a:custGeom>
              <a:avLst/>
              <a:gdLst/>
              <a:ahLst/>
              <a:cxnLst/>
              <a:rect l="l" t="t" r="r" b="b"/>
              <a:pathLst>
                <a:path w="512445" h="1033145">
                  <a:moveTo>
                    <a:pt x="0" y="1032810"/>
                  </a:moveTo>
                  <a:lnTo>
                    <a:pt x="51007" y="999461"/>
                  </a:lnTo>
                  <a:lnTo>
                    <a:pt x="101562" y="966102"/>
                  </a:lnTo>
                  <a:lnTo>
                    <a:pt x="151213" y="932724"/>
                  </a:lnTo>
                  <a:lnTo>
                    <a:pt x="199508" y="899318"/>
                  </a:lnTo>
                  <a:lnTo>
                    <a:pt x="245994" y="865873"/>
                  </a:lnTo>
                  <a:lnTo>
                    <a:pt x="290220" y="832380"/>
                  </a:lnTo>
                  <a:lnTo>
                    <a:pt x="331732" y="798830"/>
                  </a:lnTo>
                  <a:lnTo>
                    <a:pt x="370081" y="765212"/>
                  </a:lnTo>
                  <a:lnTo>
                    <a:pt x="404812" y="731517"/>
                  </a:lnTo>
                  <a:lnTo>
                    <a:pt x="435474" y="697736"/>
                  </a:lnTo>
                  <a:lnTo>
                    <a:pt x="461615" y="663860"/>
                  </a:lnTo>
                  <a:lnTo>
                    <a:pt x="482783" y="629877"/>
                  </a:lnTo>
                  <a:lnTo>
                    <a:pt x="508390" y="561557"/>
                  </a:lnTo>
                  <a:lnTo>
                    <a:pt x="511926" y="527201"/>
                  </a:lnTo>
                  <a:lnTo>
                    <a:pt x="433432" y="372206"/>
                  </a:lnTo>
                  <a:lnTo>
                    <a:pt x="259673" y="199049"/>
                  </a:lnTo>
                  <a:lnTo>
                    <a:pt x="85708" y="58168"/>
                  </a:lnTo>
                  <a:lnTo>
                    <a:pt x="6595" y="0"/>
                  </a:lnTo>
                </a:path>
              </a:pathLst>
            </a:custGeom>
            <a:ln w="40004">
              <a:solidFill>
                <a:srgbClr val="000000"/>
              </a:solidFill>
            </a:ln>
          </p:spPr>
          <p:txBody>
            <a:bodyPr wrap="square" lIns="0" tIns="0" rIns="0" bIns="0" rtlCol="0"/>
            <a:lstStyle/>
            <a:p>
              <a:endParaRPr sz="1696"/>
            </a:p>
          </p:txBody>
        </p:sp>
        <p:pic>
          <p:nvPicPr>
            <p:cNvPr id="17" name="object 16">
              <a:extLst>
                <a:ext uri="{FF2B5EF4-FFF2-40B4-BE49-F238E27FC236}">
                  <a16:creationId xmlns:a16="http://schemas.microsoft.com/office/drawing/2014/main" id="{0655E299-8411-40F8-EE74-4B4880AFBC0D}"/>
                </a:ext>
              </a:extLst>
            </p:cNvPr>
            <p:cNvPicPr/>
            <p:nvPr/>
          </p:nvPicPr>
          <p:blipFill>
            <a:blip r:embed="rId6" cstate="print"/>
            <a:stretch>
              <a:fillRect/>
            </a:stretch>
          </p:blipFill>
          <p:spPr>
            <a:xfrm>
              <a:off x="5602732" y="4135119"/>
              <a:ext cx="637032" cy="1155191"/>
            </a:xfrm>
            <a:prstGeom prst="rect">
              <a:avLst/>
            </a:prstGeom>
          </p:spPr>
        </p:pic>
        <p:sp>
          <p:nvSpPr>
            <p:cNvPr id="18" name="object 17">
              <a:extLst>
                <a:ext uri="{FF2B5EF4-FFF2-40B4-BE49-F238E27FC236}">
                  <a16:creationId xmlns:a16="http://schemas.microsoft.com/office/drawing/2014/main" id="{D76ED3B0-3C04-5A84-056F-F19DCBA107B7}"/>
                </a:ext>
              </a:extLst>
            </p:cNvPr>
            <p:cNvSpPr/>
            <p:nvPr/>
          </p:nvSpPr>
          <p:spPr>
            <a:xfrm>
              <a:off x="5667789" y="4174459"/>
              <a:ext cx="516890" cy="1033144"/>
            </a:xfrm>
            <a:custGeom>
              <a:avLst/>
              <a:gdLst/>
              <a:ahLst/>
              <a:cxnLst/>
              <a:rect l="l" t="t" r="r" b="b"/>
              <a:pathLst>
                <a:path w="516889" h="1033145">
                  <a:moveTo>
                    <a:pt x="516554" y="0"/>
                  </a:moveTo>
                  <a:lnTo>
                    <a:pt x="465242" y="32878"/>
                  </a:lnTo>
                  <a:lnTo>
                    <a:pt x="414382" y="65770"/>
                  </a:lnTo>
                  <a:lnTo>
                    <a:pt x="364426" y="98690"/>
                  </a:lnTo>
                  <a:lnTo>
                    <a:pt x="315827" y="131651"/>
                  </a:lnTo>
                  <a:lnTo>
                    <a:pt x="269035" y="164667"/>
                  </a:lnTo>
                  <a:lnTo>
                    <a:pt x="224503" y="197752"/>
                  </a:lnTo>
                  <a:lnTo>
                    <a:pt x="182683" y="230919"/>
                  </a:lnTo>
                  <a:lnTo>
                    <a:pt x="144028" y="264183"/>
                  </a:lnTo>
                  <a:lnTo>
                    <a:pt x="108988" y="297556"/>
                  </a:lnTo>
                  <a:lnTo>
                    <a:pt x="78016" y="331054"/>
                  </a:lnTo>
                  <a:lnTo>
                    <a:pt x="51565" y="364689"/>
                  </a:lnTo>
                  <a:lnTo>
                    <a:pt x="30085" y="398475"/>
                  </a:lnTo>
                  <a:lnTo>
                    <a:pt x="3851" y="466557"/>
                  </a:lnTo>
                  <a:lnTo>
                    <a:pt x="0" y="500879"/>
                  </a:lnTo>
                  <a:lnTo>
                    <a:pt x="77065" y="656589"/>
                  </a:lnTo>
                  <a:lnTo>
                    <a:pt x="249224" y="831336"/>
                  </a:lnTo>
                  <a:lnTo>
                    <a:pt x="421886" y="973812"/>
                  </a:lnTo>
                  <a:lnTo>
                    <a:pt x="500460" y="1032705"/>
                  </a:lnTo>
                </a:path>
              </a:pathLst>
            </a:custGeom>
            <a:ln w="40004">
              <a:solidFill>
                <a:srgbClr val="000000"/>
              </a:solidFill>
            </a:ln>
          </p:spPr>
          <p:txBody>
            <a:bodyPr wrap="square" lIns="0" tIns="0" rIns="0" bIns="0" rtlCol="0"/>
            <a:lstStyle/>
            <a:p>
              <a:endParaRPr sz="1696"/>
            </a:p>
          </p:txBody>
        </p:sp>
      </p:grpSp>
      <p:grpSp>
        <p:nvGrpSpPr>
          <p:cNvPr id="10" name="Group 9">
            <a:extLst>
              <a:ext uri="{FF2B5EF4-FFF2-40B4-BE49-F238E27FC236}">
                <a16:creationId xmlns:a16="http://schemas.microsoft.com/office/drawing/2014/main" id="{0048D5E1-E0DB-B656-3B02-2DFEFB90DC8D}"/>
              </a:ext>
            </a:extLst>
          </p:cNvPr>
          <p:cNvGrpSpPr/>
          <p:nvPr/>
        </p:nvGrpSpPr>
        <p:grpSpPr>
          <a:xfrm>
            <a:off x="7494439" y="2023801"/>
            <a:ext cx="1981200" cy="2346152"/>
            <a:chOff x="6869112" y="2150576"/>
            <a:chExt cx="1981200" cy="2346152"/>
          </a:xfrm>
        </p:grpSpPr>
        <p:pic>
          <p:nvPicPr>
            <p:cNvPr id="9" name="Picture 8" descr="Trichomonas vaginalis - CDC">
              <a:extLst>
                <a:ext uri="{FF2B5EF4-FFF2-40B4-BE49-F238E27FC236}">
                  <a16:creationId xmlns:a16="http://schemas.microsoft.com/office/drawing/2014/main" id="{F4B46AD1-1DB6-B15C-DFC0-A365BE030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312" y="2667928"/>
              <a:ext cx="1828800" cy="1828800"/>
            </a:xfrm>
            <a:prstGeom prst="rect">
              <a:avLst/>
            </a:prstGeom>
          </p:spPr>
        </p:pic>
        <p:sp>
          <p:nvSpPr>
            <p:cNvPr id="19" name="TextBox 18">
              <a:extLst>
                <a:ext uri="{FF2B5EF4-FFF2-40B4-BE49-F238E27FC236}">
                  <a16:creationId xmlns:a16="http://schemas.microsoft.com/office/drawing/2014/main" id="{2914708F-6FD3-0717-93D6-140656D14BB8}"/>
                </a:ext>
              </a:extLst>
            </p:cNvPr>
            <p:cNvSpPr txBox="1"/>
            <p:nvPr/>
          </p:nvSpPr>
          <p:spPr>
            <a:xfrm>
              <a:off x="6869112" y="2150576"/>
              <a:ext cx="1981200" cy="446276"/>
            </a:xfrm>
            <a:prstGeom prst="rect">
              <a:avLst/>
            </a:prstGeom>
            <a:noFill/>
          </p:spPr>
          <p:txBody>
            <a:bodyPr wrap="square" rtlCol="0">
              <a:spAutoFit/>
            </a:bodyPr>
            <a:lstStyle/>
            <a:p>
              <a:pPr algn="ctr"/>
              <a:r>
                <a:rPr lang="en-US" sz="1300" i="1" dirty="0"/>
                <a:t>Trichomonas vaginalis</a:t>
              </a:r>
              <a:r>
                <a:rPr lang="en-US" sz="1300" dirty="0"/>
                <a:t> </a:t>
              </a:r>
            </a:p>
            <a:p>
              <a:pPr algn="ctr"/>
              <a:r>
                <a:rPr lang="en-US" sz="1000" dirty="0"/>
                <a:t>(CDC)</a:t>
              </a:r>
            </a:p>
          </p:txBody>
        </p:sp>
      </p:grpSp>
      <p:grpSp>
        <p:nvGrpSpPr>
          <p:cNvPr id="8" name="Group 7">
            <a:extLst>
              <a:ext uri="{FF2B5EF4-FFF2-40B4-BE49-F238E27FC236}">
                <a16:creationId xmlns:a16="http://schemas.microsoft.com/office/drawing/2014/main" id="{5A05E791-C088-87B0-B507-2F1E39466070}"/>
              </a:ext>
            </a:extLst>
          </p:cNvPr>
          <p:cNvGrpSpPr/>
          <p:nvPr/>
        </p:nvGrpSpPr>
        <p:grpSpPr>
          <a:xfrm>
            <a:off x="7570639" y="5056011"/>
            <a:ext cx="1828800" cy="2371439"/>
            <a:chOff x="6945312" y="5182786"/>
            <a:chExt cx="1828800" cy="2371439"/>
          </a:xfrm>
        </p:grpSpPr>
        <p:pic>
          <p:nvPicPr>
            <p:cNvPr id="11" name="Picture 10" descr="Trypanosoma cruzi - CDC">
              <a:extLst>
                <a:ext uri="{FF2B5EF4-FFF2-40B4-BE49-F238E27FC236}">
                  <a16:creationId xmlns:a16="http://schemas.microsoft.com/office/drawing/2014/main" id="{DAD3DDBD-59A6-5E16-3450-5D38C8AFD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5312" y="5182786"/>
              <a:ext cx="1828800" cy="1828800"/>
            </a:xfrm>
            <a:prstGeom prst="rect">
              <a:avLst/>
            </a:prstGeom>
          </p:spPr>
        </p:pic>
        <p:sp>
          <p:nvSpPr>
            <p:cNvPr id="20" name="TextBox 19">
              <a:extLst>
                <a:ext uri="{FF2B5EF4-FFF2-40B4-BE49-F238E27FC236}">
                  <a16:creationId xmlns:a16="http://schemas.microsoft.com/office/drawing/2014/main" id="{E050050A-EAB3-B28A-F8CA-AF4E623AA065}"/>
                </a:ext>
              </a:extLst>
            </p:cNvPr>
            <p:cNvSpPr txBox="1"/>
            <p:nvPr/>
          </p:nvSpPr>
          <p:spPr>
            <a:xfrm>
              <a:off x="7036752" y="7107949"/>
              <a:ext cx="1645920" cy="446276"/>
            </a:xfrm>
            <a:prstGeom prst="rect">
              <a:avLst/>
            </a:prstGeom>
            <a:noFill/>
          </p:spPr>
          <p:txBody>
            <a:bodyPr wrap="square" rtlCol="0">
              <a:spAutoFit/>
            </a:bodyPr>
            <a:lstStyle/>
            <a:p>
              <a:pPr algn="ctr"/>
              <a:r>
                <a:rPr lang="en-US" sz="1300" i="1" dirty="0"/>
                <a:t>Trypanosoma </a:t>
              </a:r>
              <a:r>
                <a:rPr lang="en-US" sz="1300" i="1" dirty="0" err="1"/>
                <a:t>cruzi</a:t>
              </a:r>
              <a:r>
                <a:rPr lang="en-US" sz="1300" i="1" dirty="0"/>
                <a:t> </a:t>
              </a:r>
            </a:p>
            <a:p>
              <a:pPr algn="ctr"/>
              <a:r>
                <a:rPr lang="en-US" sz="1000" dirty="0"/>
                <a:t>(CDC)</a:t>
              </a:r>
            </a:p>
          </p:txBody>
        </p:sp>
      </p:grpSp>
      <p:grpSp>
        <p:nvGrpSpPr>
          <p:cNvPr id="24" name="Group 23">
            <a:extLst>
              <a:ext uri="{FF2B5EF4-FFF2-40B4-BE49-F238E27FC236}">
                <a16:creationId xmlns:a16="http://schemas.microsoft.com/office/drawing/2014/main" id="{5444778A-5FAA-5EF5-9880-9587E324ED7E}"/>
              </a:ext>
            </a:extLst>
          </p:cNvPr>
          <p:cNvGrpSpPr/>
          <p:nvPr/>
        </p:nvGrpSpPr>
        <p:grpSpPr>
          <a:xfrm>
            <a:off x="2903143" y="2020980"/>
            <a:ext cx="1837417" cy="2324395"/>
            <a:chOff x="2903143" y="2020980"/>
            <a:chExt cx="1837417" cy="2324395"/>
          </a:xfrm>
        </p:grpSpPr>
        <p:pic>
          <p:nvPicPr>
            <p:cNvPr id="7" name="Picture 6" descr="Giardia intestinalis trophozoite - Wikimedia Commons">
              <a:extLst>
                <a:ext uri="{FF2B5EF4-FFF2-40B4-BE49-F238E27FC236}">
                  <a16:creationId xmlns:a16="http://schemas.microsoft.com/office/drawing/2014/main" id="{8479F2CA-6571-35ED-9864-ED7398ADB0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3143" y="2516575"/>
              <a:ext cx="1837417" cy="1828800"/>
            </a:xfrm>
            <a:prstGeom prst="rect">
              <a:avLst/>
            </a:prstGeom>
          </p:spPr>
        </p:pic>
        <p:sp>
          <p:nvSpPr>
            <p:cNvPr id="21" name="TextBox 20">
              <a:extLst>
                <a:ext uri="{FF2B5EF4-FFF2-40B4-BE49-F238E27FC236}">
                  <a16:creationId xmlns:a16="http://schemas.microsoft.com/office/drawing/2014/main" id="{0685F3B4-D616-BD58-19A3-4CAA87F57271}"/>
                </a:ext>
              </a:extLst>
            </p:cNvPr>
            <p:cNvSpPr txBox="1"/>
            <p:nvPr/>
          </p:nvSpPr>
          <p:spPr>
            <a:xfrm>
              <a:off x="2994275" y="2020980"/>
              <a:ext cx="1653675" cy="446276"/>
            </a:xfrm>
            <a:prstGeom prst="rect">
              <a:avLst/>
            </a:prstGeom>
            <a:noFill/>
          </p:spPr>
          <p:txBody>
            <a:bodyPr wrap="square" rtlCol="0">
              <a:spAutoFit/>
            </a:bodyPr>
            <a:lstStyle/>
            <a:p>
              <a:pPr algn="ctr"/>
              <a:r>
                <a:rPr lang="en-US" sz="1300" i="1" dirty="0"/>
                <a:t>Giardia intestinalis</a:t>
              </a:r>
              <a:r>
                <a:rPr lang="en-US" sz="1300" dirty="0"/>
                <a:t> </a:t>
              </a:r>
              <a:br>
                <a:rPr lang="en-US" sz="1300" dirty="0"/>
              </a:br>
              <a:r>
                <a:rPr lang="en-US" sz="1000" dirty="0"/>
                <a:t>(Wikimedia Commons)</a:t>
              </a:r>
            </a:p>
          </p:txBody>
        </p:sp>
      </p:grpSp>
      <p:sp>
        <p:nvSpPr>
          <p:cNvPr id="22" name="TextBox 21">
            <a:extLst>
              <a:ext uri="{FF2B5EF4-FFF2-40B4-BE49-F238E27FC236}">
                <a16:creationId xmlns:a16="http://schemas.microsoft.com/office/drawing/2014/main" id="{D760FBB5-73FF-5B4D-83B1-E80CD7B66A21}"/>
              </a:ext>
            </a:extLst>
          </p:cNvPr>
          <p:cNvSpPr txBox="1"/>
          <p:nvPr/>
        </p:nvSpPr>
        <p:spPr>
          <a:xfrm>
            <a:off x="2636045" y="6981174"/>
            <a:ext cx="2370134" cy="446276"/>
          </a:xfrm>
          <a:prstGeom prst="rect">
            <a:avLst/>
          </a:prstGeom>
          <a:noFill/>
        </p:spPr>
        <p:txBody>
          <a:bodyPr wrap="square" rtlCol="0">
            <a:spAutoFit/>
          </a:bodyPr>
          <a:lstStyle/>
          <a:p>
            <a:pPr algn="ctr"/>
            <a:r>
              <a:rPr lang="fr-FR" sz="1300" i="1" dirty="0"/>
              <a:t>Anaeramoeba </a:t>
            </a:r>
            <a:r>
              <a:rPr lang="fr-FR" sz="1300" i="1" dirty="0" err="1"/>
              <a:t>flamelloides</a:t>
            </a:r>
            <a:r>
              <a:rPr lang="fr-FR" sz="1300" dirty="0"/>
              <a:t> </a:t>
            </a:r>
          </a:p>
          <a:p>
            <a:pPr algn="ctr"/>
            <a:r>
              <a:rPr lang="fr-FR" sz="1000" dirty="0"/>
              <a:t>(</a:t>
            </a:r>
            <a:r>
              <a:rPr lang="fr-FR" sz="1000" dirty="0" err="1"/>
              <a:t>Stairs</a:t>
            </a:r>
            <a:r>
              <a:rPr lang="fr-FR" sz="1000" dirty="0"/>
              <a:t> et al. 2021)</a:t>
            </a:r>
            <a:endParaRPr lang="en-US" sz="1000" dirty="0"/>
          </a:p>
        </p:txBody>
      </p:sp>
      <p:sp>
        <p:nvSpPr>
          <p:cNvPr id="4" name="TextBox 3">
            <a:extLst>
              <a:ext uri="{FF2B5EF4-FFF2-40B4-BE49-F238E27FC236}">
                <a16:creationId xmlns:a16="http://schemas.microsoft.com/office/drawing/2014/main" id="{74E93822-64DF-27E7-B306-FB05B6105FD3}"/>
              </a:ext>
            </a:extLst>
          </p:cNvPr>
          <p:cNvSpPr txBox="1"/>
          <p:nvPr/>
        </p:nvSpPr>
        <p:spPr>
          <a:xfrm>
            <a:off x="10572526" y="4386033"/>
            <a:ext cx="1665108" cy="646331"/>
          </a:xfrm>
          <a:prstGeom prst="rect">
            <a:avLst/>
          </a:prstGeom>
          <a:noFill/>
        </p:spPr>
        <p:txBody>
          <a:bodyPr wrap="square" rtlCol="0">
            <a:spAutoFit/>
          </a:bodyPr>
          <a:lstStyle/>
          <a:p>
            <a:r>
              <a:rPr lang="en-US" dirty="0"/>
              <a:t>Undulating </a:t>
            </a:r>
          </a:p>
          <a:p>
            <a:r>
              <a:rPr lang="en-US" dirty="0"/>
              <a:t>membrane</a:t>
            </a:r>
          </a:p>
        </p:txBody>
      </p:sp>
      <p:sp>
        <p:nvSpPr>
          <p:cNvPr id="6" name="TextBox 5">
            <a:extLst>
              <a:ext uri="{FF2B5EF4-FFF2-40B4-BE49-F238E27FC236}">
                <a16:creationId xmlns:a16="http://schemas.microsoft.com/office/drawing/2014/main" id="{1103A868-9303-F995-7B29-42898FEE356E}"/>
              </a:ext>
            </a:extLst>
          </p:cNvPr>
          <p:cNvSpPr txBox="1"/>
          <p:nvPr/>
        </p:nvSpPr>
        <p:spPr>
          <a:xfrm>
            <a:off x="338780" y="4129363"/>
            <a:ext cx="1748033" cy="1200329"/>
          </a:xfrm>
          <a:prstGeom prst="rect">
            <a:avLst/>
          </a:prstGeom>
          <a:noFill/>
        </p:spPr>
        <p:txBody>
          <a:bodyPr wrap="square" rtlCol="0">
            <a:spAutoFit/>
          </a:bodyPr>
          <a:lstStyle/>
          <a:p>
            <a:r>
              <a:rPr lang="en-US" dirty="0"/>
              <a:t>Roughly symmetrical along vertical axis</a:t>
            </a:r>
          </a:p>
        </p:txBody>
      </p:sp>
      <p:sp>
        <p:nvSpPr>
          <p:cNvPr id="3" name="Left Brace 2">
            <a:extLst>
              <a:ext uri="{FF2B5EF4-FFF2-40B4-BE49-F238E27FC236}">
                <a16:creationId xmlns:a16="http://schemas.microsoft.com/office/drawing/2014/main" id="{D8070222-8FA2-8561-E425-230FA72EECB7}"/>
              </a:ext>
            </a:extLst>
          </p:cNvPr>
          <p:cNvSpPr/>
          <p:nvPr/>
        </p:nvSpPr>
        <p:spPr>
          <a:xfrm>
            <a:off x="1881177" y="2711450"/>
            <a:ext cx="951553" cy="4036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C98610E-4CE5-7152-09F7-A5A43B4A5839}"/>
              </a:ext>
            </a:extLst>
          </p:cNvPr>
          <p:cNvSpPr/>
          <p:nvPr/>
        </p:nvSpPr>
        <p:spPr>
          <a:xfrm rot="10800000">
            <a:off x="9510206" y="2711449"/>
            <a:ext cx="951553" cy="4036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1257815"/>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256B-B75B-A03A-D6E2-58FD8A51923E}"/>
              </a:ext>
            </a:extLst>
          </p:cNvPr>
          <p:cNvSpPr>
            <a:spLocks noGrp="1"/>
          </p:cNvSpPr>
          <p:nvPr>
            <p:ph type="title"/>
          </p:nvPr>
        </p:nvSpPr>
        <p:spPr>
          <a:xfrm>
            <a:off x="746302" y="671688"/>
            <a:ext cx="9472006" cy="1474611"/>
          </a:xfrm>
        </p:spPr>
        <p:txBody>
          <a:bodyPr>
            <a:normAutofit fontScale="90000"/>
          </a:bodyPr>
          <a:lstStyle/>
          <a:p>
            <a:r>
              <a:rPr lang="en-US"/>
              <a:t>Brainstorming Activity: </a:t>
            </a:r>
            <a:br>
              <a:rPr lang="en-US"/>
            </a:br>
            <a:r>
              <a:rPr lang="en-US"/>
              <a:t>What kind of gene should you use to reconstruct a species tree?</a:t>
            </a:r>
            <a:endParaRPr lang="en-US" dirty="0"/>
          </a:p>
        </p:txBody>
      </p:sp>
      <p:sp>
        <p:nvSpPr>
          <p:cNvPr id="3" name="Content Placeholder 2">
            <a:extLst>
              <a:ext uri="{FF2B5EF4-FFF2-40B4-BE49-F238E27FC236}">
                <a16:creationId xmlns:a16="http://schemas.microsoft.com/office/drawing/2014/main" id="{E999B2EB-29D2-84A3-D362-8F79C74BF13A}"/>
              </a:ext>
            </a:extLst>
          </p:cNvPr>
          <p:cNvSpPr>
            <a:spLocks noGrp="1"/>
          </p:cNvSpPr>
          <p:nvPr>
            <p:ph idx="1"/>
          </p:nvPr>
        </p:nvSpPr>
        <p:spPr>
          <a:xfrm>
            <a:off x="746302" y="2635250"/>
            <a:ext cx="9472006" cy="4021437"/>
          </a:xfrm>
        </p:spPr>
        <p:txBody>
          <a:bodyPr/>
          <a:lstStyle/>
          <a:p>
            <a:r>
              <a:rPr lang="en-US" dirty="0"/>
              <a:t>“Goldilocks” situation balancing genes that are unique but not too unique, and evolve at a meaningful speed (i.e., not too fast, not too slow)</a:t>
            </a:r>
          </a:p>
          <a:p>
            <a:r>
              <a:rPr lang="en-US" dirty="0"/>
              <a:t>In all of these “extreme” cases, the phylogenetic signal can become confused</a:t>
            </a:r>
          </a:p>
          <a:p>
            <a:r>
              <a:rPr lang="en-US" dirty="0"/>
              <a:t>This a situation where you have to get to know the organisms you’re working with, and pick the gene that’s </a:t>
            </a:r>
            <a:r>
              <a:rPr lang="en-US" i="1" dirty="0"/>
              <a:t>just right</a:t>
            </a:r>
            <a:endParaRPr lang="en-US" dirty="0"/>
          </a:p>
        </p:txBody>
      </p:sp>
    </p:spTree>
    <p:extLst>
      <p:ext uri="{BB962C8B-B14F-4D97-AF65-F5344CB8AC3E}">
        <p14:creationId xmlns:p14="http://schemas.microsoft.com/office/powerpoint/2010/main" val="4090656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1"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40C1E9C9-51C6-A9DF-7439-B8EA793F0DFF}"/>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Quick Review: Biological Concepts</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0AC815F8-5D86-1F8F-1A1F-C46C112A9A81}"/>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799319914"/>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8A8F-6C36-CB6E-FE5F-5016DA382D01}"/>
              </a:ext>
            </a:extLst>
          </p:cNvPr>
          <p:cNvSpPr>
            <a:spLocks noGrp="1"/>
          </p:cNvSpPr>
          <p:nvPr>
            <p:ph type="title"/>
          </p:nvPr>
        </p:nvSpPr>
        <p:spPr/>
        <p:txBody>
          <a:bodyPr/>
          <a:lstStyle/>
          <a:p>
            <a:r>
              <a:rPr lang="en-US" dirty="0"/>
              <a:t>What are the 4 macromolecules?</a:t>
            </a:r>
          </a:p>
        </p:txBody>
      </p:sp>
      <p:sp>
        <p:nvSpPr>
          <p:cNvPr id="3" name="Content Placeholder 2">
            <a:extLst>
              <a:ext uri="{FF2B5EF4-FFF2-40B4-BE49-F238E27FC236}">
                <a16:creationId xmlns:a16="http://schemas.microsoft.com/office/drawing/2014/main" id="{79637F5F-3F1C-5EB0-0282-485506CF46FA}"/>
              </a:ext>
            </a:extLst>
          </p:cNvPr>
          <p:cNvSpPr>
            <a:spLocks noGrp="1"/>
          </p:cNvSpPr>
          <p:nvPr>
            <p:ph idx="1"/>
          </p:nvPr>
        </p:nvSpPr>
        <p:spPr/>
        <p:txBody>
          <a:bodyPr/>
          <a:lstStyle/>
          <a:p>
            <a:r>
              <a:rPr lang="en-US" dirty="0"/>
              <a:t>Carbohydrates – (CH</a:t>
            </a:r>
            <a:r>
              <a:rPr lang="en-US" baseline="-25000" dirty="0"/>
              <a:t>2</a:t>
            </a:r>
            <a:r>
              <a:rPr lang="en-US" dirty="0"/>
              <a:t>O)</a:t>
            </a:r>
            <a:r>
              <a:rPr lang="en-US" baseline="-25000" dirty="0"/>
              <a:t>n</a:t>
            </a:r>
          </a:p>
          <a:p>
            <a:r>
              <a:rPr lang="en-US" dirty="0"/>
              <a:t>Lipids – primarily hydrocarbon chains</a:t>
            </a:r>
          </a:p>
          <a:p>
            <a:r>
              <a:rPr lang="en-US" dirty="0"/>
              <a:t>Nucleic Acids – nucleotides (nitrogenous base with sugar &amp; phosphate group backbone)</a:t>
            </a:r>
          </a:p>
          <a:p>
            <a:r>
              <a:rPr lang="en-US" dirty="0"/>
              <a:t>Proteins – amino acids (20 standard)</a:t>
            </a:r>
          </a:p>
        </p:txBody>
      </p:sp>
    </p:spTree>
    <p:extLst>
      <p:ext uri="{BB962C8B-B14F-4D97-AF65-F5344CB8AC3E}">
        <p14:creationId xmlns:p14="http://schemas.microsoft.com/office/powerpoint/2010/main" val="10035009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6E0B-7049-9AFF-D87E-C805F0E034EB}"/>
              </a:ext>
            </a:extLst>
          </p:cNvPr>
          <p:cNvSpPr>
            <a:spLocks noGrp="1"/>
          </p:cNvSpPr>
          <p:nvPr>
            <p:ph type="title"/>
          </p:nvPr>
        </p:nvSpPr>
        <p:spPr/>
        <p:txBody>
          <a:bodyPr/>
          <a:lstStyle/>
          <a:p>
            <a:r>
              <a:rPr lang="en-US" dirty="0"/>
              <a:t>Which are the pyrimidines and which are the purines? </a:t>
            </a:r>
          </a:p>
        </p:txBody>
      </p:sp>
      <p:pic>
        <p:nvPicPr>
          <p:cNvPr id="5" name="Content Placeholder 4" descr="Pyrimidines &amp; purines&#10;&#10;Source: https://www.thoughtco.com/purines-and-pyrimidines-differences-4589943">
            <a:extLst>
              <a:ext uri="{FF2B5EF4-FFF2-40B4-BE49-F238E27FC236}">
                <a16:creationId xmlns:a16="http://schemas.microsoft.com/office/drawing/2014/main" id="{B39D2A74-4D60-F086-73B1-06ACE0618E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73519" y="2381250"/>
            <a:ext cx="5217825" cy="4275138"/>
          </a:xfrm>
        </p:spPr>
      </p:pic>
      <p:grpSp>
        <p:nvGrpSpPr>
          <p:cNvPr id="10" name="Group 9">
            <a:extLst>
              <a:ext uri="{FF2B5EF4-FFF2-40B4-BE49-F238E27FC236}">
                <a16:creationId xmlns:a16="http://schemas.microsoft.com/office/drawing/2014/main" id="{D30202FD-4037-F6AE-3236-612122650BD1}"/>
              </a:ext>
            </a:extLst>
          </p:cNvPr>
          <p:cNvGrpSpPr/>
          <p:nvPr/>
        </p:nvGrpSpPr>
        <p:grpSpPr>
          <a:xfrm>
            <a:off x="8091344" y="2766219"/>
            <a:ext cx="2359168" cy="1752600"/>
            <a:chOff x="8091344" y="2766219"/>
            <a:chExt cx="2359168" cy="1752600"/>
          </a:xfrm>
        </p:grpSpPr>
        <p:sp>
          <p:nvSpPr>
            <p:cNvPr id="6" name="Right Brace 5">
              <a:extLst>
                <a:ext uri="{FF2B5EF4-FFF2-40B4-BE49-F238E27FC236}">
                  <a16:creationId xmlns:a16="http://schemas.microsoft.com/office/drawing/2014/main" id="{F68939E2-C302-D322-4F85-62813C85C4FC}"/>
                </a:ext>
              </a:extLst>
            </p:cNvPr>
            <p:cNvSpPr/>
            <p:nvPr/>
          </p:nvSpPr>
          <p:spPr>
            <a:xfrm>
              <a:off x="8091344" y="2766219"/>
              <a:ext cx="1066800" cy="17526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ABFB01C-F2F7-795A-0F6B-ED04F0FF6D05}"/>
                </a:ext>
              </a:extLst>
            </p:cNvPr>
            <p:cNvSpPr txBox="1"/>
            <p:nvPr/>
          </p:nvSpPr>
          <p:spPr>
            <a:xfrm>
              <a:off x="9307512" y="3457853"/>
              <a:ext cx="1143000" cy="369332"/>
            </a:xfrm>
            <a:prstGeom prst="rect">
              <a:avLst/>
            </a:prstGeom>
            <a:noFill/>
          </p:spPr>
          <p:txBody>
            <a:bodyPr wrap="square" rtlCol="0">
              <a:spAutoFit/>
            </a:bodyPr>
            <a:lstStyle/>
            <a:p>
              <a:r>
                <a:rPr lang="en-US" dirty="0"/>
                <a:t>Purines</a:t>
              </a:r>
            </a:p>
          </p:txBody>
        </p:sp>
      </p:grpSp>
      <p:grpSp>
        <p:nvGrpSpPr>
          <p:cNvPr id="11" name="Group 10">
            <a:extLst>
              <a:ext uri="{FF2B5EF4-FFF2-40B4-BE49-F238E27FC236}">
                <a16:creationId xmlns:a16="http://schemas.microsoft.com/office/drawing/2014/main" id="{4DB109D5-A8D4-6C24-3502-0DCB5F79C271}"/>
              </a:ext>
            </a:extLst>
          </p:cNvPr>
          <p:cNvGrpSpPr/>
          <p:nvPr/>
        </p:nvGrpSpPr>
        <p:grpSpPr>
          <a:xfrm>
            <a:off x="392112" y="4518819"/>
            <a:ext cx="2481407" cy="1752600"/>
            <a:chOff x="392112" y="4518819"/>
            <a:chExt cx="2481407" cy="1752600"/>
          </a:xfrm>
        </p:grpSpPr>
        <p:sp>
          <p:nvSpPr>
            <p:cNvPr id="7" name="Right Brace 6">
              <a:extLst>
                <a:ext uri="{FF2B5EF4-FFF2-40B4-BE49-F238E27FC236}">
                  <a16:creationId xmlns:a16="http://schemas.microsoft.com/office/drawing/2014/main" id="{609CDE6F-9DD1-7ECC-E892-35CAC7BE5FAB}"/>
                </a:ext>
              </a:extLst>
            </p:cNvPr>
            <p:cNvSpPr/>
            <p:nvPr/>
          </p:nvSpPr>
          <p:spPr>
            <a:xfrm rot="10800000">
              <a:off x="1806719" y="4518819"/>
              <a:ext cx="1066800" cy="17526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053BB21-E0E6-515F-FD98-3075E91D1D28}"/>
                </a:ext>
              </a:extLst>
            </p:cNvPr>
            <p:cNvSpPr txBox="1"/>
            <p:nvPr/>
          </p:nvSpPr>
          <p:spPr>
            <a:xfrm>
              <a:off x="392112" y="5193784"/>
              <a:ext cx="1414606" cy="369332"/>
            </a:xfrm>
            <a:prstGeom prst="rect">
              <a:avLst/>
            </a:prstGeom>
            <a:noFill/>
          </p:spPr>
          <p:txBody>
            <a:bodyPr wrap="square" rtlCol="0">
              <a:spAutoFit/>
            </a:bodyPr>
            <a:lstStyle/>
            <a:p>
              <a:r>
                <a:rPr lang="en-US" dirty="0"/>
                <a:t>Pyrimidines</a:t>
              </a:r>
            </a:p>
          </p:txBody>
        </p:sp>
      </p:grpSp>
    </p:spTree>
    <p:extLst>
      <p:ext uri="{BB962C8B-B14F-4D97-AF65-F5344CB8AC3E}">
        <p14:creationId xmlns:p14="http://schemas.microsoft.com/office/powerpoint/2010/main" val="2634042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0BE4-FCA2-6707-F370-65124FDF21C4}"/>
              </a:ext>
            </a:extLst>
          </p:cNvPr>
          <p:cNvSpPr>
            <a:spLocks noGrp="1"/>
          </p:cNvSpPr>
          <p:nvPr>
            <p:ph type="title"/>
          </p:nvPr>
        </p:nvSpPr>
        <p:spPr/>
        <p:txBody>
          <a:bodyPr/>
          <a:lstStyle/>
          <a:p>
            <a:r>
              <a:rPr lang="en-US" dirty="0"/>
              <a:t>The Central Dogma</a:t>
            </a:r>
          </a:p>
        </p:txBody>
      </p:sp>
      <p:grpSp>
        <p:nvGrpSpPr>
          <p:cNvPr id="3" name="Group 2">
            <a:extLst>
              <a:ext uri="{FF2B5EF4-FFF2-40B4-BE49-F238E27FC236}">
                <a16:creationId xmlns:a16="http://schemas.microsoft.com/office/drawing/2014/main" id="{03835FD3-399E-93A7-1192-EDA7A666817D}"/>
              </a:ext>
            </a:extLst>
          </p:cNvPr>
          <p:cNvGrpSpPr/>
          <p:nvPr/>
        </p:nvGrpSpPr>
        <p:grpSpPr>
          <a:xfrm>
            <a:off x="1296670" y="1626027"/>
            <a:ext cx="4357498" cy="2334359"/>
            <a:chOff x="1296670" y="1626027"/>
            <a:chExt cx="4357498" cy="2334359"/>
          </a:xfrm>
        </p:grpSpPr>
        <p:grpSp>
          <p:nvGrpSpPr>
            <p:cNvPr id="757" name="Group 756">
              <a:extLst>
                <a:ext uri="{FF2B5EF4-FFF2-40B4-BE49-F238E27FC236}">
                  <a16:creationId xmlns:a16="http://schemas.microsoft.com/office/drawing/2014/main" id="{2860FA87-5616-B8B5-5F02-5BE1AC513B1A}"/>
                </a:ext>
              </a:extLst>
            </p:cNvPr>
            <p:cNvGrpSpPr/>
            <p:nvPr/>
          </p:nvGrpSpPr>
          <p:grpSpPr>
            <a:xfrm>
              <a:off x="1296670" y="1626027"/>
              <a:ext cx="4170734" cy="2334359"/>
              <a:chOff x="1296670" y="1626027"/>
              <a:chExt cx="4170734" cy="2334359"/>
            </a:xfrm>
          </p:grpSpPr>
          <p:grpSp>
            <p:nvGrpSpPr>
              <p:cNvPr id="4" name="Group 3">
                <a:extLst>
                  <a:ext uri="{FF2B5EF4-FFF2-40B4-BE49-F238E27FC236}">
                    <a16:creationId xmlns:a16="http://schemas.microsoft.com/office/drawing/2014/main" id="{2BD182FE-CF2B-E2C6-92AD-1134755FC606}"/>
                  </a:ext>
                </a:extLst>
              </p:cNvPr>
              <p:cNvGrpSpPr>
                <a:grpSpLocks noChangeAspect="1"/>
              </p:cNvGrpSpPr>
              <p:nvPr/>
            </p:nvGrpSpPr>
            <p:grpSpPr bwMode="auto">
              <a:xfrm>
                <a:off x="1296670" y="1912046"/>
                <a:ext cx="4170734" cy="2048340"/>
                <a:chOff x="720" y="1278"/>
                <a:chExt cx="4511" cy="2135"/>
              </a:xfrm>
            </p:grpSpPr>
            <p:sp>
              <p:nvSpPr>
                <p:cNvPr id="5" name="Freeform 4">
                  <a:extLst>
                    <a:ext uri="{FF2B5EF4-FFF2-40B4-BE49-F238E27FC236}">
                      <a16:creationId xmlns:a16="http://schemas.microsoft.com/office/drawing/2014/main" id="{ABA4CAD2-7B29-CF77-B7EE-CFA5681DE49A}"/>
                    </a:ext>
                  </a:extLst>
                </p:cNvPr>
                <p:cNvSpPr>
                  <a:spLocks/>
                </p:cNvSpPr>
                <p:nvPr/>
              </p:nvSpPr>
              <p:spPr bwMode="auto">
                <a:xfrm>
                  <a:off x="3813" y="2229"/>
                  <a:ext cx="50" cy="104"/>
                </a:xfrm>
                <a:custGeom>
                  <a:avLst/>
                  <a:gdLst>
                    <a:gd name="T0" fmla="*/ 20 w 20"/>
                    <a:gd name="T1" fmla="*/ 171 h 39"/>
                    <a:gd name="T2" fmla="*/ 95 w 20"/>
                    <a:gd name="T3" fmla="*/ 21 h 39"/>
                    <a:gd name="T4" fmla="*/ 208 w 20"/>
                    <a:gd name="T5" fmla="*/ 115 h 39"/>
                    <a:gd name="T6" fmla="*/ 313 w 20"/>
                    <a:gd name="T7" fmla="*/ 683 h 39"/>
                    <a:gd name="T8" fmla="*/ 208 w 20"/>
                    <a:gd name="T9" fmla="*/ 661 h 39"/>
                    <a:gd name="T10" fmla="*/ 113 w 20"/>
                    <a:gd name="T11" fmla="*/ 739 h 39"/>
                    <a:gd name="T12" fmla="*/ 20 w 20"/>
                    <a:gd name="T13" fmla="*/ 171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39">
                      <a:moveTo>
                        <a:pt x="1" y="9"/>
                      </a:moveTo>
                      <a:cubicBezTo>
                        <a:pt x="0" y="5"/>
                        <a:pt x="2" y="2"/>
                        <a:pt x="6" y="1"/>
                      </a:cubicBezTo>
                      <a:cubicBezTo>
                        <a:pt x="9" y="0"/>
                        <a:pt x="12" y="3"/>
                        <a:pt x="13" y="6"/>
                      </a:cubicBezTo>
                      <a:cubicBezTo>
                        <a:pt x="20" y="36"/>
                        <a:pt x="20" y="36"/>
                        <a:pt x="20" y="36"/>
                      </a:cubicBezTo>
                      <a:cubicBezTo>
                        <a:pt x="13" y="35"/>
                        <a:pt x="13" y="35"/>
                        <a:pt x="13" y="35"/>
                      </a:cubicBezTo>
                      <a:cubicBezTo>
                        <a:pt x="7" y="39"/>
                        <a:pt x="7" y="39"/>
                        <a:pt x="7" y="39"/>
                      </a:cubicBezTo>
                      <a:lnTo>
                        <a:pt x="1" y="9"/>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 name="Freeform 5">
                  <a:extLst>
                    <a:ext uri="{FF2B5EF4-FFF2-40B4-BE49-F238E27FC236}">
                      <a16:creationId xmlns:a16="http://schemas.microsoft.com/office/drawing/2014/main" id="{9064AD3C-DC5B-5B8E-3454-91BE2C173C67}"/>
                    </a:ext>
                  </a:extLst>
                </p:cNvPr>
                <p:cNvSpPr>
                  <a:spLocks/>
                </p:cNvSpPr>
                <p:nvPr/>
              </p:nvSpPr>
              <p:spPr bwMode="auto">
                <a:xfrm>
                  <a:off x="3813" y="2229"/>
                  <a:ext cx="50" cy="104"/>
                </a:xfrm>
                <a:custGeom>
                  <a:avLst/>
                  <a:gdLst>
                    <a:gd name="T0" fmla="*/ 20 w 20"/>
                    <a:gd name="T1" fmla="*/ 171 h 39"/>
                    <a:gd name="T2" fmla="*/ 95 w 20"/>
                    <a:gd name="T3" fmla="*/ 21 h 39"/>
                    <a:gd name="T4" fmla="*/ 208 w 20"/>
                    <a:gd name="T5" fmla="*/ 115 h 39"/>
                    <a:gd name="T6" fmla="*/ 313 w 20"/>
                    <a:gd name="T7" fmla="*/ 683 h 39"/>
                    <a:gd name="T8" fmla="*/ 208 w 20"/>
                    <a:gd name="T9" fmla="*/ 661 h 39"/>
                    <a:gd name="T10" fmla="*/ 113 w 20"/>
                    <a:gd name="T11" fmla="*/ 739 h 39"/>
                    <a:gd name="T12" fmla="*/ 20 w 20"/>
                    <a:gd name="T13" fmla="*/ 171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39">
                      <a:moveTo>
                        <a:pt x="1" y="9"/>
                      </a:moveTo>
                      <a:cubicBezTo>
                        <a:pt x="0" y="5"/>
                        <a:pt x="2" y="2"/>
                        <a:pt x="6" y="1"/>
                      </a:cubicBezTo>
                      <a:cubicBezTo>
                        <a:pt x="9" y="0"/>
                        <a:pt x="12" y="3"/>
                        <a:pt x="13" y="6"/>
                      </a:cubicBezTo>
                      <a:cubicBezTo>
                        <a:pt x="20" y="36"/>
                        <a:pt x="20" y="36"/>
                        <a:pt x="20" y="36"/>
                      </a:cubicBezTo>
                      <a:cubicBezTo>
                        <a:pt x="13" y="35"/>
                        <a:pt x="13" y="35"/>
                        <a:pt x="13" y="35"/>
                      </a:cubicBezTo>
                      <a:cubicBezTo>
                        <a:pt x="7" y="39"/>
                        <a:pt x="7" y="39"/>
                        <a:pt x="7" y="39"/>
                      </a:cubicBezTo>
                      <a:lnTo>
                        <a:pt x="1" y="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 name="Freeform 6">
                  <a:extLst>
                    <a:ext uri="{FF2B5EF4-FFF2-40B4-BE49-F238E27FC236}">
                      <a16:creationId xmlns:a16="http://schemas.microsoft.com/office/drawing/2014/main" id="{5BBB48FE-188D-1C66-94FE-D28CD0367A80}"/>
                    </a:ext>
                  </a:extLst>
                </p:cNvPr>
                <p:cNvSpPr>
                  <a:spLocks/>
                </p:cNvSpPr>
                <p:nvPr/>
              </p:nvSpPr>
              <p:spPr bwMode="auto">
                <a:xfrm>
                  <a:off x="3818" y="2235"/>
                  <a:ext cx="22" cy="64"/>
                </a:xfrm>
                <a:custGeom>
                  <a:avLst/>
                  <a:gdLst>
                    <a:gd name="T0" fmla="*/ 12 w 9"/>
                    <a:gd name="T1" fmla="*/ 136 h 24"/>
                    <a:gd name="T2" fmla="*/ 71 w 9"/>
                    <a:gd name="T3" fmla="*/ 456 h 24"/>
                    <a:gd name="T4" fmla="*/ 103 w 9"/>
                    <a:gd name="T5" fmla="*/ 35 h 24"/>
                    <a:gd name="T6" fmla="*/ 12 w 9"/>
                    <a:gd name="T7" fmla="*/ 136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4">
                      <a:moveTo>
                        <a:pt x="1" y="7"/>
                      </a:moveTo>
                      <a:cubicBezTo>
                        <a:pt x="5" y="24"/>
                        <a:pt x="5" y="24"/>
                        <a:pt x="5" y="24"/>
                      </a:cubicBezTo>
                      <a:cubicBezTo>
                        <a:pt x="3" y="18"/>
                        <a:pt x="5" y="3"/>
                        <a:pt x="7" y="2"/>
                      </a:cubicBezTo>
                      <a:cubicBezTo>
                        <a:pt x="9" y="0"/>
                        <a:pt x="0" y="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Freeform 7">
                  <a:extLst>
                    <a:ext uri="{FF2B5EF4-FFF2-40B4-BE49-F238E27FC236}">
                      <a16:creationId xmlns:a16="http://schemas.microsoft.com/office/drawing/2014/main" id="{3039934A-B043-9D97-6892-9E01C92D0EAE}"/>
                    </a:ext>
                  </a:extLst>
                </p:cNvPr>
                <p:cNvSpPr>
                  <a:spLocks/>
                </p:cNvSpPr>
                <p:nvPr/>
              </p:nvSpPr>
              <p:spPr bwMode="auto">
                <a:xfrm>
                  <a:off x="2700" y="2616"/>
                  <a:ext cx="50" cy="173"/>
                </a:xfrm>
                <a:custGeom>
                  <a:avLst/>
                  <a:gdLst>
                    <a:gd name="T0" fmla="*/ 220 w 20"/>
                    <a:gd name="T1" fmla="*/ 0 h 65"/>
                    <a:gd name="T2" fmla="*/ 113 w 20"/>
                    <a:gd name="T3" fmla="*/ 35 h 65"/>
                    <a:gd name="T4" fmla="*/ 0 w 20"/>
                    <a:gd name="T5" fmla="*/ 1091 h 65"/>
                    <a:gd name="T6" fmla="*/ 95 w 20"/>
                    <a:gd name="T7" fmla="*/ 1224 h 65"/>
                    <a:gd name="T8" fmla="*/ 208 w 20"/>
                    <a:gd name="T9" fmla="*/ 1113 h 65"/>
                    <a:gd name="T10" fmla="*/ 313 w 20"/>
                    <a:gd name="T11" fmla="*/ 56 h 65"/>
                    <a:gd name="T12" fmla="*/ 220 w 20"/>
                    <a:gd name="T13" fmla="*/ 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65">
                      <a:moveTo>
                        <a:pt x="14" y="0"/>
                      </a:moveTo>
                      <a:cubicBezTo>
                        <a:pt x="7" y="2"/>
                        <a:pt x="7" y="2"/>
                        <a:pt x="7" y="2"/>
                      </a:cubicBezTo>
                      <a:cubicBezTo>
                        <a:pt x="0" y="58"/>
                        <a:pt x="0" y="58"/>
                        <a:pt x="0" y="58"/>
                      </a:cubicBezTo>
                      <a:cubicBezTo>
                        <a:pt x="0" y="61"/>
                        <a:pt x="3" y="64"/>
                        <a:pt x="6" y="65"/>
                      </a:cubicBezTo>
                      <a:cubicBezTo>
                        <a:pt x="9" y="65"/>
                        <a:pt x="12" y="62"/>
                        <a:pt x="13" y="59"/>
                      </a:cubicBezTo>
                      <a:cubicBezTo>
                        <a:pt x="20" y="3"/>
                        <a:pt x="20" y="3"/>
                        <a:pt x="20" y="3"/>
                      </a:cubicBezTo>
                      <a:lnTo>
                        <a:pt x="14" y="0"/>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Freeform 8">
                  <a:extLst>
                    <a:ext uri="{FF2B5EF4-FFF2-40B4-BE49-F238E27FC236}">
                      <a16:creationId xmlns:a16="http://schemas.microsoft.com/office/drawing/2014/main" id="{B3715612-4F4B-BD8F-7197-7B5800EDF165}"/>
                    </a:ext>
                  </a:extLst>
                </p:cNvPr>
                <p:cNvSpPr>
                  <a:spLocks/>
                </p:cNvSpPr>
                <p:nvPr/>
              </p:nvSpPr>
              <p:spPr bwMode="auto">
                <a:xfrm>
                  <a:off x="2700" y="2616"/>
                  <a:ext cx="50" cy="173"/>
                </a:xfrm>
                <a:custGeom>
                  <a:avLst/>
                  <a:gdLst>
                    <a:gd name="T0" fmla="*/ 220 w 20"/>
                    <a:gd name="T1" fmla="*/ 0 h 65"/>
                    <a:gd name="T2" fmla="*/ 113 w 20"/>
                    <a:gd name="T3" fmla="*/ 35 h 65"/>
                    <a:gd name="T4" fmla="*/ 0 w 20"/>
                    <a:gd name="T5" fmla="*/ 1091 h 65"/>
                    <a:gd name="T6" fmla="*/ 95 w 20"/>
                    <a:gd name="T7" fmla="*/ 1224 h 65"/>
                    <a:gd name="T8" fmla="*/ 208 w 20"/>
                    <a:gd name="T9" fmla="*/ 1113 h 65"/>
                    <a:gd name="T10" fmla="*/ 313 w 20"/>
                    <a:gd name="T11" fmla="*/ 56 h 65"/>
                    <a:gd name="T12" fmla="*/ 220 w 20"/>
                    <a:gd name="T13" fmla="*/ 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65">
                      <a:moveTo>
                        <a:pt x="14" y="0"/>
                      </a:moveTo>
                      <a:cubicBezTo>
                        <a:pt x="7" y="2"/>
                        <a:pt x="7" y="2"/>
                        <a:pt x="7" y="2"/>
                      </a:cubicBezTo>
                      <a:cubicBezTo>
                        <a:pt x="0" y="58"/>
                        <a:pt x="0" y="58"/>
                        <a:pt x="0" y="58"/>
                      </a:cubicBezTo>
                      <a:cubicBezTo>
                        <a:pt x="0" y="61"/>
                        <a:pt x="3" y="64"/>
                        <a:pt x="6" y="65"/>
                      </a:cubicBezTo>
                      <a:cubicBezTo>
                        <a:pt x="9" y="65"/>
                        <a:pt x="12" y="62"/>
                        <a:pt x="13" y="59"/>
                      </a:cubicBezTo>
                      <a:cubicBezTo>
                        <a:pt x="20" y="3"/>
                        <a:pt x="20" y="3"/>
                        <a:pt x="20" y="3"/>
                      </a:cubicBezTo>
                      <a:lnTo>
                        <a:pt x="14"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 name="Freeform 9">
                  <a:extLst>
                    <a:ext uri="{FF2B5EF4-FFF2-40B4-BE49-F238E27FC236}">
                      <a16:creationId xmlns:a16="http://schemas.microsoft.com/office/drawing/2014/main" id="{CD36CE83-2041-F61E-4383-1A0EFBADB17A}"/>
                    </a:ext>
                  </a:extLst>
                </p:cNvPr>
                <p:cNvSpPr>
                  <a:spLocks/>
                </p:cNvSpPr>
                <p:nvPr/>
              </p:nvSpPr>
              <p:spPr bwMode="auto">
                <a:xfrm>
                  <a:off x="2708" y="2621"/>
                  <a:ext cx="27" cy="142"/>
                </a:xfrm>
                <a:custGeom>
                  <a:avLst/>
                  <a:gdLst>
                    <a:gd name="T0" fmla="*/ 0 w 27"/>
                    <a:gd name="T1" fmla="*/ 142 h 142"/>
                    <a:gd name="T2" fmla="*/ 15 w 27"/>
                    <a:gd name="T3" fmla="*/ 6 h 142"/>
                    <a:gd name="T4" fmla="*/ 27 w 27"/>
                    <a:gd name="T5" fmla="*/ 0 h 142"/>
                    <a:gd name="T6" fmla="*/ 22 w 27"/>
                    <a:gd name="T7" fmla="*/ 11 h 142"/>
                    <a:gd name="T8" fmla="*/ 0 w 27"/>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42">
                      <a:moveTo>
                        <a:pt x="0" y="142"/>
                      </a:moveTo>
                      <a:lnTo>
                        <a:pt x="15" y="6"/>
                      </a:lnTo>
                      <a:lnTo>
                        <a:pt x="27" y="0"/>
                      </a:lnTo>
                      <a:lnTo>
                        <a:pt x="22" y="11"/>
                      </a:lnTo>
                      <a:lnTo>
                        <a:pt x="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Freeform 10">
                  <a:extLst>
                    <a:ext uri="{FF2B5EF4-FFF2-40B4-BE49-F238E27FC236}">
                      <a16:creationId xmlns:a16="http://schemas.microsoft.com/office/drawing/2014/main" id="{CA7D8A44-8DB7-747D-E859-73FD424B13B3}"/>
                    </a:ext>
                  </a:extLst>
                </p:cNvPr>
                <p:cNvSpPr>
                  <a:spLocks/>
                </p:cNvSpPr>
                <p:nvPr/>
              </p:nvSpPr>
              <p:spPr bwMode="auto">
                <a:xfrm>
                  <a:off x="2515" y="2576"/>
                  <a:ext cx="65" cy="171"/>
                </a:xfrm>
                <a:custGeom>
                  <a:avLst/>
                  <a:gdLst>
                    <a:gd name="T0" fmla="*/ 333 w 26"/>
                    <a:gd name="T1" fmla="*/ 0 h 64"/>
                    <a:gd name="T2" fmla="*/ 220 w 26"/>
                    <a:gd name="T3" fmla="*/ 21 h 64"/>
                    <a:gd name="T4" fmla="*/ 20 w 26"/>
                    <a:gd name="T5" fmla="*/ 1071 h 64"/>
                    <a:gd name="T6" fmla="*/ 95 w 26"/>
                    <a:gd name="T7" fmla="*/ 1221 h 64"/>
                    <a:gd name="T8" fmla="*/ 208 w 26"/>
                    <a:gd name="T9" fmla="*/ 1128 h 64"/>
                    <a:gd name="T10" fmla="*/ 408 w 26"/>
                    <a:gd name="T11" fmla="*/ 77 h 64"/>
                    <a:gd name="T12" fmla="*/ 333 w 26"/>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64">
                      <a:moveTo>
                        <a:pt x="21" y="0"/>
                      </a:moveTo>
                      <a:cubicBezTo>
                        <a:pt x="14" y="1"/>
                        <a:pt x="14" y="1"/>
                        <a:pt x="14" y="1"/>
                      </a:cubicBezTo>
                      <a:cubicBezTo>
                        <a:pt x="1" y="56"/>
                        <a:pt x="1" y="56"/>
                        <a:pt x="1" y="56"/>
                      </a:cubicBezTo>
                      <a:cubicBezTo>
                        <a:pt x="0" y="60"/>
                        <a:pt x="2" y="63"/>
                        <a:pt x="6" y="64"/>
                      </a:cubicBezTo>
                      <a:cubicBezTo>
                        <a:pt x="9" y="64"/>
                        <a:pt x="12" y="62"/>
                        <a:pt x="13" y="59"/>
                      </a:cubicBezTo>
                      <a:cubicBezTo>
                        <a:pt x="26" y="4"/>
                        <a:pt x="26" y="4"/>
                        <a:pt x="26" y="4"/>
                      </a:cubicBezTo>
                      <a:lnTo>
                        <a:pt x="21" y="0"/>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 name="Freeform 11">
                  <a:extLst>
                    <a:ext uri="{FF2B5EF4-FFF2-40B4-BE49-F238E27FC236}">
                      <a16:creationId xmlns:a16="http://schemas.microsoft.com/office/drawing/2014/main" id="{C8CA40DE-173C-765F-DAB6-495669E9BEDC}"/>
                    </a:ext>
                  </a:extLst>
                </p:cNvPr>
                <p:cNvSpPr>
                  <a:spLocks/>
                </p:cNvSpPr>
                <p:nvPr/>
              </p:nvSpPr>
              <p:spPr bwMode="auto">
                <a:xfrm>
                  <a:off x="2515" y="2576"/>
                  <a:ext cx="65" cy="171"/>
                </a:xfrm>
                <a:custGeom>
                  <a:avLst/>
                  <a:gdLst>
                    <a:gd name="T0" fmla="*/ 333 w 26"/>
                    <a:gd name="T1" fmla="*/ 0 h 64"/>
                    <a:gd name="T2" fmla="*/ 220 w 26"/>
                    <a:gd name="T3" fmla="*/ 21 h 64"/>
                    <a:gd name="T4" fmla="*/ 20 w 26"/>
                    <a:gd name="T5" fmla="*/ 1071 h 64"/>
                    <a:gd name="T6" fmla="*/ 95 w 26"/>
                    <a:gd name="T7" fmla="*/ 1221 h 64"/>
                    <a:gd name="T8" fmla="*/ 208 w 26"/>
                    <a:gd name="T9" fmla="*/ 1128 h 64"/>
                    <a:gd name="T10" fmla="*/ 408 w 26"/>
                    <a:gd name="T11" fmla="*/ 77 h 64"/>
                    <a:gd name="T12" fmla="*/ 333 w 26"/>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64">
                      <a:moveTo>
                        <a:pt x="21" y="0"/>
                      </a:moveTo>
                      <a:cubicBezTo>
                        <a:pt x="14" y="1"/>
                        <a:pt x="14" y="1"/>
                        <a:pt x="14" y="1"/>
                      </a:cubicBezTo>
                      <a:cubicBezTo>
                        <a:pt x="1" y="56"/>
                        <a:pt x="1" y="56"/>
                        <a:pt x="1" y="56"/>
                      </a:cubicBezTo>
                      <a:cubicBezTo>
                        <a:pt x="0" y="60"/>
                        <a:pt x="2" y="63"/>
                        <a:pt x="6" y="64"/>
                      </a:cubicBezTo>
                      <a:cubicBezTo>
                        <a:pt x="9" y="64"/>
                        <a:pt x="12" y="62"/>
                        <a:pt x="13" y="59"/>
                      </a:cubicBezTo>
                      <a:cubicBezTo>
                        <a:pt x="26" y="4"/>
                        <a:pt x="26" y="4"/>
                        <a:pt x="26" y="4"/>
                      </a:cubicBezTo>
                      <a:lnTo>
                        <a:pt x="21"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 name="Freeform 12">
                  <a:extLst>
                    <a:ext uri="{FF2B5EF4-FFF2-40B4-BE49-F238E27FC236}">
                      <a16:creationId xmlns:a16="http://schemas.microsoft.com/office/drawing/2014/main" id="{63C6FA83-BADA-0955-76C2-AC2BE439F7F3}"/>
                    </a:ext>
                  </a:extLst>
                </p:cNvPr>
                <p:cNvSpPr>
                  <a:spLocks/>
                </p:cNvSpPr>
                <p:nvPr/>
              </p:nvSpPr>
              <p:spPr bwMode="auto">
                <a:xfrm>
                  <a:off x="2525" y="2581"/>
                  <a:ext cx="40" cy="139"/>
                </a:xfrm>
                <a:custGeom>
                  <a:avLst/>
                  <a:gdLst>
                    <a:gd name="T0" fmla="*/ 0 w 40"/>
                    <a:gd name="T1" fmla="*/ 139 h 139"/>
                    <a:gd name="T2" fmla="*/ 30 w 40"/>
                    <a:gd name="T3" fmla="*/ 6 h 139"/>
                    <a:gd name="T4" fmla="*/ 40 w 40"/>
                    <a:gd name="T5" fmla="*/ 0 h 139"/>
                    <a:gd name="T6" fmla="*/ 35 w 40"/>
                    <a:gd name="T7" fmla="*/ 11 h 139"/>
                    <a:gd name="T8" fmla="*/ 0 w 40"/>
                    <a:gd name="T9" fmla="*/ 139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39">
                      <a:moveTo>
                        <a:pt x="0" y="139"/>
                      </a:moveTo>
                      <a:lnTo>
                        <a:pt x="30" y="6"/>
                      </a:lnTo>
                      <a:lnTo>
                        <a:pt x="40" y="0"/>
                      </a:lnTo>
                      <a:lnTo>
                        <a:pt x="35" y="11"/>
                      </a:lnTo>
                      <a:lnTo>
                        <a:pt x="0"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 name="Freeform 13">
                  <a:extLst>
                    <a:ext uri="{FF2B5EF4-FFF2-40B4-BE49-F238E27FC236}">
                      <a16:creationId xmlns:a16="http://schemas.microsoft.com/office/drawing/2014/main" id="{49E53626-9ED8-3B7A-65AB-9E937682B5EB}"/>
                    </a:ext>
                  </a:extLst>
                </p:cNvPr>
                <p:cNvSpPr>
                  <a:spLocks/>
                </p:cNvSpPr>
                <p:nvPr/>
              </p:nvSpPr>
              <p:spPr bwMode="auto">
                <a:xfrm>
                  <a:off x="2328" y="2517"/>
                  <a:ext cx="77" cy="168"/>
                </a:xfrm>
                <a:custGeom>
                  <a:avLst/>
                  <a:gdLst>
                    <a:gd name="T0" fmla="*/ 400 w 31"/>
                    <a:gd name="T1" fmla="*/ 0 h 63"/>
                    <a:gd name="T2" fmla="*/ 291 w 31"/>
                    <a:gd name="T3" fmla="*/ 21 h 63"/>
                    <a:gd name="T4" fmla="*/ 12 w 31"/>
                    <a:gd name="T5" fmla="*/ 1024 h 63"/>
                    <a:gd name="T6" fmla="*/ 75 w 31"/>
                    <a:gd name="T7" fmla="*/ 1173 h 63"/>
                    <a:gd name="T8" fmla="*/ 196 w 31"/>
                    <a:gd name="T9" fmla="*/ 1101 h 63"/>
                    <a:gd name="T10" fmla="*/ 474 w 31"/>
                    <a:gd name="T11" fmla="*/ 77 h 63"/>
                    <a:gd name="T12" fmla="*/ 400 w 31"/>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3">
                      <a:moveTo>
                        <a:pt x="26" y="0"/>
                      </a:moveTo>
                      <a:cubicBezTo>
                        <a:pt x="19" y="1"/>
                        <a:pt x="19" y="1"/>
                        <a:pt x="19" y="1"/>
                      </a:cubicBezTo>
                      <a:cubicBezTo>
                        <a:pt x="1" y="54"/>
                        <a:pt x="1" y="54"/>
                        <a:pt x="1" y="54"/>
                      </a:cubicBezTo>
                      <a:cubicBezTo>
                        <a:pt x="0" y="57"/>
                        <a:pt x="2" y="61"/>
                        <a:pt x="5" y="62"/>
                      </a:cubicBezTo>
                      <a:cubicBezTo>
                        <a:pt x="9" y="63"/>
                        <a:pt x="12" y="61"/>
                        <a:pt x="13" y="58"/>
                      </a:cubicBezTo>
                      <a:cubicBezTo>
                        <a:pt x="31" y="4"/>
                        <a:pt x="31" y="4"/>
                        <a:pt x="31" y="4"/>
                      </a:cubicBezTo>
                      <a:lnTo>
                        <a:pt x="26" y="0"/>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 name="Freeform 14">
                  <a:extLst>
                    <a:ext uri="{FF2B5EF4-FFF2-40B4-BE49-F238E27FC236}">
                      <a16:creationId xmlns:a16="http://schemas.microsoft.com/office/drawing/2014/main" id="{8A3CD5D7-2349-94F0-8CC4-9B0514CE3C72}"/>
                    </a:ext>
                  </a:extLst>
                </p:cNvPr>
                <p:cNvSpPr>
                  <a:spLocks/>
                </p:cNvSpPr>
                <p:nvPr/>
              </p:nvSpPr>
              <p:spPr bwMode="auto">
                <a:xfrm>
                  <a:off x="2328" y="2517"/>
                  <a:ext cx="77" cy="168"/>
                </a:xfrm>
                <a:custGeom>
                  <a:avLst/>
                  <a:gdLst>
                    <a:gd name="T0" fmla="*/ 400 w 31"/>
                    <a:gd name="T1" fmla="*/ 0 h 63"/>
                    <a:gd name="T2" fmla="*/ 291 w 31"/>
                    <a:gd name="T3" fmla="*/ 21 h 63"/>
                    <a:gd name="T4" fmla="*/ 12 w 31"/>
                    <a:gd name="T5" fmla="*/ 1024 h 63"/>
                    <a:gd name="T6" fmla="*/ 75 w 31"/>
                    <a:gd name="T7" fmla="*/ 1173 h 63"/>
                    <a:gd name="T8" fmla="*/ 196 w 31"/>
                    <a:gd name="T9" fmla="*/ 1101 h 63"/>
                    <a:gd name="T10" fmla="*/ 474 w 31"/>
                    <a:gd name="T11" fmla="*/ 77 h 63"/>
                    <a:gd name="T12" fmla="*/ 400 w 31"/>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3">
                      <a:moveTo>
                        <a:pt x="26" y="0"/>
                      </a:moveTo>
                      <a:cubicBezTo>
                        <a:pt x="19" y="1"/>
                        <a:pt x="19" y="1"/>
                        <a:pt x="19" y="1"/>
                      </a:cubicBezTo>
                      <a:cubicBezTo>
                        <a:pt x="1" y="54"/>
                        <a:pt x="1" y="54"/>
                        <a:pt x="1" y="54"/>
                      </a:cubicBezTo>
                      <a:cubicBezTo>
                        <a:pt x="0" y="57"/>
                        <a:pt x="2" y="61"/>
                        <a:pt x="5" y="62"/>
                      </a:cubicBezTo>
                      <a:cubicBezTo>
                        <a:pt x="9" y="63"/>
                        <a:pt x="12" y="61"/>
                        <a:pt x="13" y="58"/>
                      </a:cubicBezTo>
                      <a:cubicBezTo>
                        <a:pt x="31" y="4"/>
                        <a:pt x="31" y="4"/>
                        <a:pt x="31" y="4"/>
                      </a:cubicBezTo>
                      <a:lnTo>
                        <a:pt x="26"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 name="Freeform 15">
                  <a:extLst>
                    <a:ext uri="{FF2B5EF4-FFF2-40B4-BE49-F238E27FC236}">
                      <a16:creationId xmlns:a16="http://schemas.microsoft.com/office/drawing/2014/main" id="{46DB072B-F8A4-5C9D-4B1D-736E683F74FD}"/>
                    </a:ext>
                  </a:extLst>
                </p:cNvPr>
                <p:cNvSpPr>
                  <a:spLocks/>
                </p:cNvSpPr>
                <p:nvPr/>
              </p:nvSpPr>
              <p:spPr bwMode="auto">
                <a:xfrm>
                  <a:off x="2338" y="2523"/>
                  <a:ext cx="55" cy="133"/>
                </a:xfrm>
                <a:custGeom>
                  <a:avLst/>
                  <a:gdLst>
                    <a:gd name="T0" fmla="*/ 0 w 55"/>
                    <a:gd name="T1" fmla="*/ 133 h 133"/>
                    <a:gd name="T2" fmla="*/ 42 w 55"/>
                    <a:gd name="T3" fmla="*/ 2 h 133"/>
                    <a:gd name="T4" fmla="*/ 55 w 55"/>
                    <a:gd name="T5" fmla="*/ 0 h 133"/>
                    <a:gd name="T6" fmla="*/ 47 w 55"/>
                    <a:gd name="T7" fmla="*/ 10 h 133"/>
                    <a:gd name="T8" fmla="*/ 0 w 55"/>
                    <a:gd name="T9" fmla="*/ 133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33">
                      <a:moveTo>
                        <a:pt x="0" y="133"/>
                      </a:moveTo>
                      <a:lnTo>
                        <a:pt x="42" y="2"/>
                      </a:lnTo>
                      <a:lnTo>
                        <a:pt x="55" y="0"/>
                      </a:lnTo>
                      <a:lnTo>
                        <a:pt x="47" y="10"/>
                      </a:ln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 name="Freeform 16">
                  <a:extLst>
                    <a:ext uri="{FF2B5EF4-FFF2-40B4-BE49-F238E27FC236}">
                      <a16:creationId xmlns:a16="http://schemas.microsoft.com/office/drawing/2014/main" id="{5B79928E-389C-02F3-FDEE-3B8F47FCF2A9}"/>
                    </a:ext>
                  </a:extLst>
                </p:cNvPr>
                <p:cNvSpPr>
                  <a:spLocks/>
                </p:cNvSpPr>
                <p:nvPr/>
              </p:nvSpPr>
              <p:spPr bwMode="auto">
                <a:xfrm>
                  <a:off x="2138" y="2427"/>
                  <a:ext cx="97" cy="157"/>
                </a:xfrm>
                <a:custGeom>
                  <a:avLst/>
                  <a:gdLst>
                    <a:gd name="T0" fmla="*/ 537 w 39"/>
                    <a:gd name="T1" fmla="*/ 0 h 59"/>
                    <a:gd name="T2" fmla="*/ 433 w 39"/>
                    <a:gd name="T3" fmla="*/ 0 h 59"/>
                    <a:gd name="T4" fmla="*/ 30 w 39"/>
                    <a:gd name="T5" fmla="*/ 921 h 59"/>
                    <a:gd name="T6" fmla="*/ 75 w 39"/>
                    <a:gd name="T7" fmla="*/ 1091 h 59"/>
                    <a:gd name="T8" fmla="*/ 199 w 39"/>
                    <a:gd name="T9" fmla="*/ 1035 h 59"/>
                    <a:gd name="T10" fmla="*/ 599 w 39"/>
                    <a:gd name="T11" fmla="*/ 93 h 59"/>
                    <a:gd name="T12" fmla="*/ 537 w 39"/>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59">
                      <a:moveTo>
                        <a:pt x="35" y="0"/>
                      </a:moveTo>
                      <a:cubicBezTo>
                        <a:pt x="28" y="0"/>
                        <a:pt x="28" y="0"/>
                        <a:pt x="28" y="0"/>
                      </a:cubicBezTo>
                      <a:cubicBezTo>
                        <a:pt x="2" y="49"/>
                        <a:pt x="2" y="49"/>
                        <a:pt x="2" y="49"/>
                      </a:cubicBezTo>
                      <a:cubicBezTo>
                        <a:pt x="0" y="53"/>
                        <a:pt x="1" y="56"/>
                        <a:pt x="5" y="58"/>
                      </a:cubicBezTo>
                      <a:cubicBezTo>
                        <a:pt x="8" y="59"/>
                        <a:pt x="11" y="58"/>
                        <a:pt x="13" y="55"/>
                      </a:cubicBezTo>
                      <a:cubicBezTo>
                        <a:pt x="39" y="5"/>
                        <a:pt x="39" y="5"/>
                        <a:pt x="39" y="5"/>
                      </a:cubicBezTo>
                      <a:lnTo>
                        <a:pt x="35"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 name="Freeform 17">
                  <a:extLst>
                    <a:ext uri="{FF2B5EF4-FFF2-40B4-BE49-F238E27FC236}">
                      <a16:creationId xmlns:a16="http://schemas.microsoft.com/office/drawing/2014/main" id="{4EC5F21E-04A9-9363-D6AA-823C1D13ECAE}"/>
                    </a:ext>
                  </a:extLst>
                </p:cNvPr>
                <p:cNvSpPr>
                  <a:spLocks/>
                </p:cNvSpPr>
                <p:nvPr/>
              </p:nvSpPr>
              <p:spPr bwMode="auto">
                <a:xfrm>
                  <a:off x="2138" y="2427"/>
                  <a:ext cx="97" cy="157"/>
                </a:xfrm>
                <a:custGeom>
                  <a:avLst/>
                  <a:gdLst>
                    <a:gd name="T0" fmla="*/ 537 w 39"/>
                    <a:gd name="T1" fmla="*/ 0 h 59"/>
                    <a:gd name="T2" fmla="*/ 433 w 39"/>
                    <a:gd name="T3" fmla="*/ 0 h 59"/>
                    <a:gd name="T4" fmla="*/ 30 w 39"/>
                    <a:gd name="T5" fmla="*/ 921 h 59"/>
                    <a:gd name="T6" fmla="*/ 75 w 39"/>
                    <a:gd name="T7" fmla="*/ 1091 h 59"/>
                    <a:gd name="T8" fmla="*/ 199 w 39"/>
                    <a:gd name="T9" fmla="*/ 1035 h 59"/>
                    <a:gd name="T10" fmla="*/ 599 w 39"/>
                    <a:gd name="T11" fmla="*/ 93 h 59"/>
                    <a:gd name="T12" fmla="*/ 537 w 39"/>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59">
                      <a:moveTo>
                        <a:pt x="35" y="0"/>
                      </a:moveTo>
                      <a:cubicBezTo>
                        <a:pt x="28" y="0"/>
                        <a:pt x="28" y="0"/>
                        <a:pt x="28" y="0"/>
                      </a:cubicBezTo>
                      <a:cubicBezTo>
                        <a:pt x="2" y="49"/>
                        <a:pt x="2" y="49"/>
                        <a:pt x="2" y="49"/>
                      </a:cubicBezTo>
                      <a:cubicBezTo>
                        <a:pt x="0" y="53"/>
                        <a:pt x="1" y="56"/>
                        <a:pt x="5" y="58"/>
                      </a:cubicBezTo>
                      <a:cubicBezTo>
                        <a:pt x="8" y="59"/>
                        <a:pt x="11" y="58"/>
                        <a:pt x="13" y="55"/>
                      </a:cubicBezTo>
                      <a:cubicBezTo>
                        <a:pt x="39" y="5"/>
                        <a:pt x="39" y="5"/>
                        <a:pt x="39" y="5"/>
                      </a:cubicBezTo>
                      <a:lnTo>
                        <a:pt x="35"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 name="Freeform 18">
                  <a:extLst>
                    <a:ext uri="{FF2B5EF4-FFF2-40B4-BE49-F238E27FC236}">
                      <a16:creationId xmlns:a16="http://schemas.microsoft.com/office/drawing/2014/main" id="{223E116B-7CD9-7BA7-A04A-AEAEC3CCAF82}"/>
                    </a:ext>
                  </a:extLst>
                </p:cNvPr>
                <p:cNvSpPr>
                  <a:spLocks/>
                </p:cNvSpPr>
                <p:nvPr/>
              </p:nvSpPr>
              <p:spPr bwMode="auto">
                <a:xfrm>
                  <a:off x="2150" y="2432"/>
                  <a:ext cx="73" cy="123"/>
                </a:xfrm>
                <a:custGeom>
                  <a:avLst/>
                  <a:gdLst>
                    <a:gd name="T0" fmla="*/ 0 w 73"/>
                    <a:gd name="T1" fmla="*/ 123 h 123"/>
                    <a:gd name="T2" fmla="*/ 60 w 73"/>
                    <a:gd name="T3" fmla="*/ 0 h 123"/>
                    <a:gd name="T4" fmla="*/ 73 w 73"/>
                    <a:gd name="T5" fmla="*/ 0 h 123"/>
                    <a:gd name="T6" fmla="*/ 65 w 73"/>
                    <a:gd name="T7" fmla="*/ 8 h 123"/>
                    <a:gd name="T8" fmla="*/ 0 w 73"/>
                    <a:gd name="T9" fmla="*/ 123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23">
                      <a:moveTo>
                        <a:pt x="0" y="123"/>
                      </a:moveTo>
                      <a:lnTo>
                        <a:pt x="60" y="0"/>
                      </a:lnTo>
                      <a:lnTo>
                        <a:pt x="73" y="0"/>
                      </a:lnTo>
                      <a:lnTo>
                        <a:pt x="65" y="8"/>
                      </a:lnTo>
                      <a:lnTo>
                        <a:pt x="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 name="Freeform 19">
                  <a:extLst>
                    <a:ext uri="{FF2B5EF4-FFF2-40B4-BE49-F238E27FC236}">
                      <a16:creationId xmlns:a16="http://schemas.microsoft.com/office/drawing/2014/main" id="{1F6965C6-8FE8-8A13-8A28-9420B052DE93}"/>
                    </a:ext>
                  </a:extLst>
                </p:cNvPr>
                <p:cNvSpPr>
                  <a:spLocks/>
                </p:cNvSpPr>
                <p:nvPr/>
              </p:nvSpPr>
              <p:spPr bwMode="auto">
                <a:xfrm>
                  <a:off x="1960" y="2288"/>
                  <a:ext cx="118" cy="147"/>
                </a:xfrm>
                <a:custGeom>
                  <a:avLst/>
                  <a:gdLst>
                    <a:gd name="T0" fmla="*/ 693 w 47"/>
                    <a:gd name="T1" fmla="*/ 35 h 55"/>
                    <a:gd name="T2" fmla="*/ 585 w 47"/>
                    <a:gd name="T3" fmla="*/ 0 h 55"/>
                    <a:gd name="T4" fmla="*/ 33 w 47"/>
                    <a:gd name="T5" fmla="*/ 842 h 55"/>
                    <a:gd name="T6" fmla="*/ 50 w 47"/>
                    <a:gd name="T7" fmla="*/ 1016 h 55"/>
                    <a:gd name="T8" fmla="*/ 188 w 47"/>
                    <a:gd name="T9" fmla="*/ 994 h 55"/>
                    <a:gd name="T10" fmla="*/ 743 w 47"/>
                    <a:gd name="T11" fmla="*/ 150 h 55"/>
                    <a:gd name="T12" fmla="*/ 693 w 47"/>
                    <a:gd name="T13" fmla="*/ 35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55">
                      <a:moveTo>
                        <a:pt x="44" y="2"/>
                      </a:moveTo>
                      <a:cubicBezTo>
                        <a:pt x="37" y="0"/>
                        <a:pt x="37" y="0"/>
                        <a:pt x="37" y="0"/>
                      </a:cubicBezTo>
                      <a:cubicBezTo>
                        <a:pt x="2" y="44"/>
                        <a:pt x="2" y="44"/>
                        <a:pt x="2" y="44"/>
                      </a:cubicBezTo>
                      <a:cubicBezTo>
                        <a:pt x="0" y="47"/>
                        <a:pt x="0" y="51"/>
                        <a:pt x="3" y="53"/>
                      </a:cubicBezTo>
                      <a:cubicBezTo>
                        <a:pt x="6" y="55"/>
                        <a:pt x="10" y="55"/>
                        <a:pt x="12" y="52"/>
                      </a:cubicBezTo>
                      <a:cubicBezTo>
                        <a:pt x="47" y="8"/>
                        <a:pt x="47" y="8"/>
                        <a:pt x="47" y="8"/>
                      </a:cubicBezTo>
                      <a:lnTo>
                        <a:pt x="44" y="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 name="Freeform 20">
                  <a:extLst>
                    <a:ext uri="{FF2B5EF4-FFF2-40B4-BE49-F238E27FC236}">
                      <a16:creationId xmlns:a16="http://schemas.microsoft.com/office/drawing/2014/main" id="{1AD850CB-4672-AC65-97E2-3CC011C6672F}"/>
                    </a:ext>
                  </a:extLst>
                </p:cNvPr>
                <p:cNvSpPr>
                  <a:spLocks/>
                </p:cNvSpPr>
                <p:nvPr/>
              </p:nvSpPr>
              <p:spPr bwMode="auto">
                <a:xfrm>
                  <a:off x="1960" y="2288"/>
                  <a:ext cx="118" cy="147"/>
                </a:xfrm>
                <a:custGeom>
                  <a:avLst/>
                  <a:gdLst>
                    <a:gd name="T0" fmla="*/ 693 w 47"/>
                    <a:gd name="T1" fmla="*/ 35 h 55"/>
                    <a:gd name="T2" fmla="*/ 585 w 47"/>
                    <a:gd name="T3" fmla="*/ 0 h 55"/>
                    <a:gd name="T4" fmla="*/ 33 w 47"/>
                    <a:gd name="T5" fmla="*/ 842 h 55"/>
                    <a:gd name="T6" fmla="*/ 50 w 47"/>
                    <a:gd name="T7" fmla="*/ 1016 h 55"/>
                    <a:gd name="T8" fmla="*/ 188 w 47"/>
                    <a:gd name="T9" fmla="*/ 994 h 55"/>
                    <a:gd name="T10" fmla="*/ 743 w 47"/>
                    <a:gd name="T11" fmla="*/ 150 h 55"/>
                    <a:gd name="T12" fmla="*/ 693 w 47"/>
                    <a:gd name="T13" fmla="*/ 35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55">
                      <a:moveTo>
                        <a:pt x="44" y="2"/>
                      </a:moveTo>
                      <a:cubicBezTo>
                        <a:pt x="37" y="0"/>
                        <a:pt x="37" y="0"/>
                        <a:pt x="37" y="0"/>
                      </a:cubicBezTo>
                      <a:cubicBezTo>
                        <a:pt x="2" y="44"/>
                        <a:pt x="2" y="44"/>
                        <a:pt x="2" y="44"/>
                      </a:cubicBezTo>
                      <a:cubicBezTo>
                        <a:pt x="0" y="47"/>
                        <a:pt x="0" y="51"/>
                        <a:pt x="3" y="53"/>
                      </a:cubicBezTo>
                      <a:cubicBezTo>
                        <a:pt x="6" y="55"/>
                        <a:pt x="10" y="55"/>
                        <a:pt x="12" y="52"/>
                      </a:cubicBezTo>
                      <a:cubicBezTo>
                        <a:pt x="47" y="8"/>
                        <a:pt x="47" y="8"/>
                        <a:pt x="47" y="8"/>
                      </a:cubicBezTo>
                      <a:lnTo>
                        <a:pt x="44" y="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Freeform 21">
                  <a:extLst>
                    <a:ext uri="{FF2B5EF4-FFF2-40B4-BE49-F238E27FC236}">
                      <a16:creationId xmlns:a16="http://schemas.microsoft.com/office/drawing/2014/main" id="{9DC694FC-928F-1C11-339D-9357D7231417}"/>
                    </a:ext>
                  </a:extLst>
                </p:cNvPr>
                <p:cNvSpPr>
                  <a:spLocks/>
                </p:cNvSpPr>
                <p:nvPr/>
              </p:nvSpPr>
              <p:spPr bwMode="auto">
                <a:xfrm>
                  <a:off x="1975" y="2296"/>
                  <a:ext cx="93" cy="107"/>
                </a:xfrm>
                <a:custGeom>
                  <a:avLst/>
                  <a:gdLst>
                    <a:gd name="T0" fmla="*/ 0 w 93"/>
                    <a:gd name="T1" fmla="*/ 107 h 107"/>
                    <a:gd name="T2" fmla="*/ 80 w 93"/>
                    <a:gd name="T3" fmla="*/ 0 h 107"/>
                    <a:gd name="T4" fmla="*/ 93 w 93"/>
                    <a:gd name="T5" fmla="*/ 3 h 107"/>
                    <a:gd name="T6" fmla="*/ 83 w 93"/>
                    <a:gd name="T7" fmla="*/ 8 h 107"/>
                    <a:gd name="T8" fmla="*/ 0 w 9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07">
                      <a:moveTo>
                        <a:pt x="0" y="107"/>
                      </a:moveTo>
                      <a:lnTo>
                        <a:pt x="80" y="0"/>
                      </a:lnTo>
                      <a:lnTo>
                        <a:pt x="93" y="3"/>
                      </a:lnTo>
                      <a:lnTo>
                        <a:pt x="83" y="8"/>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Freeform 22">
                  <a:extLst>
                    <a:ext uri="{FF2B5EF4-FFF2-40B4-BE49-F238E27FC236}">
                      <a16:creationId xmlns:a16="http://schemas.microsoft.com/office/drawing/2014/main" id="{8A3D627A-4CDB-7D0E-985A-F3D11218F004}"/>
                    </a:ext>
                  </a:extLst>
                </p:cNvPr>
                <p:cNvSpPr>
                  <a:spLocks/>
                </p:cNvSpPr>
                <p:nvPr/>
              </p:nvSpPr>
              <p:spPr bwMode="auto">
                <a:xfrm>
                  <a:off x="1800" y="2125"/>
                  <a:ext cx="75" cy="139"/>
                </a:xfrm>
                <a:custGeom>
                  <a:avLst/>
                  <a:gdLst>
                    <a:gd name="T0" fmla="*/ 395 w 30"/>
                    <a:gd name="T1" fmla="*/ 0 h 52"/>
                    <a:gd name="T2" fmla="*/ 283 w 30"/>
                    <a:gd name="T3" fmla="*/ 21 h 52"/>
                    <a:gd name="T4" fmla="*/ 20 w 30"/>
                    <a:gd name="T5" fmla="*/ 821 h 52"/>
                    <a:gd name="T6" fmla="*/ 83 w 30"/>
                    <a:gd name="T7" fmla="*/ 973 h 52"/>
                    <a:gd name="T8" fmla="*/ 208 w 30"/>
                    <a:gd name="T9" fmla="*/ 914 h 52"/>
                    <a:gd name="T10" fmla="*/ 470 w 30"/>
                    <a:gd name="T11" fmla="*/ 94 h 52"/>
                    <a:gd name="T12" fmla="*/ 395 w 30"/>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52">
                      <a:moveTo>
                        <a:pt x="25" y="0"/>
                      </a:moveTo>
                      <a:cubicBezTo>
                        <a:pt x="18" y="1"/>
                        <a:pt x="18" y="1"/>
                        <a:pt x="18" y="1"/>
                      </a:cubicBezTo>
                      <a:cubicBezTo>
                        <a:pt x="1" y="43"/>
                        <a:pt x="1" y="43"/>
                        <a:pt x="1" y="43"/>
                      </a:cubicBezTo>
                      <a:cubicBezTo>
                        <a:pt x="0" y="46"/>
                        <a:pt x="2" y="50"/>
                        <a:pt x="5" y="51"/>
                      </a:cubicBezTo>
                      <a:cubicBezTo>
                        <a:pt x="8" y="52"/>
                        <a:pt x="12" y="51"/>
                        <a:pt x="13" y="48"/>
                      </a:cubicBezTo>
                      <a:cubicBezTo>
                        <a:pt x="30" y="5"/>
                        <a:pt x="30" y="5"/>
                        <a:pt x="30" y="5"/>
                      </a:cubicBezTo>
                      <a:lnTo>
                        <a:pt x="25"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Freeform 23">
                  <a:extLst>
                    <a:ext uri="{FF2B5EF4-FFF2-40B4-BE49-F238E27FC236}">
                      <a16:creationId xmlns:a16="http://schemas.microsoft.com/office/drawing/2014/main" id="{7DADD59F-33A5-1E68-FD5C-CD26DED23E70}"/>
                    </a:ext>
                  </a:extLst>
                </p:cNvPr>
                <p:cNvSpPr>
                  <a:spLocks/>
                </p:cNvSpPr>
                <p:nvPr/>
              </p:nvSpPr>
              <p:spPr bwMode="auto">
                <a:xfrm>
                  <a:off x="1800" y="2125"/>
                  <a:ext cx="75" cy="139"/>
                </a:xfrm>
                <a:custGeom>
                  <a:avLst/>
                  <a:gdLst>
                    <a:gd name="T0" fmla="*/ 395 w 30"/>
                    <a:gd name="T1" fmla="*/ 0 h 52"/>
                    <a:gd name="T2" fmla="*/ 283 w 30"/>
                    <a:gd name="T3" fmla="*/ 21 h 52"/>
                    <a:gd name="T4" fmla="*/ 20 w 30"/>
                    <a:gd name="T5" fmla="*/ 821 h 52"/>
                    <a:gd name="T6" fmla="*/ 83 w 30"/>
                    <a:gd name="T7" fmla="*/ 973 h 52"/>
                    <a:gd name="T8" fmla="*/ 208 w 30"/>
                    <a:gd name="T9" fmla="*/ 914 h 52"/>
                    <a:gd name="T10" fmla="*/ 470 w 30"/>
                    <a:gd name="T11" fmla="*/ 94 h 52"/>
                    <a:gd name="T12" fmla="*/ 395 w 30"/>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52">
                      <a:moveTo>
                        <a:pt x="25" y="0"/>
                      </a:moveTo>
                      <a:cubicBezTo>
                        <a:pt x="18" y="1"/>
                        <a:pt x="18" y="1"/>
                        <a:pt x="18" y="1"/>
                      </a:cubicBezTo>
                      <a:cubicBezTo>
                        <a:pt x="1" y="43"/>
                        <a:pt x="1" y="43"/>
                        <a:pt x="1" y="43"/>
                      </a:cubicBezTo>
                      <a:cubicBezTo>
                        <a:pt x="0" y="46"/>
                        <a:pt x="2" y="50"/>
                        <a:pt x="5" y="51"/>
                      </a:cubicBezTo>
                      <a:cubicBezTo>
                        <a:pt x="8" y="52"/>
                        <a:pt x="12" y="51"/>
                        <a:pt x="13" y="48"/>
                      </a:cubicBezTo>
                      <a:cubicBezTo>
                        <a:pt x="30" y="5"/>
                        <a:pt x="30" y="5"/>
                        <a:pt x="30" y="5"/>
                      </a:cubicBezTo>
                      <a:lnTo>
                        <a:pt x="25"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Freeform 24">
                  <a:extLst>
                    <a:ext uri="{FF2B5EF4-FFF2-40B4-BE49-F238E27FC236}">
                      <a16:creationId xmlns:a16="http://schemas.microsoft.com/office/drawing/2014/main" id="{601065E9-4F17-C944-7E8B-3E1EB8C76147}"/>
                    </a:ext>
                  </a:extLst>
                </p:cNvPr>
                <p:cNvSpPr>
                  <a:spLocks/>
                </p:cNvSpPr>
                <p:nvPr/>
              </p:nvSpPr>
              <p:spPr bwMode="auto">
                <a:xfrm>
                  <a:off x="1813" y="2133"/>
                  <a:ext cx="50" cy="102"/>
                </a:xfrm>
                <a:custGeom>
                  <a:avLst/>
                  <a:gdLst>
                    <a:gd name="T0" fmla="*/ 0 w 50"/>
                    <a:gd name="T1" fmla="*/ 102 h 102"/>
                    <a:gd name="T2" fmla="*/ 37 w 50"/>
                    <a:gd name="T3" fmla="*/ 0 h 102"/>
                    <a:gd name="T4" fmla="*/ 50 w 50"/>
                    <a:gd name="T5" fmla="*/ 0 h 102"/>
                    <a:gd name="T6" fmla="*/ 42 w 50"/>
                    <a:gd name="T7" fmla="*/ 8 h 102"/>
                    <a:gd name="T8" fmla="*/ 0 w 50"/>
                    <a:gd name="T9" fmla="*/ 102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02">
                      <a:moveTo>
                        <a:pt x="0" y="102"/>
                      </a:moveTo>
                      <a:lnTo>
                        <a:pt x="37" y="0"/>
                      </a:lnTo>
                      <a:lnTo>
                        <a:pt x="50" y="0"/>
                      </a:lnTo>
                      <a:lnTo>
                        <a:pt x="42" y="8"/>
                      </a:lnTo>
                      <a:lnTo>
                        <a:pt x="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Freeform 25">
                  <a:extLst>
                    <a:ext uri="{FF2B5EF4-FFF2-40B4-BE49-F238E27FC236}">
                      <a16:creationId xmlns:a16="http://schemas.microsoft.com/office/drawing/2014/main" id="{74C35F75-8F0F-AFF6-BEFE-CCA6A68B1DF8}"/>
                    </a:ext>
                  </a:extLst>
                </p:cNvPr>
                <p:cNvSpPr>
                  <a:spLocks/>
                </p:cNvSpPr>
                <p:nvPr/>
              </p:nvSpPr>
              <p:spPr bwMode="auto">
                <a:xfrm>
                  <a:off x="2880" y="2627"/>
                  <a:ext cx="38" cy="176"/>
                </a:xfrm>
                <a:custGeom>
                  <a:avLst/>
                  <a:gdLst>
                    <a:gd name="T0" fmla="*/ 160 w 15"/>
                    <a:gd name="T1" fmla="*/ 0 h 66"/>
                    <a:gd name="T2" fmla="*/ 51 w 15"/>
                    <a:gd name="T3" fmla="*/ 56 h 66"/>
                    <a:gd name="T4" fmla="*/ 0 w 15"/>
                    <a:gd name="T5" fmla="*/ 1117 h 66"/>
                    <a:gd name="T6" fmla="*/ 96 w 15"/>
                    <a:gd name="T7" fmla="*/ 1251 h 66"/>
                    <a:gd name="T8" fmla="*/ 193 w 15"/>
                    <a:gd name="T9" fmla="*/ 1139 h 66"/>
                    <a:gd name="T10" fmla="*/ 243 w 15"/>
                    <a:gd name="T11" fmla="*/ 77 h 66"/>
                    <a:gd name="T12" fmla="*/ 160 w 15"/>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66">
                      <a:moveTo>
                        <a:pt x="10" y="0"/>
                      </a:moveTo>
                      <a:cubicBezTo>
                        <a:pt x="3" y="3"/>
                        <a:pt x="3" y="3"/>
                        <a:pt x="3" y="3"/>
                      </a:cubicBezTo>
                      <a:cubicBezTo>
                        <a:pt x="0" y="59"/>
                        <a:pt x="0" y="59"/>
                        <a:pt x="0" y="59"/>
                      </a:cubicBezTo>
                      <a:cubicBezTo>
                        <a:pt x="0" y="63"/>
                        <a:pt x="2" y="66"/>
                        <a:pt x="6" y="66"/>
                      </a:cubicBezTo>
                      <a:cubicBezTo>
                        <a:pt x="9" y="66"/>
                        <a:pt x="12" y="63"/>
                        <a:pt x="12" y="60"/>
                      </a:cubicBezTo>
                      <a:cubicBezTo>
                        <a:pt x="15" y="4"/>
                        <a:pt x="15" y="4"/>
                        <a:pt x="15" y="4"/>
                      </a:cubicBezTo>
                      <a:lnTo>
                        <a:pt x="10"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Freeform 26">
                  <a:extLst>
                    <a:ext uri="{FF2B5EF4-FFF2-40B4-BE49-F238E27FC236}">
                      <a16:creationId xmlns:a16="http://schemas.microsoft.com/office/drawing/2014/main" id="{7BCC519B-506E-5E5D-CB18-F3D2312F4A53}"/>
                    </a:ext>
                  </a:extLst>
                </p:cNvPr>
                <p:cNvSpPr>
                  <a:spLocks/>
                </p:cNvSpPr>
                <p:nvPr/>
              </p:nvSpPr>
              <p:spPr bwMode="auto">
                <a:xfrm>
                  <a:off x="2880" y="2627"/>
                  <a:ext cx="38" cy="176"/>
                </a:xfrm>
                <a:custGeom>
                  <a:avLst/>
                  <a:gdLst>
                    <a:gd name="T0" fmla="*/ 160 w 15"/>
                    <a:gd name="T1" fmla="*/ 0 h 66"/>
                    <a:gd name="T2" fmla="*/ 51 w 15"/>
                    <a:gd name="T3" fmla="*/ 56 h 66"/>
                    <a:gd name="T4" fmla="*/ 0 w 15"/>
                    <a:gd name="T5" fmla="*/ 1117 h 66"/>
                    <a:gd name="T6" fmla="*/ 96 w 15"/>
                    <a:gd name="T7" fmla="*/ 1251 h 66"/>
                    <a:gd name="T8" fmla="*/ 193 w 15"/>
                    <a:gd name="T9" fmla="*/ 1139 h 66"/>
                    <a:gd name="T10" fmla="*/ 243 w 15"/>
                    <a:gd name="T11" fmla="*/ 77 h 66"/>
                    <a:gd name="T12" fmla="*/ 160 w 15"/>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66">
                      <a:moveTo>
                        <a:pt x="10" y="0"/>
                      </a:moveTo>
                      <a:cubicBezTo>
                        <a:pt x="3" y="3"/>
                        <a:pt x="3" y="3"/>
                        <a:pt x="3" y="3"/>
                      </a:cubicBezTo>
                      <a:cubicBezTo>
                        <a:pt x="0" y="59"/>
                        <a:pt x="0" y="59"/>
                        <a:pt x="0" y="59"/>
                      </a:cubicBezTo>
                      <a:cubicBezTo>
                        <a:pt x="0" y="63"/>
                        <a:pt x="2" y="66"/>
                        <a:pt x="6" y="66"/>
                      </a:cubicBezTo>
                      <a:cubicBezTo>
                        <a:pt x="9" y="66"/>
                        <a:pt x="12" y="63"/>
                        <a:pt x="12" y="60"/>
                      </a:cubicBezTo>
                      <a:cubicBezTo>
                        <a:pt x="15" y="4"/>
                        <a:pt x="15" y="4"/>
                        <a:pt x="15" y="4"/>
                      </a:cubicBezTo>
                      <a:lnTo>
                        <a:pt x="10"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Freeform 27">
                  <a:extLst>
                    <a:ext uri="{FF2B5EF4-FFF2-40B4-BE49-F238E27FC236}">
                      <a16:creationId xmlns:a16="http://schemas.microsoft.com/office/drawing/2014/main" id="{E49A8227-C061-D1D0-042C-904865B0DCFC}"/>
                    </a:ext>
                  </a:extLst>
                </p:cNvPr>
                <p:cNvSpPr>
                  <a:spLocks/>
                </p:cNvSpPr>
                <p:nvPr/>
              </p:nvSpPr>
              <p:spPr bwMode="auto">
                <a:xfrm>
                  <a:off x="2885" y="2635"/>
                  <a:ext cx="20" cy="141"/>
                </a:xfrm>
                <a:custGeom>
                  <a:avLst/>
                  <a:gdLst>
                    <a:gd name="T0" fmla="*/ 0 w 20"/>
                    <a:gd name="T1" fmla="*/ 141 h 141"/>
                    <a:gd name="T2" fmla="*/ 8 w 20"/>
                    <a:gd name="T3" fmla="*/ 5 h 141"/>
                    <a:gd name="T4" fmla="*/ 20 w 20"/>
                    <a:gd name="T5" fmla="*/ 0 h 141"/>
                    <a:gd name="T6" fmla="*/ 15 w 20"/>
                    <a:gd name="T7" fmla="*/ 10 h 141"/>
                    <a:gd name="T8" fmla="*/ 0 w 20"/>
                    <a:gd name="T9" fmla="*/ 141 h 1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41">
                      <a:moveTo>
                        <a:pt x="0" y="141"/>
                      </a:moveTo>
                      <a:lnTo>
                        <a:pt x="8" y="5"/>
                      </a:lnTo>
                      <a:lnTo>
                        <a:pt x="20" y="0"/>
                      </a:lnTo>
                      <a:lnTo>
                        <a:pt x="15" y="10"/>
                      </a:lnTo>
                      <a:lnTo>
                        <a:pt x="0"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Freeform 28">
                  <a:extLst>
                    <a:ext uri="{FF2B5EF4-FFF2-40B4-BE49-F238E27FC236}">
                      <a16:creationId xmlns:a16="http://schemas.microsoft.com/office/drawing/2014/main" id="{9023E50A-9322-38FC-429D-E03008943AEF}"/>
                    </a:ext>
                  </a:extLst>
                </p:cNvPr>
                <p:cNvSpPr>
                  <a:spLocks/>
                </p:cNvSpPr>
                <p:nvPr/>
              </p:nvSpPr>
              <p:spPr bwMode="auto">
                <a:xfrm>
                  <a:off x="3058" y="2624"/>
                  <a:ext cx="42" cy="176"/>
                </a:xfrm>
                <a:custGeom>
                  <a:avLst/>
                  <a:gdLst>
                    <a:gd name="T0" fmla="*/ 91 w 17"/>
                    <a:gd name="T1" fmla="*/ 0 h 66"/>
                    <a:gd name="T2" fmla="*/ 0 w 17"/>
                    <a:gd name="T3" fmla="*/ 77 h 66"/>
                    <a:gd name="T4" fmla="*/ 62 w 17"/>
                    <a:gd name="T5" fmla="*/ 1139 h 66"/>
                    <a:gd name="T6" fmla="*/ 166 w 17"/>
                    <a:gd name="T7" fmla="*/ 1251 h 66"/>
                    <a:gd name="T8" fmla="*/ 245 w 17"/>
                    <a:gd name="T9" fmla="*/ 1117 h 66"/>
                    <a:gd name="T10" fmla="*/ 183 w 17"/>
                    <a:gd name="T11" fmla="*/ 56 h 66"/>
                    <a:gd name="T12" fmla="*/ 91 w 1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66">
                      <a:moveTo>
                        <a:pt x="6" y="0"/>
                      </a:moveTo>
                      <a:cubicBezTo>
                        <a:pt x="0" y="4"/>
                        <a:pt x="0" y="4"/>
                        <a:pt x="0" y="4"/>
                      </a:cubicBezTo>
                      <a:cubicBezTo>
                        <a:pt x="4" y="60"/>
                        <a:pt x="4" y="60"/>
                        <a:pt x="4" y="60"/>
                      </a:cubicBezTo>
                      <a:cubicBezTo>
                        <a:pt x="4" y="63"/>
                        <a:pt x="7" y="66"/>
                        <a:pt x="11" y="66"/>
                      </a:cubicBezTo>
                      <a:cubicBezTo>
                        <a:pt x="14" y="65"/>
                        <a:pt x="17" y="62"/>
                        <a:pt x="16" y="59"/>
                      </a:cubicBezTo>
                      <a:cubicBezTo>
                        <a:pt x="12" y="3"/>
                        <a:pt x="12" y="3"/>
                        <a:pt x="12" y="3"/>
                      </a:cubicBezTo>
                      <a:lnTo>
                        <a:pt x="6" y="0"/>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 name="Freeform 29">
                  <a:extLst>
                    <a:ext uri="{FF2B5EF4-FFF2-40B4-BE49-F238E27FC236}">
                      <a16:creationId xmlns:a16="http://schemas.microsoft.com/office/drawing/2014/main" id="{A3F437AB-5E1C-3A00-0036-ECE1838E29E9}"/>
                    </a:ext>
                  </a:extLst>
                </p:cNvPr>
                <p:cNvSpPr>
                  <a:spLocks/>
                </p:cNvSpPr>
                <p:nvPr/>
              </p:nvSpPr>
              <p:spPr bwMode="auto">
                <a:xfrm>
                  <a:off x="3058" y="2624"/>
                  <a:ext cx="42" cy="176"/>
                </a:xfrm>
                <a:custGeom>
                  <a:avLst/>
                  <a:gdLst>
                    <a:gd name="T0" fmla="*/ 91 w 17"/>
                    <a:gd name="T1" fmla="*/ 0 h 66"/>
                    <a:gd name="T2" fmla="*/ 0 w 17"/>
                    <a:gd name="T3" fmla="*/ 77 h 66"/>
                    <a:gd name="T4" fmla="*/ 62 w 17"/>
                    <a:gd name="T5" fmla="*/ 1139 h 66"/>
                    <a:gd name="T6" fmla="*/ 166 w 17"/>
                    <a:gd name="T7" fmla="*/ 1251 h 66"/>
                    <a:gd name="T8" fmla="*/ 245 w 17"/>
                    <a:gd name="T9" fmla="*/ 1117 h 66"/>
                    <a:gd name="T10" fmla="*/ 183 w 17"/>
                    <a:gd name="T11" fmla="*/ 56 h 66"/>
                    <a:gd name="T12" fmla="*/ 91 w 1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66">
                      <a:moveTo>
                        <a:pt x="6" y="0"/>
                      </a:moveTo>
                      <a:cubicBezTo>
                        <a:pt x="0" y="4"/>
                        <a:pt x="0" y="4"/>
                        <a:pt x="0" y="4"/>
                      </a:cubicBezTo>
                      <a:cubicBezTo>
                        <a:pt x="4" y="60"/>
                        <a:pt x="4" y="60"/>
                        <a:pt x="4" y="60"/>
                      </a:cubicBezTo>
                      <a:cubicBezTo>
                        <a:pt x="4" y="63"/>
                        <a:pt x="7" y="66"/>
                        <a:pt x="11" y="66"/>
                      </a:cubicBezTo>
                      <a:cubicBezTo>
                        <a:pt x="14" y="65"/>
                        <a:pt x="17" y="62"/>
                        <a:pt x="16" y="59"/>
                      </a:cubicBezTo>
                      <a:cubicBezTo>
                        <a:pt x="12" y="3"/>
                        <a:pt x="12" y="3"/>
                        <a:pt x="12" y="3"/>
                      </a:cubicBezTo>
                      <a:lnTo>
                        <a:pt x="6"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 name="Freeform 30">
                  <a:extLst>
                    <a:ext uri="{FF2B5EF4-FFF2-40B4-BE49-F238E27FC236}">
                      <a16:creationId xmlns:a16="http://schemas.microsoft.com/office/drawing/2014/main" id="{B6BA9F08-31D8-1B59-F8A1-9C31BC817B06}"/>
                    </a:ext>
                  </a:extLst>
                </p:cNvPr>
                <p:cNvSpPr>
                  <a:spLocks/>
                </p:cNvSpPr>
                <p:nvPr/>
              </p:nvSpPr>
              <p:spPr bwMode="auto">
                <a:xfrm>
                  <a:off x="3063" y="2632"/>
                  <a:ext cx="12" cy="144"/>
                </a:xfrm>
                <a:custGeom>
                  <a:avLst/>
                  <a:gdLst>
                    <a:gd name="T0" fmla="*/ 10 w 12"/>
                    <a:gd name="T1" fmla="*/ 144 h 144"/>
                    <a:gd name="T2" fmla="*/ 0 w 12"/>
                    <a:gd name="T3" fmla="*/ 5 h 144"/>
                    <a:gd name="T4" fmla="*/ 12 w 12"/>
                    <a:gd name="T5" fmla="*/ 0 h 144"/>
                    <a:gd name="T6" fmla="*/ 7 w 12"/>
                    <a:gd name="T7" fmla="*/ 11 h 144"/>
                    <a:gd name="T8" fmla="*/ 10 w 12"/>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4">
                      <a:moveTo>
                        <a:pt x="10" y="144"/>
                      </a:moveTo>
                      <a:lnTo>
                        <a:pt x="0" y="5"/>
                      </a:lnTo>
                      <a:lnTo>
                        <a:pt x="12" y="0"/>
                      </a:lnTo>
                      <a:lnTo>
                        <a:pt x="7" y="11"/>
                      </a:lnTo>
                      <a:lnTo>
                        <a:pt x="1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 name="Freeform 31">
                  <a:extLst>
                    <a:ext uri="{FF2B5EF4-FFF2-40B4-BE49-F238E27FC236}">
                      <a16:creationId xmlns:a16="http://schemas.microsoft.com/office/drawing/2014/main" id="{BB0A79C6-CD69-323D-73D9-A002CC3969A6}"/>
                    </a:ext>
                  </a:extLst>
                </p:cNvPr>
                <p:cNvSpPr>
                  <a:spLocks/>
                </p:cNvSpPr>
                <p:nvPr/>
              </p:nvSpPr>
              <p:spPr bwMode="auto">
                <a:xfrm>
                  <a:off x="3223" y="2603"/>
                  <a:ext cx="60" cy="173"/>
                </a:xfrm>
                <a:custGeom>
                  <a:avLst/>
                  <a:gdLst>
                    <a:gd name="T0" fmla="*/ 95 w 24"/>
                    <a:gd name="T1" fmla="*/ 0 h 65"/>
                    <a:gd name="T2" fmla="*/ 0 w 24"/>
                    <a:gd name="T3" fmla="*/ 77 h 65"/>
                    <a:gd name="T4" fmla="*/ 175 w 24"/>
                    <a:gd name="T5" fmla="*/ 1134 h 65"/>
                    <a:gd name="T6" fmla="*/ 283 w 24"/>
                    <a:gd name="T7" fmla="*/ 1224 h 65"/>
                    <a:gd name="T8" fmla="*/ 363 w 24"/>
                    <a:gd name="T9" fmla="*/ 1078 h 65"/>
                    <a:gd name="T10" fmla="*/ 188 w 24"/>
                    <a:gd name="T11" fmla="*/ 35 h 65"/>
                    <a:gd name="T12" fmla="*/ 95 w 24"/>
                    <a:gd name="T13" fmla="*/ 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5">
                      <a:moveTo>
                        <a:pt x="6" y="0"/>
                      </a:moveTo>
                      <a:cubicBezTo>
                        <a:pt x="0" y="4"/>
                        <a:pt x="0" y="4"/>
                        <a:pt x="0" y="4"/>
                      </a:cubicBezTo>
                      <a:cubicBezTo>
                        <a:pt x="11" y="60"/>
                        <a:pt x="11" y="60"/>
                        <a:pt x="11" y="60"/>
                      </a:cubicBezTo>
                      <a:cubicBezTo>
                        <a:pt x="12" y="63"/>
                        <a:pt x="15" y="65"/>
                        <a:pt x="18" y="65"/>
                      </a:cubicBezTo>
                      <a:cubicBezTo>
                        <a:pt x="22" y="64"/>
                        <a:pt x="24" y="61"/>
                        <a:pt x="23" y="57"/>
                      </a:cubicBezTo>
                      <a:cubicBezTo>
                        <a:pt x="12" y="2"/>
                        <a:pt x="12" y="2"/>
                        <a:pt x="12" y="2"/>
                      </a:cubicBezTo>
                      <a:lnTo>
                        <a:pt x="6" y="0"/>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 name="Freeform 32">
                  <a:extLst>
                    <a:ext uri="{FF2B5EF4-FFF2-40B4-BE49-F238E27FC236}">
                      <a16:creationId xmlns:a16="http://schemas.microsoft.com/office/drawing/2014/main" id="{2345AFC7-0118-95BD-BCDE-8313218469B8}"/>
                    </a:ext>
                  </a:extLst>
                </p:cNvPr>
                <p:cNvSpPr>
                  <a:spLocks/>
                </p:cNvSpPr>
                <p:nvPr/>
              </p:nvSpPr>
              <p:spPr bwMode="auto">
                <a:xfrm>
                  <a:off x="3223" y="2603"/>
                  <a:ext cx="60" cy="173"/>
                </a:xfrm>
                <a:custGeom>
                  <a:avLst/>
                  <a:gdLst>
                    <a:gd name="T0" fmla="*/ 95 w 24"/>
                    <a:gd name="T1" fmla="*/ 0 h 65"/>
                    <a:gd name="T2" fmla="*/ 0 w 24"/>
                    <a:gd name="T3" fmla="*/ 77 h 65"/>
                    <a:gd name="T4" fmla="*/ 175 w 24"/>
                    <a:gd name="T5" fmla="*/ 1134 h 65"/>
                    <a:gd name="T6" fmla="*/ 283 w 24"/>
                    <a:gd name="T7" fmla="*/ 1224 h 65"/>
                    <a:gd name="T8" fmla="*/ 363 w 24"/>
                    <a:gd name="T9" fmla="*/ 1078 h 65"/>
                    <a:gd name="T10" fmla="*/ 188 w 24"/>
                    <a:gd name="T11" fmla="*/ 35 h 65"/>
                    <a:gd name="T12" fmla="*/ 95 w 24"/>
                    <a:gd name="T13" fmla="*/ 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5">
                      <a:moveTo>
                        <a:pt x="6" y="0"/>
                      </a:moveTo>
                      <a:cubicBezTo>
                        <a:pt x="0" y="4"/>
                        <a:pt x="0" y="4"/>
                        <a:pt x="0" y="4"/>
                      </a:cubicBezTo>
                      <a:cubicBezTo>
                        <a:pt x="11" y="60"/>
                        <a:pt x="11" y="60"/>
                        <a:pt x="11" y="60"/>
                      </a:cubicBezTo>
                      <a:cubicBezTo>
                        <a:pt x="12" y="63"/>
                        <a:pt x="15" y="65"/>
                        <a:pt x="18" y="65"/>
                      </a:cubicBezTo>
                      <a:cubicBezTo>
                        <a:pt x="22" y="64"/>
                        <a:pt x="24" y="61"/>
                        <a:pt x="23" y="57"/>
                      </a:cubicBezTo>
                      <a:cubicBezTo>
                        <a:pt x="12" y="2"/>
                        <a:pt x="12" y="2"/>
                        <a:pt x="12" y="2"/>
                      </a:cubicBezTo>
                      <a:lnTo>
                        <a:pt x="6"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 name="Freeform 33">
                  <a:extLst>
                    <a:ext uri="{FF2B5EF4-FFF2-40B4-BE49-F238E27FC236}">
                      <a16:creationId xmlns:a16="http://schemas.microsoft.com/office/drawing/2014/main" id="{F19EB457-24F6-A1B0-9F4F-442F45D48B6E}"/>
                    </a:ext>
                  </a:extLst>
                </p:cNvPr>
                <p:cNvSpPr>
                  <a:spLocks/>
                </p:cNvSpPr>
                <p:nvPr/>
              </p:nvSpPr>
              <p:spPr bwMode="auto">
                <a:xfrm>
                  <a:off x="3230" y="2608"/>
                  <a:ext cx="23" cy="144"/>
                </a:xfrm>
                <a:custGeom>
                  <a:avLst/>
                  <a:gdLst>
                    <a:gd name="T0" fmla="*/ 23 w 23"/>
                    <a:gd name="T1" fmla="*/ 144 h 144"/>
                    <a:gd name="T2" fmla="*/ 0 w 23"/>
                    <a:gd name="T3" fmla="*/ 11 h 144"/>
                    <a:gd name="T4" fmla="*/ 10 w 23"/>
                    <a:gd name="T5" fmla="*/ 0 h 144"/>
                    <a:gd name="T6" fmla="*/ 8 w 23"/>
                    <a:gd name="T7" fmla="*/ 13 h 144"/>
                    <a:gd name="T8" fmla="*/ 23 w 23"/>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44">
                      <a:moveTo>
                        <a:pt x="23" y="144"/>
                      </a:moveTo>
                      <a:lnTo>
                        <a:pt x="0" y="11"/>
                      </a:lnTo>
                      <a:lnTo>
                        <a:pt x="10" y="0"/>
                      </a:lnTo>
                      <a:lnTo>
                        <a:pt x="8" y="13"/>
                      </a:lnTo>
                      <a:lnTo>
                        <a:pt x="2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5" name="Freeform 34">
                  <a:extLst>
                    <a:ext uri="{FF2B5EF4-FFF2-40B4-BE49-F238E27FC236}">
                      <a16:creationId xmlns:a16="http://schemas.microsoft.com/office/drawing/2014/main" id="{C657C4C1-06B0-ABE8-BCF1-FB5972DF0FBA}"/>
                    </a:ext>
                  </a:extLst>
                </p:cNvPr>
                <p:cNvSpPr>
                  <a:spLocks/>
                </p:cNvSpPr>
                <p:nvPr/>
              </p:nvSpPr>
              <p:spPr bwMode="auto">
                <a:xfrm>
                  <a:off x="3380" y="2552"/>
                  <a:ext cx="70" cy="171"/>
                </a:xfrm>
                <a:custGeom>
                  <a:avLst/>
                  <a:gdLst>
                    <a:gd name="T0" fmla="*/ 83 w 28"/>
                    <a:gd name="T1" fmla="*/ 0 h 64"/>
                    <a:gd name="T2" fmla="*/ 0 w 28"/>
                    <a:gd name="T3" fmla="*/ 77 h 64"/>
                    <a:gd name="T4" fmla="*/ 238 w 28"/>
                    <a:gd name="T5" fmla="*/ 1106 h 64"/>
                    <a:gd name="T6" fmla="*/ 363 w 28"/>
                    <a:gd name="T7" fmla="*/ 1200 h 64"/>
                    <a:gd name="T8" fmla="*/ 425 w 28"/>
                    <a:gd name="T9" fmla="*/ 1050 h 64"/>
                    <a:gd name="T10" fmla="*/ 188 w 28"/>
                    <a:gd name="T11" fmla="*/ 21 h 64"/>
                    <a:gd name="T12" fmla="*/ 83 w 28"/>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64">
                      <a:moveTo>
                        <a:pt x="5" y="0"/>
                      </a:moveTo>
                      <a:cubicBezTo>
                        <a:pt x="0" y="4"/>
                        <a:pt x="0" y="4"/>
                        <a:pt x="0" y="4"/>
                      </a:cubicBezTo>
                      <a:cubicBezTo>
                        <a:pt x="15" y="58"/>
                        <a:pt x="15" y="58"/>
                        <a:pt x="15" y="58"/>
                      </a:cubicBezTo>
                      <a:cubicBezTo>
                        <a:pt x="16" y="62"/>
                        <a:pt x="19" y="64"/>
                        <a:pt x="23" y="63"/>
                      </a:cubicBezTo>
                      <a:cubicBezTo>
                        <a:pt x="26" y="62"/>
                        <a:pt x="28" y="58"/>
                        <a:pt x="27" y="55"/>
                      </a:cubicBezTo>
                      <a:cubicBezTo>
                        <a:pt x="12" y="1"/>
                        <a:pt x="12" y="1"/>
                        <a:pt x="12" y="1"/>
                      </a:cubicBezTo>
                      <a:lnTo>
                        <a:pt x="5"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6" name="Freeform 35">
                  <a:extLst>
                    <a:ext uri="{FF2B5EF4-FFF2-40B4-BE49-F238E27FC236}">
                      <a16:creationId xmlns:a16="http://schemas.microsoft.com/office/drawing/2014/main" id="{7ED1A593-96B7-F94C-9C63-38FD0FDF8ED8}"/>
                    </a:ext>
                  </a:extLst>
                </p:cNvPr>
                <p:cNvSpPr>
                  <a:spLocks/>
                </p:cNvSpPr>
                <p:nvPr/>
              </p:nvSpPr>
              <p:spPr bwMode="auto">
                <a:xfrm>
                  <a:off x="3380" y="2552"/>
                  <a:ext cx="70" cy="171"/>
                </a:xfrm>
                <a:custGeom>
                  <a:avLst/>
                  <a:gdLst>
                    <a:gd name="T0" fmla="*/ 83 w 28"/>
                    <a:gd name="T1" fmla="*/ 0 h 64"/>
                    <a:gd name="T2" fmla="*/ 0 w 28"/>
                    <a:gd name="T3" fmla="*/ 77 h 64"/>
                    <a:gd name="T4" fmla="*/ 238 w 28"/>
                    <a:gd name="T5" fmla="*/ 1106 h 64"/>
                    <a:gd name="T6" fmla="*/ 363 w 28"/>
                    <a:gd name="T7" fmla="*/ 1200 h 64"/>
                    <a:gd name="T8" fmla="*/ 425 w 28"/>
                    <a:gd name="T9" fmla="*/ 1050 h 64"/>
                    <a:gd name="T10" fmla="*/ 188 w 28"/>
                    <a:gd name="T11" fmla="*/ 21 h 64"/>
                    <a:gd name="T12" fmla="*/ 83 w 28"/>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64">
                      <a:moveTo>
                        <a:pt x="5" y="0"/>
                      </a:moveTo>
                      <a:cubicBezTo>
                        <a:pt x="0" y="4"/>
                        <a:pt x="0" y="4"/>
                        <a:pt x="0" y="4"/>
                      </a:cubicBezTo>
                      <a:cubicBezTo>
                        <a:pt x="15" y="58"/>
                        <a:pt x="15" y="58"/>
                        <a:pt x="15" y="58"/>
                      </a:cubicBezTo>
                      <a:cubicBezTo>
                        <a:pt x="16" y="62"/>
                        <a:pt x="19" y="64"/>
                        <a:pt x="23" y="63"/>
                      </a:cubicBezTo>
                      <a:cubicBezTo>
                        <a:pt x="26" y="62"/>
                        <a:pt x="28" y="58"/>
                        <a:pt x="27" y="55"/>
                      </a:cubicBezTo>
                      <a:cubicBezTo>
                        <a:pt x="12" y="1"/>
                        <a:pt x="12" y="1"/>
                        <a:pt x="12" y="1"/>
                      </a:cubicBezTo>
                      <a:lnTo>
                        <a:pt x="5"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Freeform 36">
                  <a:extLst>
                    <a:ext uri="{FF2B5EF4-FFF2-40B4-BE49-F238E27FC236}">
                      <a16:creationId xmlns:a16="http://schemas.microsoft.com/office/drawing/2014/main" id="{FE640995-AE6F-6E38-4CA6-F3E02B3FA36D}"/>
                    </a:ext>
                  </a:extLst>
                </p:cNvPr>
                <p:cNvSpPr>
                  <a:spLocks/>
                </p:cNvSpPr>
                <p:nvPr/>
              </p:nvSpPr>
              <p:spPr bwMode="auto">
                <a:xfrm>
                  <a:off x="3385" y="2557"/>
                  <a:ext cx="35" cy="142"/>
                </a:xfrm>
                <a:custGeom>
                  <a:avLst/>
                  <a:gdLst>
                    <a:gd name="T0" fmla="*/ 35 w 35"/>
                    <a:gd name="T1" fmla="*/ 142 h 142"/>
                    <a:gd name="T2" fmla="*/ 0 w 35"/>
                    <a:gd name="T3" fmla="*/ 8 h 142"/>
                    <a:gd name="T4" fmla="*/ 10 w 35"/>
                    <a:gd name="T5" fmla="*/ 0 h 142"/>
                    <a:gd name="T6" fmla="*/ 10 w 35"/>
                    <a:gd name="T7" fmla="*/ 14 h 142"/>
                    <a:gd name="T8" fmla="*/ 35 w 35"/>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42">
                      <a:moveTo>
                        <a:pt x="35" y="142"/>
                      </a:moveTo>
                      <a:lnTo>
                        <a:pt x="0" y="8"/>
                      </a:lnTo>
                      <a:lnTo>
                        <a:pt x="10" y="0"/>
                      </a:lnTo>
                      <a:lnTo>
                        <a:pt x="10" y="14"/>
                      </a:lnTo>
                      <a:lnTo>
                        <a:pt x="35"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8" name="Freeform 37">
                  <a:extLst>
                    <a:ext uri="{FF2B5EF4-FFF2-40B4-BE49-F238E27FC236}">
                      <a16:creationId xmlns:a16="http://schemas.microsoft.com/office/drawing/2014/main" id="{932F9251-3B3F-F7FD-1C07-75190F803282}"/>
                    </a:ext>
                  </a:extLst>
                </p:cNvPr>
                <p:cNvSpPr>
                  <a:spLocks/>
                </p:cNvSpPr>
                <p:nvPr/>
              </p:nvSpPr>
              <p:spPr bwMode="auto">
                <a:xfrm>
                  <a:off x="3548" y="2475"/>
                  <a:ext cx="75" cy="165"/>
                </a:xfrm>
                <a:custGeom>
                  <a:avLst/>
                  <a:gdLst>
                    <a:gd name="T0" fmla="*/ 83 w 30"/>
                    <a:gd name="T1" fmla="*/ 0 h 62"/>
                    <a:gd name="T2" fmla="*/ 0 w 30"/>
                    <a:gd name="T3" fmla="*/ 93 h 62"/>
                    <a:gd name="T4" fmla="*/ 270 w 30"/>
                    <a:gd name="T5" fmla="*/ 1078 h 62"/>
                    <a:gd name="T6" fmla="*/ 395 w 30"/>
                    <a:gd name="T7" fmla="*/ 1147 h 62"/>
                    <a:gd name="T8" fmla="*/ 458 w 30"/>
                    <a:gd name="T9" fmla="*/ 998 h 62"/>
                    <a:gd name="T10" fmla="*/ 188 w 30"/>
                    <a:gd name="T11" fmla="*/ 21 h 62"/>
                    <a:gd name="T12" fmla="*/ 83 w 30"/>
                    <a:gd name="T13" fmla="*/ 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2">
                      <a:moveTo>
                        <a:pt x="5" y="0"/>
                      </a:moveTo>
                      <a:cubicBezTo>
                        <a:pt x="0" y="5"/>
                        <a:pt x="0" y="5"/>
                        <a:pt x="0" y="5"/>
                      </a:cubicBezTo>
                      <a:cubicBezTo>
                        <a:pt x="17" y="57"/>
                        <a:pt x="17" y="57"/>
                        <a:pt x="17" y="57"/>
                      </a:cubicBezTo>
                      <a:cubicBezTo>
                        <a:pt x="18" y="60"/>
                        <a:pt x="22" y="62"/>
                        <a:pt x="25" y="61"/>
                      </a:cubicBezTo>
                      <a:cubicBezTo>
                        <a:pt x="28" y="60"/>
                        <a:pt x="30" y="56"/>
                        <a:pt x="29" y="53"/>
                      </a:cubicBezTo>
                      <a:cubicBezTo>
                        <a:pt x="12" y="1"/>
                        <a:pt x="12" y="1"/>
                        <a:pt x="12" y="1"/>
                      </a:cubicBezTo>
                      <a:lnTo>
                        <a:pt x="5" y="0"/>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Freeform 38">
                  <a:extLst>
                    <a:ext uri="{FF2B5EF4-FFF2-40B4-BE49-F238E27FC236}">
                      <a16:creationId xmlns:a16="http://schemas.microsoft.com/office/drawing/2014/main" id="{290872F9-ED8A-704C-3872-1A9BF3A1B2C9}"/>
                    </a:ext>
                  </a:extLst>
                </p:cNvPr>
                <p:cNvSpPr>
                  <a:spLocks/>
                </p:cNvSpPr>
                <p:nvPr/>
              </p:nvSpPr>
              <p:spPr bwMode="auto">
                <a:xfrm>
                  <a:off x="3548" y="2475"/>
                  <a:ext cx="75" cy="165"/>
                </a:xfrm>
                <a:custGeom>
                  <a:avLst/>
                  <a:gdLst>
                    <a:gd name="T0" fmla="*/ 83 w 30"/>
                    <a:gd name="T1" fmla="*/ 0 h 62"/>
                    <a:gd name="T2" fmla="*/ 0 w 30"/>
                    <a:gd name="T3" fmla="*/ 93 h 62"/>
                    <a:gd name="T4" fmla="*/ 270 w 30"/>
                    <a:gd name="T5" fmla="*/ 1078 h 62"/>
                    <a:gd name="T6" fmla="*/ 395 w 30"/>
                    <a:gd name="T7" fmla="*/ 1147 h 62"/>
                    <a:gd name="T8" fmla="*/ 458 w 30"/>
                    <a:gd name="T9" fmla="*/ 998 h 62"/>
                    <a:gd name="T10" fmla="*/ 188 w 30"/>
                    <a:gd name="T11" fmla="*/ 21 h 62"/>
                    <a:gd name="T12" fmla="*/ 83 w 30"/>
                    <a:gd name="T13" fmla="*/ 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2">
                      <a:moveTo>
                        <a:pt x="5" y="0"/>
                      </a:moveTo>
                      <a:cubicBezTo>
                        <a:pt x="0" y="5"/>
                        <a:pt x="0" y="5"/>
                        <a:pt x="0" y="5"/>
                      </a:cubicBezTo>
                      <a:cubicBezTo>
                        <a:pt x="17" y="57"/>
                        <a:pt x="17" y="57"/>
                        <a:pt x="17" y="57"/>
                      </a:cubicBezTo>
                      <a:cubicBezTo>
                        <a:pt x="18" y="60"/>
                        <a:pt x="22" y="62"/>
                        <a:pt x="25" y="61"/>
                      </a:cubicBezTo>
                      <a:cubicBezTo>
                        <a:pt x="28" y="60"/>
                        <a:pt x="30" y="56"/>
                        <a:pt x="29" y="53"/>
                      </a:cubicBezTo>
                      <a:cubicBezTo>
                        <a:pt x="12" y="1"/>
                        <a:pt x="12" y="1"/>
                        <a:pt x="12" y="1"/>
                      </a:cubicBezTo>
                      <a:lnTo>
                        <a:pt x="5"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Freeform 39">
                  <a:extLst>
                    <a:ext uri="{FF2B5EF4-FFF2-40B4-BE49-F238E27FC236}">
                      <a16:creationId xmlns:a16="http://schemas.microsoft.com/office/drawing/2014/main" id="{0580271C-8DAD-77E1-A1D2-2C69CE71BFA2}"/>
                    </a:ext>
                  </a:extLst>
                </p:cNvPr>
                <p:cNvSpPr>
                  <a:spLocks/>
                </p:cNvSpPr>
                <p:nvPr/>
              </p:nvSpPr>
              <p:spPr bwMode="auto">
                <a:xfrm>
                  <a:off x="3555" y="2483"/>
                  <a:ext cx="38" cy="133"/>
                </a:xfrm>
                <a:custGeom>
                  <a:avLst/>
                  <a:gdLst>
                    <a:gd name="T0" fmla="*/ 38 w 38"/>
                    <a:gd name="T1" fmla="*/ 133 h 133"/>
                    <a:gd name="T2" fmla="*/ 0 w 38"/>
                    <a:gd name="T3" fmla="*/ 8 h 133"/>
                    <a:gd name="T4" fmla="*/ 8 w 38"/>
                    <a:gd name="T5" fmla="*/ 0 h 133"/>
                    <a:gd name="T6" fmla="*/ 8 w 38"/>
                    <a:gd name="T7" fmla="*/ 10 h 133"/>
                    <a:gd name="T8" fmla="*/ 38 w 38"/>
                    <a:gd name="T9" fmla="*/ 133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133">
                      <a:moveTo>
                        <a:pt x="38" y="133"/>
                      </a:moveTo>
                      <a:lnTo>
                        <a:pt x="0" y="8"/>
                      </a:lnTo>
                      <a:lnTo>
                        <a:pt x="8" y="0"/>
                      </a:lnTo>
                      <a:lnTo>
                        <a:pt x="8" y="10"/>
                      </a:lnTo>
                      <a:lnTo>
                        <a:pt x="38"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1" name="Freeform 40">
                  <a:extLst>
                    <a:ext uri="{FF2B5EF4-FFF2-40B4-BE49-F238E27FC236}">
                      <a16:creationId xmlns:a16="http://schemas.microsoft.com/office/drawing/2014/main" id="{1CBE2970-B228-9E58-99F4-6F8D61C316A1}"/>
                    </a:ext>
                  </a:extLst>
                </p:cNvPr>
                <p:cNvSpPr>
                  <a:spLocks/>
                </p:cNvSpPr>
                <p:nvPr/>
              </p:nvSpPr>
              <p:spPr bwMode="auto">
                <a:xfrm>
                  <a:off x="3700" y="2397"/>
                  <a:ext cx="65" cy="134"/>
                </a:xfrm>
                <a:custGeom>
                  <a:avLst/>
                  <a:gdLst>
                    <a:gd name="T0" fmla="*/ 83 w 26"/>
                    <a:gd name="T1" fmla="*/ 0 h 50"/>
                    <a:gd name="T2" fmla="*/ 0 w 26"/>
                    <a:gd name="T3" fmla="*/ 94 h 50"/>
                    <a:gd name="T4" fmla="*/ 208 w 26"/>
                    <a:gd name="T5" fmla="*/ 868 h 50"/>
                    <a:gd name="T6" fmla="*/ 333 w 26"/>
                    <a:gd name="T7" fmla="*/ 941 h 50"/>
                    <a:gd name="T8" fmla="*/ 395 w 26"/>
                    <a:gd name="T9" fmla="*/ 791 h 50"/>
                    <a:gd name="T10" fmla="*/ 188 w 26"/>
                    <a:gd name="T11" fmla="*/ 21 h 50"/>
                    <a:gd name="T12" fmla="*/ 83 w 26"/>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50">
                      <a:moveTo>
                        <a:pt x="5" y="0"/>
                      </a:moveTo>
                      <a:cubicBezTo>
                        <a:pt x="0" y="5"/>
                        <a:pt x="0" y="5"/>
                        <a:pt x="0" y="5"/>
                      </a:cubicBezTo>
                      <a:cubicBezTo>
                        <a:pt x="13" y="45"/>
                        <a:pt x="13" y="45"/>
                        <a:pt x="13" y="45"/>
                      </a:cubicBezTo>
                      <a:cubicBezTo>
                        <a:pt x="14" y="48"/>
                        <a:pt x="18" y="50"/>
                        <a:pt x="21" y="49"/>
                      </a:cubicBezTo>
                      <a:cubicBezTo>
                        <a:pt x="25" y="48"/>
                        <a:pt x="26" y="44"/>
                        <a:pt x="25" y="41"/>
                      </a:cubicBezTo>
                      <a:cubicBezTo>
                        <a:pt x="12" y="1"/>
                        <a:pt x="12" y="1"/>
                        <a:pt x="12" y="1"/>
                      </a:cubicBezTo>
                      <a:lnTo>
                        <a:pt x="5" y="0"/>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2" name="Freeform 41">
                  <a:extLst>
                    <a:ext uri="{FF2B5EF4-FFF2-40B4-BE49-F238E27FC236}">
                      <a16:creationId xmlns:a16="http://schemas.microsoft.com/office/drawing/2014/main" id="{AD35F38B-A91C-C0C0-68AC-FB4F5A0353BE}"/>
                    </a:ext>
                  </a:extLst>
                </p:cNvPr>
                <p:cNvSpPr>
                  <a:spLocks/>
                </p:cNvSpPr>
                <p:nvPr/>
              </p:nvSpPr>
              <p:spPr bwMode="auto">
                <a:xfrm>
                  <a:off x="3700" y="2397"/>
                  <a:ext cx="65" cy="134"/>
                </a:xfrm>
                <a:custGeom>
                  <a:avLst/>
                  <a:gdLst>
                    <a:gd name="T0" fmla="*/ 83 w 26"/>
                    <a:gd name="T1" fmla="*/ 0 h 50"/>
                    <a:gd name="T2" fmla="*/ 0 w 26"/>
                    <a:gd name="T3" fmla="*/ 94 h 50"/>
                    <a:gd name="T4" fmla="*/ 208 w 26"/>
                    <a:gd name="T5" fmla="*/ 868 h 50"/>
                    <a:gd name="T6" fmla="*/ 333 w 26"/>
                    <a:gd name="T7" fmla="*/ 941 h 50"/>
                    <a:gd name="T8" fmla="*/ 395 w 26"/>
                    <a:gd name="T9" fmla="*/ 791 h 50"/>
                    <a:gd name="T10" fmla="*/ 188 w 26"/>
                    <a:gd name="T11" fmla="*/ 21 h 50"/>
                    <a:gd name="T12" fmla="*/ 83 w 26"/>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50">
                      <a:moveTo>
                        <a:pt x="5" y="0"/>
                      </a:moveTo>
                      <a:cubicBezTo>
                        <a:pt x="0" y="5"/>
                        <a:pt x="0" y="5"/>
                        <a:pt x="0" y="5"/>
                      </a:cubicBezTo>
                      <a:cubicBezTo>
                        <a:pt x="13" y="45"/>
                        <a:pt x="13" y="45"/>
                        <a:pt x="13" y="45"/>
                      </a:cubicBezTo>
                      <a:cubicBezTo>
                        <a:pt x="14" y="48"/>
                        <a:pt x="18" y="50"/>
                        <a:pt x="21" y="49"/>
                      </a:cubicBezTo>
                      <a:cubicBezTo>
                        <a:pt x="25" y="48"/>
                        <a:pt x="26" y="44"/>
                        <a:pt x="25" y="41"/>
                      </a:cubicBezTo>
                      <a:cubicBezTo>
                        <a:pt x="12" y="1"/>
                        <a:pt x="12" y="1"/>
                        <a:pt x="12" y="1"/>
                      </a:cubicBezTo>
                      <a:lnTo>
                        <a:pt x="5"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3" name="Freeform 42">
                  <a:extLst>
                    <a:ext uri="{FF2B5EF4-FFF2-40B4-BE49-F238E27FC236}">
                      <a16:creationId xmlns:a16="http://schemas.microsoft.com/office/drawing/2014/main" id="{C04F7570-FD23-AD42-0174-1FED2E49BADC}"/>
                    </a:ext>
                  </a:extLst>
                </p:cNvPr>
                <p:cNvSpPr>
                  <a:spLocks/>
                </p:cNvSpPr>
                <p:nvPr/>
              </p:nvSpPr>
              <p:spPr bwMode="auto">
                <a:xfrm>
                  <a:off x="3708" y="2403"/>
                  <a:ext cx="27" cy="104"/>
                </a:xfrm>
                <a:custGeom>
                  <a:avLst/>
                  <a:gdLst>
                    <a:gd name="T0" fmla="*/ 27 w 27"/>
                    <a:gd name="T1" fmla="*/ 104 h 104"/>
                    <a:gd name="T2" fmla="*/ 0 w 27"/>
                    <a:gd name="T3" fmla="*/ 10 h 104"/>
                    <a:gd name="T4" fmla="*/ 10 w 27"/>
                    <a:gd name="T5" fmla="*/ 0 h 104"/>
                    <a:gd name="T6" fmla="*/ 7 w 27"/>
                    <a:gd name="T7" fmla="*/ 13 h 104"/>
                    <a:gd name="T8" fmla="*/ 27 w 27"/>
                    <a:gd name="T9" fmla="*/ 104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04">
                      <a:moveTo>
                        <a:pt x="27" y="104"/>
                      </a:moveTo>
                      <a:lnTo>
                        <a:pt x="0" y="10"/>
                      </a:lnTo>
                      <a:lnTo>
                        <a:pt x="10" y="0"/>
                      </a:lnTo>
                      <a:lnTo>
                        <a:pt x="7" y="13"/>
                      </a:lnTo>
                      <a:lnTo>
                        <a:pt x="2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4" name="Freeform 43">
                  <a:extLst>
                    <a:ext uri="{FF2B5EF4-FFF2-40B4-BE49-F238E27FC236}">
                      <a16:creationId xmlns:a16="http://schemas.microsoft.com/office/drawing/2014/main" id="{92DA14C5-E87F-2EC2-D68E-E5D2D3674891}"/>
                    </a:ext>
                  </a:extLst>
                </p:cNvPr>
                <p:cNvSpPr>
                  <a:spLocks/>
                </p:cNvSpPr>
                <p:nvPr/>
              </p:nvSpPr>
              <p:spPr bwMode="auto">
                <a:xfrm>
                  <a:off x="3830" y="2323"/>
                  <a:ext cx="53" cy="133"/>
                </a:xfrm>
                <a:custGeom>
                  <a:avLst/>
                  <a:gdLst>
                    <a:gd name="T0" fmla="*/ 96 w 21"/>
                    <a:gd name="T1" fmla="*/ 0 h 50"/>
                    <a:gd name="T2" fmla="*/ 0 w 21"/>
                    <a:gd name="T3" fmla="*/ 77 h 50"/>
                    <a:gd name="T4" fmla="*/ 126 w 21"/>
                    <a:gd name="T5" fmla="*/ 827 h 50"/>
                    <a:gd name="T6" fmla="*/ 255 w 21"/>
                    <a:gd name="T7" fmla="*/ 920 h 50"/>
                    <a:gd name="T8" fmla="*/ 338 w 21"/>
                    <a:gd name="T9" fmla="*/ 771 h 50"/>
                    <a:gd name="T10" fmla="*/ 209 w 21"/>
                    <a:gd name="T11" fmla="*/ 21 h 50"/>
                    <a:gd name="T12" fmla="*/ 96 w 21"/>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0">
                      <a:moveTo>
                        <a:pt x="6" y="0"/>
                      </a:moveTo>
                      <a:cubicBezTo>
                        <a:pt x="0" y="4"/>
                        <a:pt x="0" y="4"/>
                        <a:pt x="0" y="4"/>
                      </a:cubicBezTo>
                      <a:cubicBezTo>
                        <a:pt x="8" y="44"/>
                        <a:pt x="8" y="44"/>
                        <a:pt x="8" y="44"/>
                      </a:cubicBezTo>
                      <a:cubicBezTo>
                        <a:pt x="9" y="48"/>
                        <a:pt x="12" y="50"/>
                        <a:pt x="16" y="49"/>
                      </a:cubicBezTo>
                      <a:cubicBezTo>
                        <a:pt x="19" y="48"/>
                        <a:pt x="21" y="45"/>
                        <a:pt x="21" y="41"/>
                      </a:cubicBezTo>
                      <a:cubicBezTo>
                        <a:pt x="13" y="1"/>
                        <a:pt x="13" y="1"/>
                        <a:pt x="13" y="1"/>
                      </a:cubicBezTo>
                      <a:lnTo>
                        <a:pt x="6"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5" name="Freeform 44">
                  <a:extLst>
                    <a:ext uri="{FF2B5EF4-FFF2-40B4-BE49-F238E27FC236}">
                      <a16:creationId xmlns:a16="http://schemas.microsoft.com/office/drawing/2014/main" id="{B1D07D59-6F6C-85BF-DB64-3D8DEA97A884}"/>
                    </a:ext>
                  </a:extLst>
                </p:cNvPr>
                <p:cNvSpPr>
                  <a:spLocks/>
                </p:cNvSpPr>
                <p:nvPr/>
              </p:nvSpPr>
              <p:spPr bwMode="auto">
                <a:xfrm>
                  <a:off x="3830" y="2323"/>
                  <a:ext cx="53" cy="133"/>
                </a:xfrm>
                <a:custGeom>
                  <a:avLst/>
                  <a:gdLst>
                    <a:gd name="T0" fmla="*/ 96 w 21"/>
                    <a:gd name="T1" fmla="*/ 0 h 50"/>
                    <a:gd name="T2" fmla="*/ 0 w 21"/>
                    <a:gd name="T3" fmla="*/ 77 h 50"/>
                    <a:gd name="T4" fmla="*/ 126 w 21"/>
                    <a:gd name="T5" fmla="*/ 827 h 50"/>
                    <a:gd name="T6" fmla="*/ 255 w 21"/>
                    <a:gd name="T7" fmla="*/ 920 h 50"/>
                    <a:gd name="T8" fmla="*/ 338 w 21"/>
                    <a:gd name="T9" fmla="*/ 771 h 50"/>
                    <a:gd name="T10" fmla="*/ 209 w 21"/>
                    <a:gd name="T11" fmla="*/ 21 h 50"/>
                    <a:gd name="T12" fmla="*/ 96 w 21"/>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0">
                      <a:moveTo>
                        <a:pt x="6" y="0"/>
                      </a:moveTo>
                      <a:cubicBezTo>
                        <a:pt x="0" y="4"/>
                        <a:pt x="0" y="4"/>
                        <a:pt x="0" y="4"/>
                      </a:cubicBezTo>
                      <a:cubicBezTo>
                        <a:pt x="8" y="44"/>
                        <a:pt x="8" y="44"/>
                        <a:pt x="8" y="44"/>
                      </a:cubicBezTo>
                      <a:cubicBezTo>
                        <a:pt x="9" y="48"/>
                        <a:pt x="12" y="50"/>
                        <a:pt x="16" y="49"/>
                      </a:cubicBezTo>
                      <a:cubicBezTo>
                        <a:pt x="19" y="48"/>
                        <a:pt x="21" y="45"/>
                        <a:pt x="21" y="41"/>
                      </a:cubicBezTo>
                      <a:cubicBezTo>
                        <a:pt x="13" y="1"/>
                        <a:pt x="13" y="1"/>
                        <a:pt x="13" y="1"/>
                      </a:cubicBezTo>
                      <a:lnTo>
                        <a:pt x="6"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6" name="Freeform 45">
                  <a:extLst>
                    <a:ext uri="{FF2B5EF4-FFF2-40B4-BE49-F238E27FC236}">
                      <a16:creationId xmlns:a16="http://schemas.microsoft.com/office/drawing/2014/main" id="{CD620E90-0F56-E571-EC6F-53C39DA31088}"/>
                    </a:ext>
                  </a:extLst>
                </p:cNvPr>
                <p:cNvSpPr>
                  <a:spLocks/>
                </p:cNvSpPr>
                <p:nvPr/>
              </p:nvSpPr>
              <p:spPr bwMode="auto">
                <a:xfrm>
                  <a:off x="3838" y="2328"/>
                  <a:ext cx="17" cy="104"/>
                </a:xfrm>
                <a:custGeom>
                  <a:avLst/>
                  <a:gdLst>
                    <a:gd name="T0" fmla="*/ 17 w 17"/>
                    <a:gd name="T1" fmla="*/ 104 h 104"/>
                    <a:gd name="T2" fmla="*/ 0 w 17"/>
                    <a:gd name="T3" fmla="*/ 8 h 104"/>
                    <a:gd name="T4" fmla="*/ 10 w 17"/>
                    <a:gd name="T5" fmla="*/ 0 h 104"/>
                    <a:gd name="T6" fmla="*/ 7 w 17"/>
                    <a:gd name="T7" fmla="*/ 13 h 104"/>
                    <a:gd name="T8" fmla="*/ 17 w 17"/>
                    <a:gd name="T9" fmla="*/ 104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04">
                      <a:moveTo>
                        <a:pt x="17" y="104"/>
                      </a:moveTo>
                      <a:lnTo>
                        <a:pt x="0" y="8"/>
                      </a:lnTo>
                      <a:lnTo>
                        <a:pt x="10" y="0"/>
                      </a:lnTo>
                      <a:lnTo>
                        <a:pt x="7" y="13"/>
                      </a:lnTo>
                      <a:lnTo>
                        <a:pt x="1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7" name="Freeform 46">
                  <a:extLst>
                    <a:ext uri="{FF2B5EF4-FFF2-40B4-BE49-F238E27FC236}">
                      <a16:creationId xmlns:a16="http://schemas.microsoft.com/office/drawing/2014/main" id="{29DD09D3-AE5D-04ED-1DCE-1F7571FA75C7}"/>
                    </a:ext>
                  </a:extLst>
                </p:cNvPr>
                <p:cNvSpPr>
                  <a:spLocks/>
                </p:cNvSpPr>
                <p:nvPr/>
              </p:nvSpPr>
              <p:spPr bwMode="auto">
                <a:xfrm>
                  <a:off x="4288" y="2456"/>
                  <a:ext cx="160" cy="144"/>
                </a:xfrm>
                <a:custGeom>
                  <a:avLst/>
                  <a:gdLst>
                    <a:gd name="T0" fmla="*/ 0 w 64"/>
                    <a:gd name="T1" fmla="*/ 0 h 54"/>
                    <a:gd name="T2" fmla="*/ 1000 w 64"/>
                    <a:gd name="T3" fmla="*/ 1024 h 54"/>
                    <a:gd name="T4" fmla="*/ 595 w 64"/>
                    <a:gd name="T5" fmla="*/ 568 h 54"/>
                    <a:gd name="T6" fmla="*/ 0 w 6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54">
                      <a:moveTo>
                        <a:pt x="0" y="0"/>
                      </a:moveTo>
                      <a:cubicBezTo>
                        <a:pt x="8" y="5"/>
                        <a:pt x="57" y="40"/>
                        <a:pt x="64" y="54"/>
                      </a:cubicBezTo>
                      <a:cubicBezTo>
                        <a:pt x="58" y="49"/>
                        <a:pt x="42" y="34"/>
                        <a:pt x="38" y="30"/>
                      </a:cubicBezTo>
                      <a:cubicBezTo>
                        <a:pt x="34" y="27"/>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8" name="Freeform 47">
                  <a:extLst>
                    <a:ext uri="{FF2B5EF4-FFF2-40B4-BE49-F238E27FC236}">
                      <a16:creationId xmlns:a16="http://schemas.microsoft.com/office/drawing/2014/main" id="{61C8451D-1C8D-5B3F-E640-56F5A6933CC3}"/>
                    </a:ext>
                  </a:extLst>
                </p:cNvPr>
                <p:cNvSpPr>
                  <a:spLocks/>
                </p:cNvSpPr>
                <p:nvPr/>
              </p:nvSpPr>
              <p:spPr bwMode="auto">
                <a:xfrm>
                  <a:off x="4423" y="2685"/>
                  <a:ext cx="17" cy="46"/>
                </a:xfrm>
                <a:custGeom>
                  <a:avLst/>
                  <a:gdLst>
                    <a:gd name="T0" fmla="*/ 87 w 7"/>
                    <a:gd name="T1" fmla="*/ 0 h 17"/>
                    <a:gd name="T2" fmla="*/ 0 w 7"/>
                    <a:gd name="T3" fmla="*/ 336 h 17"/>
                    <a:gd name="T4" fmla="*/ 87 w 7"/>
                    <a:gd name="T5" fmla="*/ 0 h 17"/>
                    <a:gd name="T6" fmla="*/ 0 60000 65536"/>
                    <a:gd name="T7" fmla="*/ 0 60000 65536"/>
                    <a:gd name="T8" fmla="*/ 0 60000 65536"/>
                  </a:gdLst>
                  <a:ahLst/>
                  <a:cxnLst>
                    <a:cxn ang="T6">
                      <a:pos x="T0" y="T1"/>
                    </a:cxn>
                    <a:cxn ang="T7">
                      <a:pos x="T2" y="T3"/>
                    </a:cxn>
                    <a:cxn ang="T8">
                      <a:pos x="T4" y="T5"/>
                    </a:cxn>
                  </a:cxnLst>
                  <a:rect l="0" t="0" r="r" b="b"/>
                  <a:pathLst>
                    <a:path w="7" h="17">
                      <a:moveTo>
                        <a:pt x="6" y="0"/>
                      </a:moveTo>
                      <a:cubicBezTo>
                        <a:pt x="0" y="17"/>
                        <a:pt x="0" y="17"/>
                        <a:pt x="0" y="17"/>
                      </a:cubicBezTo>
                      <a:cubicBezTo>
                        <a:pt x="6" y="12"/>
                        <a:pt x="7" y="6"/>
                        <a:pt x="6" y="0"/>
                      </a:cubicBezTo>
                      <a:close/>
                    </a:path>
                  </a:pathLst>
                </a:custGeom>
                <a:solidFill>
                  <a:srgbClr val="00ACE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9" name="Freeform 48">
                  <a:extLst>
                    <a:ext uri="{FF2B5EF4-FFF2-40B4-BE49-F238E27FC236}">
                      <a16:creationId xmlns:a16="http://schemas.microsoft.com/office/drawing/2014/main" id="{AF59C61A-66CE-7FDE-1ED1-5406CCCCBA72}"/>
                    </a:ext>
                  </a:extLst>
                </p:cNvPr>
                <p:cNvSpPr>
                  <a:spLocks/>
                </p:cNvSpPr>
                <p:nvPr/>
              </p:nvSpPr>
              <p:spPr bwMode="auto">
                <a:xfrm>
                  <a:off x="4005" y="1560"/>
                  <a:ext cx="183" cy="688"/>
                </a:xfrm>
                <a:custGeom>
                  <a:avLst/>
                  <a:gdLst>
                    <a:gd name="T0" fmla="*/ 1151 w 73"/>
                    <a:gd name="T1" fmla="*/ 0 h 258"/>
                    <a:gd name="T2" fmla="*/ 692 w 73"/>
                    <a:gd name="T3" fmla="*/ 248 h 258"/>
                    <a:gd name="T4" fmla="*/ 617 w 73"/>
                    <a:gd name="T5" fmla="*/ 2525 h 258"/>
                    <a:gd name="T6" fmla="*/ 283 w 73"/>
                    <a:gd name="T7" fmla="*/ 4403 h 258"/>
                    <a:gd name="T8" fmla="*/ 0 w 73"/>
                    <a:gd name="T9" fmla="*/ 4893 h 258"/>
                    <a:gd name="T10" fmla="*/ 835 w 73"/>
                    <a:gd name="T11" fmla="*/ 3392 h 258"/>
                    <a:gd name="T12" fmla="*/ 867 w 73"/>
                    <a:gd name="T13" fmla="*/ 3243 h 258"/>
                    <a:gd name="T14" fmla="*/ 963 w 73"/>
                    <a:gd name="T15" fmla="*/ 2219 h 258"/>
                    <a:gd name="T16" fmla="*/ 1151 w 73"/>
                    <a:gd name="T17" fmla="*/ 0 h 2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58">
                      <a:moveTo>
                        <a:pt x="73" y="0"/>
                      </a:moveTo>
                      <a:cubicBezTo>
                        <a:pt x="44" y="13"/>
                        <a:pt x="44" y="13"/>
                        <a:pt x="44" y="13"/>
                      </a:cubicBezTo>
                      <a:cubicBezTo>
                        <a:pt x="26" y="21"/>
                        <a:pt x="36" y="95"/>
                        <a:pt x="39" y="133"/>
                      </a:cubicBezTo>
                      <a:cubicBezTo>
                        <a:pt x="42" y="160"/>
                        <a:pt x="32" y="205"/>
                        <a:pt x="18" y="232"/>
                      </a:cubicBezTo>
                      <a:cubicBezTo>
                        <a:pt x="14" y="241"/>
                        <a:pt x="7" y="249"/>
                        <a:pt x="0" y="258"/>
                      </a:cubicBezTo>
                      <a:cubicBezTo>
                        <a:pt x="28" y="232"/>
                        <a:pt x="42" y="213"/>
                        <a:pt x="53" y="179"/>
                      </a:cubicBezTo>
                      <a:cubicBezTo>
                        <a:pt x="54" y="176"/>
                        <a:pt x="54" y="174"/>
                        <a:pt x="55" y="171"/>
                      </a:cubicBezTo>
                      <a:cubicBezTo>
                        <a:pt x="59" y="157"/>
                        <a:pt x="61" y="132"/>
                        <a:pt x="61" y="117"/>
                      </a:cubicBezTo>
                      <a:cubicBezTo>
                        <a:pt x="61" y="79"/>
                        <a:pt x="53" y="8"/>
                        <a:pt x="73" y="0"/>
                      </a:cubicBez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0" name="Freeform 49">
                  <a:extLst>
                    <a:ext uri="{FF2B5EF4-FFF2-40B4-BE49-F238E27FC236}">
                      <a16:creationId xmlns:a16="http://schemas.microsoft.com/office/drawing/2014/main" id="{FA4DDB10-AD82-0FEA-1B91-62ADFBC2670E}"/>
                    </a:ext>
                  </a:extLst>
                </p:cNvPr>
                <p:cNvSpPr>
                  <a:spLocks/>
                </p:cNvSpPr>
                <p:nvPr/>
              </p:nvSpPr>
              <p:spPr bwMode="auto">
                <a:xfrm>
                  <a:off x="3950" y="2163"/>
                  <a:ext cx="88" cy="112"/>
                </a:xfrm>
                <a:custGeom>
                  <a:avLst/>
                  <a:gdLst>
                    <a:gd name="T0" fmla="*/ 63 w 35"/>
                    <a:gd name="T1" fmla="*/ 35 h 42"/>
                    <a:gd name="T2" fmla="*/ 0 w 35"/>
                    <a:gd name="T3" fmla="*/ 149 h 42"/>
                    <a:gd name="T4" fmla="*/ 367 w 35"/>
                    <a:gd name="T5" fmla="*/ 739 h 42"/>
                    <a:gd name="T6" fmla="*/ 505 w 35"/>
                    <a:gd name="T7" fmla="*/ 760 h 42"/>
                    <a:gd name="T8" fmla="*/ 525 w 35"/>
                    <a:gd name="T9" fmla="*/ 589 h 42"/>
                    <a:gd name="T10" fmla="*/ 158 w 35"/>
                    <a:gd name="T11" fmla="*/ 0 h 42"/>
                    <a:gd name="T12" fmla="*/ 63 w 35"/>
                    <a:gd name="T13" fmla="*/ 35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42">
                      <a:moveTo>
                        <a:pt x="4" y="2"/>
                      </a:moveTo>
                      <a:cubicBezTo>
                        <a:pt x="0" y="8"/>
                        <a:pt x="0" y="8"/>
                        <a:pt x="0" y="8"/>
                      </a:cubicBezTo>
                      <a:cubicBezTo>
                        <a:pt x="23" y="39"/>
                        <a:pt x="23" y="39"/>
                        <a:pt x="23" y="39"/>
                      </a:cubicBezTo>
                      <a:cubicBezTo>
                        <a:pt x="25" y="41"/>
                        <a:pt x="29" y="42"/>
                        <a:pt x="32" y="40"/>
                      </a:cubicBezTo>
                      <a:cubicBezTo>
                        <a:pt x="34" y="38"/>
                        <a:pt x="35" y="34"/>
                        <a:pt x="33" y="31"/>
                      </a:cubicBezTo>
                      <a:cubicBezTo>
                        <a:pt x="10" y="0"/>
                        <a:pt x="10" y="0"/>
                        <a:pt x="10" y="0"/>
                      </a:cubicBezTo>
                      <a:lnTo>
                        <a:pt x="4" y="2"/>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1" name="Freeform 50">
                  <a:extLst>
                    <a:ext uri="{FF2B5EF4-FFF2-40B4-BE49-F238E27FC236}">
                      <a16:creationId xmlns:a16="http://schemas.microsoft.com/office/drawing/2014/main" id="{ACED82D2-91F8-7707-E2E0-EF68C78B6216}"/>
                    </a:ext>
                  </a:extLst>
                </p:cNvPr>
                <p:cNvSpPr>
                  <a:spLocks/>
                </p:cNvSpPr>
                <p:nvPr/>
              </p:nvSpPr>
              <p:spPr bwMode="auto">
                <a:xfrm>
                  <a:off x="3950" y="2163"/>
                  <a:ext cx="88" cy="112"/>
                </a:xfrm>
                <a:custGeom>
                  <a:avLst/>
                  <a:gdLst>
                    <a:gd name="T0" fmla="*/ 63 w 35"/>
                    <a:gd name="T1" fmla="*/ 35 h 42"/>
                    <a:gd name="T2" fmla="*/ 0 w 35"/>
                    <a:gd name="T3" fmla="*/ 149 h 42"/>
                    <a:gd name="T4" fmla="*/ 367 w 35"/>
                    <a:gd name="T5" fmla="*/ 739 h 42"/>
                    <a:gd name="T6" fmla="*/ 505 w 35"/>
                    <a:gd name="T7" fmla="*/ 760 h 42"/>
                    <a:gd name="T8" fmla="*/ 525 w 35"/>
                    <a:gd name="T9" fmla="*/ 589 h 42"/>
                    <a:gd name="T10" fmla="*/ 158 w 35"/>
                    <a:gd name="T11" fmla="*/ 0 h 42"/>
                    <a:gd name="T12" fmla="*/ 63 w 35"/>
                    <a:gd name="T13" fmla="*/ 35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42">
                      <a:moveTo>
                        <a:pt x="4" y="2"/>
                      </a:moveTo>
                      <a:cubicBezTo>
                        <a:pt x="0" y="8"/>
                        <a:pt x="0" y="8"/>
                        <a:pt x="0" y="8"/>
                      </a:cubicBezTo>
                      <a:cubicBezTo>
                        <a:pt x="23" y="39"/>
                        <a:pt x="23" y="39"/>
                        <a:pt x="23" y="39"/>
                      </a:cubicBezTo>
                      <a:cubicBezTo>
                        <a:pt x="25" y="41"/>
                        <a:pt x="29" y="42"/>
                        <a:pt x="32" y="40"/>
                      </a:cubicBezTo>
                      <a:cubicBezTo>
                        <a:pt x="34" y="38"/>
                        <a:pt x="35" y="34"/>
                        <a:pt x="33" y="31"/>
                      </a:cubicBezTo>
                      <a:cubicBezTo>
                        <a:pt x="10" y="0"/>
                        <a:pt x="10" y="0"/>
                        <a:pt x="10" y="0"/>
                      </a:cubicBezTo>
                      <a:lnTo>
                        <a:pt x="4" y="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2" name="Freeform 51">
                  <a:extLst>
                    <a:ext uri="{FF2B5EF4-FFF2-40B4-BE49-F238E27FC236}">
                      <a16:creationId xmlns:a16="http://schemas.microsoft.com/office/drawing/2014/main" id="{23ED4EA6-1310-3EFE-8DA2-F455485FFE17}"/>
                    </a:ext>
                  </a:extLst>
                </p:cNvPr>
                <p:cNvSpPr>
                  <a:spLocks/>
                </p:cNvSpPr>
                <p:nvPr/>
              </p:nvSpPr>
              <p:spPr bwMode="auto">
                <a:xfrm>
                  <a:off x="3958" y="2171"/>
                  <a:ext cx="50" cy="85"/>
                </a:xfrm>
                <a:custGeom>
                  <a:avLst/>
                  <a:gdLst>
                    <a:gd name="T0" fmla="*/ 50 w 50"/>
                    <a:gd name="T1" fmla="*/ 85 h 85"/>
                    <a:gd name="T2" fmla="*/ 0 w 50"/>
                    <a:gd name="T3" fmla="*/ 13 h 85"/>
                    <a:gd name="T4" fmla="*/ 5 w 50"/>
                    <a:gd name="T5" fmla="*/ 0 h 85"/>
                    <a:gd name="T6" fmla="*/ 7 w 50"/>
                    <a:gd name="T7" fmla="*/ 13 h 85"/>
                    <a:gd name="T8" fmla="*/ 50 w 50"/>
                    <a:gd name="T9" fmla="*/ 85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85">
                      <a:moveTo>
                        <a:pt x="50" y="85"/>
                      </a:moveTo>
                      <a:lnTo>
                        <a:pt x="0" y="13"/>
                      </a:lnTo>
                      <a:lnTo>
                        <a:pt x="5" y="0"/>
                      </a:lnTo>
                      <a:lnTo>
                        <a:pt x="7" y="13"/>
                      </a:lnTo>
                      <a:lnTo>
                        <a:pt x="5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3" name="Freeform 52">
                  <a:extLst>
                    <a:ext uri="{FF2B5EF4-FFF2-40B4-BE49-F238E27FC236}">
                      <a16:creationId xmlns:a16="http://schemas.microsoft.com/office/drawing/2014/main" id="{A974B5AB-2313-922B-DFD3-2FD5868F5A48}"/>
                    </a:ext>
                  </a:extLst>
                </p:cNvPr>
                <p:cNvSpPr>
                  <a:spLocks/>
                </p:cNvSpPr>
                <p:nvPr/>
              </p:nvSpPr>
              <p:spPr bwMode="auto">
                <a:xfrm>
                  <a:off x="5003" y="1712"/>
                  <a:ext cx="105" cy="117"/>
                </a:xfrm>
                <a:custGeom>
                  <a:avLst/>
                  <a:gdLst>
                    <a:gd name="T0" fmla="*/ 0 w 42"/>
                    <a:gd name="T1" fmla="*/ 827 h 44"/>
                    <a:gd name="T2" fmla="*/ 458 w 42"/>
                    <a:gd name="T3" fmla="*/ 580 h 44"/>
                    <a:gd name="T4" fmla="*/ 658 w 42"/>
                    <a:gd name="T5" fmla="*/ 282 h 44"/>
                    <a:gd name="T6" fmla="*/ 283 w 42"/>
                    <a:gd name="T7" fmla="*/ 0 h 44"/>
                    <a:gd name="T8" fmla="*/ 0 w 42"/>
                    <a:gd name="T9" fmla="*/ 82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4">
                      <a:moveTo>
                        <a:pt x="0" y="44"/>
                      </a:moveTo>
                      <a:cubicBezTo>
                        <a:pt x="29" y="31"/>
                        <a:pt x="29" y="31"/>
                        <a:pt x="29" y="31"/>
                      </a:cubicBezTo>
                      <a:cubicBezTo>
                        <a:pt x="35" y="29"/>
                        <a:pt x="39" y="23"/>
                        <a:pt x="42" y="15"/>
                      </a:cubicBezTo>
                      <a:cubicBezTo>
                        <a:pt x="34" y="12"/>
                        <a:pt x="26" y="7"/>
                        <a:pt x="18" y="0"/>
                      </a:cubicBezTo>
                      <a:cubicBezTo>
                        <a:pt x="16" y="22"/>
                        <a:pt x="11" y="39"/>
                        <a:pt x="0" y="44"/>
                      </a:cubicBez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4" name="Freeform 53">
                  <a:extLst>
                    <a:ext uri="{FF2B5EF4-FFF2-40B4-BE49-F238E27FC236}">
                      <a16:creationId xmlns:a16="http://schemas.microsoft.com/office/drawing/2014/main" id="{1AA345B3-9566-C753-B3C0-876D979FE451}"/>
                    </a:ext>
                  </a:extLst>
                </p:cNvPr>
                <p:cNvSpPr>
                  <a:spLocks/>
                </p:cNvSpPr>
                <p:nvPr/>
              </p:nvSpPr>
              <p:spPr bwMode="auto">
                <a:xfrm>
                  <a:off x="848" y="1568"/>
                  <a:ext cx="127" cy="168"/>
                </a:xfrm>
                <a:custGeom>
                  <a:avLst/>
                  <a:gdLst>
                    <a:gd name="T0" fmla="*/ 0 w 51"/>
                    <a:gd name="T1" fmla="*/ 363 h 63"/>
                    <a:gd name="T2" fmla="*/ 217 w 51"/>
                    <a:gd name="T3" fmla="*/ 1195 h 63"/>
                    <a:gd name="T4" fmla="*/ 787 w 51"/>
                    <a:gd name="T5" fmla="*/ 0 h 63"/>
                    <a:gd name="T6" fmla="*/ 291 w 51"/>
                    <a:gd name="T7" fmla="*/ 0 h 63"/>
                    <a:gd name="T8" fmla="*/ 0 w 51"/>
                    <a:gd name="T9" fmla="*/ 3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63">
                      <a:moveTo>
                        <a:pt x="0" y="19"/>
                      </a:moveTo>
                      <a:cubicBezTo>
                        <a:pt x="5" y="31"/>
                        <a:pt x="9" y="46"/>
                        <a:pt x="14" y="63"/>
                      </a:cubicBezTo>
                      <a:cubicBezTo>
                        <a:pt x="25" y="31"/>
                        <a:pt x="38" y="0"/>
                        <a:pt x="51" y="0"/>
                      </a:cubicBezTo>
                      <a:cubicBezTo>
                        <a:pt x="19" y="0"/>
                        <a:pt x="19" y="0"/>
                        <a:pt x="19" y="0"/>
                      </a:cubicBezTo>
                      <a:cubicBezTo>
                        <a:pt x="13" y="0"/>
                        <a:pt x="6" y="8"/>
                        <a:pt x="0" y="19"/>
                      </a:cubicBez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5" name="Freeform 54">
                  <a:extLst>
                    <a:ext uri="{FF2B5EF4-FFF2-40B4-BE49-F238E27FC236}">
                      <a16:creationId xmlns:a16="http://schemas.microsoft.com/office/drawing/2014/main" id="{30FA7C43-7809-AE86-0CEA-7129A0BE4DE6}"/>
                    </a:ext>
                  </a:extLst>
                </p:cNvPr>
                <p:cNvSpPr>
                  <a:spLocks/>
                </p:cNvSpPr>
                <p:nvPr/>
              </p:nvSpPr>
              <p:spPr bwMode="auto">
                <a:xfrm>
                  <a:off x="1173" y="1568"/>
                  <a:ext cx="390" cy="600"/>
                </a:xfrm>
                <a:custGeom>
                  <a:avLst/>
                  <a:gdLst>
                    <a:gd name="T0" fmla="*/ 1938 w 156"/>
                    <a:gd name="T1" fmla="*/ 0 h 225"/>
                    <a:gd name="T2" fmla="*/ 1063 w 156"/>
                    <a:gd name="T3" fmla="*/ 2219 h 225"/>
                    <a:gd name="T4" fmla="*/ 0 w 156"/>
                    <a:gd name="T5" fmla="*/ 4267 h 225"/>
                    <a:gd name="T6" fmla="*/ 500 w 156"/>
                    <a:gd name="T7" fmla="*/ 4267 h 225"/>
                    <a:gd name="T8" fmla="*/ 1595 w 156"/>
                    <a:gd name="T9" fmla="*/ 2219 h 225"/>
                    <a:gd name="T10" fmla="*/ 2438 w 156"/>
                    <a:gd name="T11" fmla="*/ 0 h 225"/>
                    <a:gd name="T12" fmla="*/ 1938 w 156"/>
                    <a:gd name="T13" fmla="*/ 0 h 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225">
                      <a:moveTo>
                        <a:pt x="124" y="0"/>
                      </a:moveTo>
                      <a:cubicBezTo>
                        <a:pt x="103" y="0"/>
                        <a:pt x="80" y="86"/>
                        <a:pt x="68" y="117"/>
                      </a:cubicBezTo>
                      <a:cubicBezTo>
                        <a:pt x="57" y="147"/>
                        <a:pt x="28" y="225"/>
                        <a:pt x="0" y="225"/>
                      </a:cubicBezTo>
                      <a:cubicBezTo>
                        <a:pt x="32" y="225"/>
                        <a:pt x="32" y="225"/>
                        <a:pt x="32" y="225"/>
                      </a:cubicBezTo>
                      <a:cubicBezTo>
                        <a:pt x="60" y="225"/>
                        <a:pt x="90" y="147"/>
                        <a:pt x="102" y="117"/>
                      </a:cubicBezTo>
                      <a:cubicBezTo>
                        <a:pt x="114" y="86"/>
                        <a:pt x="135" y="0"/>
                        <a:pt x="156" y="0"/>
                      </a:cubicBezTo>
                      <a:lnTo>
                        <a:pt x="124" y="0"/>
                      </a:ln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6" name="Freeform 55">
                  <a:extLst>
                    <a:ext uri="{FF2B5EF4-FFF2-40B4-BE49-F238E27FC236}">
                      <a16:creationId xmlns:a16="http://schemas.microsoft.com/office/drawing/2014/main" id="{302F09BF-B783-448C-A417-FCF2C72D3B35}"/>
                    </a:ext>
                  </a:extLst>
                </p:cNvPr>
                <p:cNvSpPr>
                  <a:spLocks/>
                </p:cNvSpPr>
                <p:nvPr/>
              </p:nvSpPr>
              <p:spPr bwMode="auto">
                <a:xfrm>
                  <a:off x="1003" y="1568"/>
                  <a:ext cx="392" cy="600"/>
                </a:xfrm>
                <a:custGeom>
                  <a:avLst/>
                  <a:gdLst>
                    <a:gd name="T0" fmla="*/ 1945 w 157"/>
                    <a:gd name="T1" fmla="*/ 0 h 225"/>
                    <a:gd name="T2" fmla="*/ 1071 w 157"/>
                    <a:gd name="T3" fmla="*/ 2219 h 225"/>
                    <a:gd name="T4" fmla="*/ 0 w 157"/>
                    <a:gd name="T5" fmla="*/ 4267 h 225"/>
                    <a:gd name="T6" fmla="*/ 499 w 157"/>
                    <a:gd name="T7" fmla="*/ 4267 h 225"/>
                    <a:gd name="T8" fmla="*/ 1590 w 157"/>
                    <a:gd name="T9" fmla="*/ 2219 h 225"/>
                    <a:gd name="T10" fmla="*/ 2444 w 157"/>
                    <a:gd name="T11" fmla="*/ 0 h 225"/>
                    <a:gd name="T12" fmla="*/ 1945 w 157"/>
                    <a:gd name="T13" fmla="*/ 0 h 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7" h="225">
                      <a:moveTo>
                        <a:pt x="125" y="0"/>
                      </a:moveTo>
                      <a:cubicBezTo>
                        <a:pt x="103" y="0"/>
                        <a:pt x="81" y="86"/>
                        <a:pt x="69" y="117"/>
                      </a:cubicBezTo>
                      <a:cubicBezTo>
                        <a:pt x="57" y="147"/>
                        <a:pt x="28" y="225"/>
                        <a:pt x="0" y="225"/>
                      </a:cubicBezTo>
                      <a:cubicBezTo>
                        <a:pt x="32" y="225"/>
                        <a:pt x="32" y="225"/>
                        <a:pt x="32" y="225"/>
                      </a:cubicBezTo>
                      <a:cubicBezTo>
                        <a:pt x="60" y="225"/>
                        <a:pt x="90" y="147"/>
                        <a:pt x="102" y="117"/>
                      </a:cubicBezTo>
                      <a:cubicBezTo>
                        <a:pt x="114" y="86"/>
                        <a:pt x="135" y="0"/>
                        <a:pt x="157" y="0"/>
                      </a:cubicBezTo>
                      <a:lnTo>
                        <a:pt x="125" y="0"/>
                      </a:ln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7" name="Freeform 56">
                  <a:extLst>
                    <a:ext uri="{FF2B5EF4-FFF2-40B4-BE49-F238E27FC236}">
                      <a16:creationId xmlns:a16="http://schemas.microsoft.com/office/drawing/2014/main" id="{26C6337B-5496-6EBC-6308-D59C536AB404}"/>
                    </a:ext>
                  </a:extLst>
                </p:cNvPr>
                <p:cNvSpPr>
                  <a:spLocks/>
                </p:cNvSpPr>
                <p:nvPr/>
              </p:nvSpPr>
              <p:spPr bwMode="auto">
                <a:xfrm>
                  <a:off x="4455" y="1371"/>
                  <a:ext cx="135" cy="720"/>
                </a:xfrm>
                <a:custGeom>
                  <a:avLst/>
                  <a:gdLst>
                    <a:gd name="T0" fmla="*/ 333 w 54"/>
                    <a:gd name="T1" fmla="*/ 248 h 270"/>
                    <a:gd name="T2" fmla="*/ 283 w 54"/>
                    <a:gd name="T3" fmla="*/ 2709 h 270"/>
                    <a:gd name="T4" fmla="*/ 0 w 54"/>
                    <a:gd name="T5" fmla="*/ 5120 h 270"/>
                    <a:gd name="T6" fmla="*/ 458 w 54"/>
                    <a:gd name="T7" fmla="*/ 4872 h 270"/>
                    <a:gd name="T8" fmla="*/ 750 w 54"/>
                    <a:gd name="T9" fmla="*/ 2445 h 270"/>
                    <a:gd name="T10" fmla="*/ 800 w 54"/>
                    <a:gd name="T11" fmla="*/ 0 h 270"/>
                    <a:gd name="T12" fmla="*/ 333 w 54"/>
                    <a:gd name="T13" fmla="*/ 248 h 2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270">
                      <a:moveTo>
                        <a:pt x="21" y="13"/>
                      </a:moveTo>
                      <a:cubicBezTo>
                        <a:pt x="2" y="22"/>
                        <a:pt x="16" y="110"/>
                        <a:pt x="18" y="143"/>
                      </a:cubicBezTo>
                      <a:cubicBezTo>
                        <a:pt x="20" y="176"/>
                        <a:pt x="25" y="259"/>
                        <a:pt x="0" y="270"/>
                      </a:cubicBezTo>
                      <a:cubicBezTo>
                        <a:pt x="29" y="257"/>
                        <a:pt x="29" y="257"/>
                        <a:pt x="29" y="257"/>
                      </a:cubicBezTo>
                      <a:cubicBezTo>
                        <a:pt x="54" y="246"/>
                        <a:pt x="50" y="162"/>
                        <a:pt x="48" y="129"/>
                      </a:cubicBezTo>
                      <a:cubicBezTo>
                        <a:pt x="47" y="96"/>
                        <a:pt x="31" y="9"/>
                        <a:pt x="51" y="0"/>
                      </a:cubicBezTo>
                      <a:lnTo>
                        <a:pt x="21" y="13"/>
                      </a:ln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8" name="Freeform 57">
                  <a:extLst>
                    <a:ext uri="{FF2B5EF4-FFF2-40B4-BE49-F238E27FC236}">
                      <a16:creationId xmlns:a16="http://schemas.microsoft.com/office/drawing/2014/main" id="{ABDFB06F-66B1-0470-9339-1BE72BE1EBB8}"/>
                    </a:ext>
                  </a:extLst>
                </p:cNvPr>
                <p:cNvSpPr>
                  <a:spLocks/>
                </p:cNvSpPr>
                <p:nvPr/>
              </p:nvSpPr>
              <p:spPr bwMode="auto">
                <a:xfrm>
                  <a:off x="4608" y="1299"/>
                  <a:ext cx="138" cy="717"/>
                </a:xfrm>
                <a:custGeom>
                  <a:avLst/>
                  <a:gdLst>
                    <a:gd name="T0" fmla="*/ 346 w 55"/>
                    <a:gd name="T1" fmla="*/ 248 h 269"/>
                    <a:gd name="T2" fmla="*/ 301 w 55"/>
                    <a:gd name="T3" fmla="*/ 2687 h 269"/>
                    <a:gd name="T4" fmla="*/ 0 w 55"/>
                    <a:gd name="T5" fmla="*/ 5094 h 269"/>
                    <a:gd name="T6" fmla="*/ 472 w 55"/>
                    <a:gd name="T7" fmla="*/ 4846 h 269"/>
                    <a:gd name="T8" fmla="*/ 775 w 55"/>
                    <a:gd name="T9" fmla="*/ 2444 h 269"/>
                    <a:gd name="T10" fmla="*/ 805 w 55"/>
                    <a:gd name="T11" fmla="*/ 0 h 269"/>
                    <a:gd name="T12" fmla="*/ 346 w 55"/>
                    <a:gd name="T13" fmla="*/ 248 h 2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269">
                      <a:moveTo>
                        <a:pt x="22" y="13"/>
                      </a:moveTo>
                      <a:cubicBezTo>
                        <a:pt x="2" y="22"/>
                        <a:pt x="17" y="109"/>
                        <a:pt x="19" y="142"/>
                      </a:cubicBezTo>
                      <a:cubicBezTo>
                        <a:pt x="20" y="175"/>
                        <a:pt x="25" y="258"/>
                        <a:pt x="0" y="269"/>
                      </a:cubicBezTo>
                      <a:cubicBezTo>
                        <a:pt x="30" y="256"/>
                        <a:pt x="30" y="256"/>
                        <a:pt x="30" y="256"/>
                      </a:cubicBezTo>
                      <a:cubicBezTo>
                        <a:pt x="55" y="245"/>
                        <a:pt x="51" y="162"/>
                        <a:pt x="49" y="129"/>
                      </a:cubicBezTo>
                      <a:cubicBezTo>
                        <a:pt x="47" y="96"/>
                        <a:pt x="32" y="9"/>
                        <a:pt x="51" y="0"/>
                      </a:cubicBezTo>
                      <a:lnTo>
                        <a:pt x="22" y="13"/>
                      </a:ln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9" name="Freeform 58">
                  <a:extLst>
                    <a:ext uri="{FF2B5EF4-FFF2-40B4-BE49-F238E27FC236}">
                      <a16:creationId xmlns:a16="http://schemas.microsoft.com/office/drawing/2014/main" id="{BD734B13-C876-A7E3-3250-2E1F790F01E7}"/>
                    </a:ext>
                  </a:extLst>
                </p:cNvPr>
                <p:cNvSpPr>
                  <a:spLocks/>
                </p:cNvSpPr>
                <p:nvPr/>
              </p:nvSpPr>
              <p:spPr bwMode="auto">
                <a:xfrm>
                  <a:off x="4095" y="1584"/>
                  <a:ext cx="65" cy="69"/>
                </a:xfrm>
                <a:custGeom>
                  <a:avLst/>
                  <a:gdLst>
                    <a:gd name="T0" fmla="*/ 395 w 26"/>
                    <a:gd name="T1" fmla="*/ 486 h 26"/>
                    <a:gd name="T2" fmla="*/ 395 w 26"/>
                    <a:gd name="T3" fmla="*/ 191 h 26"/>
                    <a:gd name="T4" fmla="*/ 113 w 26"/>
                    <a:gd name="T5" fmla="*/ 111 h 26"/>
                    <a:gd name="T6" fmla="*/ 363 w 26"/>
                    <a:gd name="T7" fmla="*/ 337 h 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6">
                      <a:moveTo>
                        <a:pt x="25" y="26"/>
                      </a:moveTo>
                      <a:cubicBezTo>
                        <a:pt x="25" y="24"/>
                        <a:pt x="24" y="11"/>
                        <a:pt x="25" y="10"/>
                      </a:cubicBezTo>
                      <a:cubicBezTo>
                        <a:pt x="26" y="8"/>
                        <a:pt x="14" y="0"/>
                        <a:pt x="7" y="6"/>
                      </a:cubicBezTo>
                      <a:cubicBezTo>
                        <a:pt x="0" y="11"/>
                        <a:pt x="20" y="4"/>
                        <a:pt x="23" y="18"/>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0" name="Freeform 59">
                  <a:extLst>
                    <a:ext uri="{FF2B5EF4-FFF2-40B4-BE49-F238E27FC236}">
                      <a16:creationId xmlns:a16="http://schemas.microsoft.com/office/drawing/2014/main" id="{7FA53479-1319-F8BB-6D4A-8C7B69B5295F}"/>
                    </a:ext>
                  </a:extLst>
                </p:cNvPr>
                <p:cNvSpPr>
                  <a:spLocks/>
                </p:cNvSpPr>
                <p:nvPr/>
              </p:nvSpPr>
              <p:spPr bwMode="auto">
                <a:xfrm>
                  <a:off x="1650" y="1883"/>
                  <a:ext cx="163" cy="290"/>
                </a:xfrm>
                <a:custGeom>
                  <a:avLst/>
                  <a:gdLst>
                    <a:gd name="T0" fmla="*/ 33 w 65"/>
                    <a:gd name="T1" fmla="*/ 1804 h 109"/>
                    <a:gd name="T2" fmla="*/ 429 w 65"/>
                    <a:gd name="T3" fmla="*/ 1133 h 109"/>
                    <a:gd name="T4" fmla="*/ 504 w 65"/>
                    <a:gd name="T5" fmla="*/ 1373 h 109"/>
                    <a:gd name="T6" fmla="*/ 785 w 65"/>
                    <a:gd name="T7" fmla="*/ 998 h 109"/>
                    <a:gd name="T8" fmla="*/ 818 w 65"/>
                    <a:gd name="T9" fmla="*/ 0 h 109"/>
                    <a:gd name="T10" fmla="*/ 880 w 65"/>
                    <a:gd name="T11" fmla="*/ 623 h 109"/>
                    <a:gd name="T12" fmla="*/ 1026 w 65"/>
                    <a:gd name="T13" fmla="*/ 737 h 109"/>
                    <a:gd name="T14" fmla="*/ 850 w 65"/>
                    <a:gd name="T15" fmla="*/ 1168 h 109"/>
                    <a:gd name="T16" fmla="*/ 660 w 65"/>
                    <a:gd name="T17" fmla="*/ 1578 h 109"/>
                    <a:gd name="T18" fmla="*/ 396 w 65"/>
                    <a:gd name="T19" fmla="*/ 1905 h 109"/>
                    <a:gd name="T20" fmla="*/ 0 w 65"/>
                    <a:gd name="T21" fmla="*/ 1862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09">
                      <a:moveTo>
                        <a:pt x="2" y="96"/>
                      </a:moveTo>
                      <a:cubicBezTo>
                        <a:pt x="21" y="98"/>
                        <a:pt x="23" y="71"/>
                        <a:pt x="27" y="60"/>
                      </a:cubicBezTo>
                      <a:cubicBezTo>
                        <a:pt x="31" y="61"/>
                        <a:pt x="27" y="71"/>
                        <a:pt x="32" y="73"/>
                      </a:cubicBezTo>
                      <a:cubicBezTo>
                        <a:pt x="37" y="75"/>
                        <a:pt x="50" y="60"/>
                        <a:pt x="50" y="53"/>
                      </a:cubicBezTo>
                      <a:cubicBezTo>
                        <a:pt x="50" y="44"/>
                        <a:pt x="50" y="8"/>
                        <a:pt x="52" y="0"/>
                      </a:cubicBezTo>
                      <a:cubicBezTo>
                        <a:pt x="52" y="3"/>
                        <a:pt x="54" y="30"/>
                        <a:pt x="56" y="33"/>
                      </a:cubicBezTo>
                      <a:cubicBezTo>
                        <a:pt x="59" y="36"/>
                        <a:pt x="61" y="39"/>
                        <a:pt x="65" y="39"/>
                      </a:cubicBezTo>
                      <a:cubicBezTo>
                        <a:pt x="64" y="47"/>
                        <a:pt x="58" y="54"/>
                        <a:pt x="54" y="62"/>
                      </a:cubicBezTo>
                      <a:cubicBezTo>
                        <a:pt x="51" y="69"/>
                        <a:pt x="46" y="78"/>
                        <a:pt x="42" y="84"/>
                      </a:cubicBezTo>
                      <a:cubicBezTo>
                        <a:pt x="37" y="91"/>
                        <a:pt x="31" y="97"/>
                        <a:pt x="25" y="101"/>
                      </a:cubicBezTo>
                      <a:cubicBezTo>
                        <a:pt x="20" y="105"/>
                        <a:pt x="10" y="109"/>
                        <a:pt x="0" y="99"/>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1" name="Freeform 60">
                  <a:extLst>
                    <a:ext uri="{FF2B5EF4-FFF2-40B4-BE49-F238E27FC236}">
                      <a16:creationId xmlns:a16="http://schemas.microsoft.com/office/drawing/2014/main" id="{2936DB09-C6B5-70B9-2245-673424209198}"/>
                    </a:ext>
                  </a:extLst>
                </p:cNvPr>
                <p:cNvSpPr>
                  <a:spLocks/>
                </p:cNvSpPr>
                <p:nvPr/>
              </p:nvSpPr>
              <p:spPr bwMode="auto">
                <a:xfrm>
                  <a:off x="1805" y="1763"/>
                  <a:ext cx="58" cy="237"/>
                </a:xfrm>
                <a:custGeom>
                  <a:avLst/>
                  <a:gdLst>
                    <a:gd name="T0" fmla="*/ 33 w 23"/>
                    <a:gd name="T1" fmla="*/ 1680 h 89"/>
                    <a:gd name="T2" fmla="*/ 368 w 23"/>
                    <a:gd name="T3" fmla="*/ 623 h 89"/>
                    <a:gd name="T4" fmla="*/ 351 w 23"/>
                    <a:gd name="T5" fmla="*/ 0 h 89"/>
                    <a:gd name="T6" fmla="*/ 222 w 23"/>
                    <a:gd name="T7" fmla="*/ 815 h 89"/>
                    <a:gd name="T8" fmla="*/ 113 w 23"/>
                    <a:gd name="T9" fmla="*/ 908 h 89"/>
                    <a:gd name="T10" fmla="*/ 0 w 23"/>
                    <a:gd name="T11" fmla="*/ 1568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89">
                      <a:moveTo>
                        <a:pt x="2" y="89"/>
                      </a:moveTo>
                      <a:cubicBezTo>
                        <a:pt x="6" y="80"/>
                        <a:pt x="23" y="33"/>
                        <a:pt x="23" y="33"/>
                      </a:cubicBezTo>
                      <a:cubicBezTo>
                        <a:pt x="22" y="0"/>
                        <a:pt x="22" y="0"/>
                        <a:pt x="22" y="0"/>
                      </a:cubicBezTo>
                      <a:cubicBezTo>
                        <a:pt x="14" y="43"/>
                        <a:pt x="14" y="43"/>
                        <a:pt x="14" y="43"/>
                      </a:cubicBezTo>
                      <a:cubicBezTo>
                        <a:pt x="7" y="48"/>
                        <a:pt x="7" y="48"/>
                        <a:pt x="7" y="48"/>
                      </a:cubicBezTo>
                      <a:cubicBezTo>
                        <a:pt x="7" y="48"/>
                        <a:pt x="9" y="72"/>
                        <a:pt x="0" y="83"/>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2" name="Freeform 61">
                  <a:extLst>
                    <a:ext uri="{FF2B5EF4-FFF2-40B4-BE49-F238E27FC236}">
                      <a16:creationId xmlns:a16="http://schemas.microsoft.com/office/drawing/2014/main" id="{F1AF64E9-034F-D09E-7E48-B0CBA102E736}"/>
                    </a:ext>
                  </a:extLst>
                </p:cNvPr>
                <p:cNvSpPr>
                  <a:spLocks/>
                </p:cNvSpPr>
                <p:nvPr/>
              </p:nvSpPr>
              <p:spPr bwMode="auto">
                <a:xfrm>
                  <a:off x="1750" y="2003"/>
                  <a:ext cx="28" cy="45"/>
                </a:xfrm>
                <a:custGeom>
                  <a:avLst/>
                  <a:gdLst>
                    <a:gd name="T0" fmla="*/ 163 w 11"/>
                    <a:gd name="T1" fmla="*/ 281 h 17"/>
                    <a:gd name="T2" fmla="*/ 150 w 11"/>
                    <a:gd name="T3" fmla="*/ 111 h 17"/>
                    <a:gd name="T4" fmla="*/ 0 w 11"/>
                    <a:gd name="T5" fmla="*/ 56 h 17"/>
                    <a:gd name="T6" fmla="*/ 117 w 11"/>
                    <a:gd name="T7" fmla="*/ 315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7">
                      <a:moveTo>
                        <a:pt x="10" y="15"/>
                      </a:moveTo>
                      <a:cubicBezTo>
                        <a:pt x="11" y="12"/>
                        <a:pt x="11" y="9"/>
                        <a:pt x="9" y="6"/>
                      </a:cubicBezTo>
                      <a:cubicBezTo>
                        <a:pt x="8" y="4"/>
                        <a:pt x="3" y="0"/>
                        <a:pt x="0" y="3"/>
                      </a:cubicBezTo>
                      <a:cubicBezTo>
                        <a:pt x="7" y="4"/>
                        <a:pt x="7" y="11"/>
                        <a:pt x="7" y="17"/>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3" name="Freeform 62">
                  <a:extLst>
                    <a:ext uri="{FF2B5EF4-FFF2-40B4-BE49-F238E27FC236}">
                      <a16:creationId xmlns:a16="http://schemas.microsoft.com/office/drawing/2014/main" id="{5FFA7A3E-F31E-2419-C0E8-519365A2C703}"/>
                    </a:ext>
                  </a:extLst>
                </p:cNvPr>
                <p:cNvSpPr>
                  <a:spLocks/>
                </p:cNvSpPr>
                <p:nvPr/>
              </p:nvSpPr>
              <p:spPr bwMode="auto">
                <a:xfrm>
                  <a:off x="1800" y="1880"/>
                  <a:ext cx="38" cy="16"/>
                </a:xfrm>
                <a:custGeom>
                  <a:avLst/>
                  <a:gdLst>
                    <a:gd name="T0" fmla="*/ 0 w 15"/>
                    <a:gd name="T1" fmla="*/ 77 h 6"/>
                    <a:gd name="T2" fmla="*/ 243 w 15"/>
                    <a:gd name="T3" fmla="*/ 115 h 6"/>
                    <a:gd name="T4" fmla="*/ 0 60000 65536"/>
                    <a:gd name="T5" fmla="*/ 0 60000 65536"/>
                  </a:gdLst>
                  <a:ahLst/>
                  <a:cxnLst>
                    <a:cxn ang="T4">
                      <a:pos x="T0" y="T1"/>
                    </a:cxn>
                    <a:cxn ang="T5">
                      <a:pos x="T2" y="T3"/>
                    </a:cxn>
                  </a:cxnLst>
                  <a:rect l="0" t="0" r="r" b="b"/>
                  <a:pathLst>
                    <a:path w="15" h="6">
                      <a:moveTo>
                        <a:pt x="0" y="4"/>
                      </a:moveTo>
                      <a:cubicBezTo>
                        <a:pt x="5" y="0"/>
                        <a:pt x="11" y="1"/>
                        <a:pt x="15" y="6"/>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4" name="Freeform 63">
                  <a:extLst>
                    <a:ext uri="{FF2B5EF4-FFF2-40B4-BE49-F238E27FC236}">
                      <a16:creationId xmlns:a16="http://schemas.microsoft.com/office/drawing/2014/main" id="{44C3E6CA-5963-6601-B2EC-88AFC905D2C2}"/>
                    </a:ext>
                  </a:extLst>
                </p:cNvPr>
                <p:cNvSpPr>
                  <a:spLocks/>
                </p:cNvSpPr>
                <p:nvPr/>
              </p:nvSpPr>
              <p:spPr bwMode="auto">
                <a:xfrm>
                  <a:off x="1868" y="1709"/>
                  <a:ext cx="30" cy="64"/>
                </a:xfrm>
                <a:custGeom>
                  <a:avLst/>
                  <a:gdLst>
                    <a:gd name="T0" fmla="*/ 145 w 12"/>
                    <a:gd name="T1" fmla="*/ 456 h 24"/>
                    <a:gd name="T2" fmla="*/ 188 w 12"/>
                    <a:gd name="T3" fmla="*/ 171 h 24"/>
                    <a:gd name="T4" fmla="*/ 145 w 12"/>
                    <a:gd name="T5" fmla="*/ 21 h 24"/>
                    <a:gd name="T6" fmla="*/ 0 w 12"/>
                    <a:gd name="T7" fmla="*/ 35 h 24"/>
                    <a:gd name="T8" fmla="*/ 95 w 12"/>
                    <a:gd name="T9" fmla="*/ 136 h 24"/>
                    <a:gd name="T10" fmla="*/ 113 w 12"/>
                    <a:gd name="T11" fmla="*/ 205 h 24"/>
                    <a:gd name="T12" fmla="*/ 113 w 12"/>
                    <a:gd name="T13" fmla="*/ 36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4">
                      <a:moveTo>
                        <a:pt x="9" y="24"/>
                      </a:moveTo>
                      <a:cubicBezTo>
                        <a:pt x="10" y="19"/>
                        <a:pt x="12" y="14"/>
                        <a:pt x="12" y="9"/>
                      </a:cubicBezTo>
                      <a:cubicBezTo>
                        <a:pt x="12" y="6"/>
                        <a:pt x="12" y="3"/>
                        <a:pt x="9" y="1"/>
                      </a:cubicBezTo>
                      <a:cubicBezTo>
                        <a:pt x="7" y="0"/>
                        <a:pt x="2" y="0"/>
                        <a:pt x="0" y="2"/>
                      </a:cubicBezTo>
                      <a:cubicBezTo>
                        <a:pt x="2" y="4"/>
                        <a:pt x="5" y="2"/>
                        <a:pt x="6" y="7"/>
                      </a:cubicBezTo>
                      <a:cubicBezTo>
                        <a:pt x="7" y="8"/>
                        <a:pt x="7" y="10"/>
                        <a:pt x="7" y="11"/>
                      </a:cubicBezTo>
                      <a:cubicBezTo>
                        <a:pt x="7" y="14"/>
                        <a:pt x="7" y="17"/>
                        <a:pt x="7" y="19"/>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5" name="Freeform 64">
                  <a:extLst>
                    <a:ext uri="{FF2B5EF4-FFF2-40B4-BE49-F238E27FC236}">
                      <a16:creationId xmlns:a16="http://schemas.microsoft.com/office/drawing/2014/main" id="{786B1915-CF45-EBFB-1C3B-AC22D225C8EE}"/>
                    </a:ext>
                  </a:extLst>
                </p:cNvPr>
                <p:cNvSpPr>
                  <a:spLocks/>
                </p:cNvSpPr>
                <p:nvPr/>
              </p:nvSpPr>
              <p:spPr bwMode="auto">
                <a:xfrm>
                  <a:off x="1223" y="1883"/>
                  <a:ext cx="157" cy="285"/>
                </a:xfrm>
                <a:custGeom>
                  <a:avLst/>
                  <a:gdLst>
                    <a:gd name="T0" fmla="*/ 0 w 63"/>
                    <a:gd name="T1" fmla="*/ 1817 h 107"/>
                    <a:gd name="T2" fmla="*/ 374 w 63"/>
                    <a:gd name="T3" fmla="*/ 1135 h 107"/>
                    <a:gd name="T4" fmla="*/ 446 w 63"/>
                    <a:gd name="T5" fmla="*/ 1377 h 107"/>
                    <a:gd name="T6" fmla="*/ 745 w 63"/>
                    <a:gd name="T7" fmla="*/ 1001 h 107"/>
                    <a:gd name="T8" fmla="*/ 778 w 63"/>
                    <a:gd name="T9" fmla="*/ 0 h 107"/>
                    <a:gd name="T10" fmla="*/ 837 w 63"/>
                    <a:gd name="T11" fmla="*/ 623 h 107"/>
                    <a:gd name="T12" fmla="*/ 974 w 63"/>
                    <a:gd name="T13" fmla="*/ 738 h 107"/>
                    <a:gd name="T14" fmla="*/ 807 w 63"/>
                    <a:gd name="T15" fmla="*/ 1169 h 107"/>
                    <a:gd name="T16" fmla="*/ 603 w 63"/>
                    <a:gd name="T17" fmla="*/ 1590 h 107"/>
                    <a:gd name="T18" fmla="*/ 354 w 63"/>
                    <a:gd name="T19" fmla="*/ 1944 h 107"/>
                    <a:gd name="T20" fmla="*/ 0 w 63"/>
                    <a:gd name="T21" fmla="*/ 1944 h 1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3" h="107">
                      <a:moveTo>
                        <a:pt x="0" y="96"/>
                      </a:moveTo>
                      <a:cubicBezTo>
                        <a:pt x="18" y="98"/>
                        <a:pt x="20" y="71"/>
                        <a:pt x="24" y="60"/>
                      </a:cubicBezTo>
                      <a:cubicBezTo>
                        <a:pt x="29" y="61"/>
                        <a:pt x="25" y="71"/>
                        <a:pt x="29" y="73"/>
                      </a:cubicBezTo>
                      <a:cubicBezTo>
                        <a:pt x="34" y="75"/>
                        <a:pt x="48" y="60"/>
                        <a:pt x="48" y="53"/>
                      </a:cubicBezTo>
                      <a:cubicBezTo>
                        <a:pt x="48" y="44"/>
                        <a:pt x="47" y="8"/>
                        <a:pt x="50" y="0"/>
                      </a:cubicBezTo>
                      <a:cubicBezTo>
                        <a:pt x="49" y="3"/>
                        <a:pt x="51" y="30"/>
                        <a:pt x="54" y="33"/>
                      </a:cubicBezTo>
                      <a:cubicBezTo>
                        <a:pt x="57" y="36"/>
                        <a:pt x="59" y="39"/>
                        <a:pt x="63" y="39"/>
                      </a:cubicBezTo>
                      <a:cubicBezTo>
                        <a:pt x="61" y="47"/>
                        <a:pt x="56" y="54"/>
                        <a:pt x="52" y="62"/>
                      </a:cubicBezTo>
                      <a:cubicBezTo>
                        <a:pt x="48" y="69"/>
                        <a:pt x="44" y="78"/>
                        <a:pt x="39" y="84"/>
                      </a:cubicBezTo>
                      <a:cubicBezTo>
                        <a:pt x="35" y="91"/>
                        <a:pt x="29" y="98"/>
                        <a:pt x="23" y="103"/>
                      </a:cubicBezTo>
                      <a:cubicBezTo>
                        <a:pt x="18" y="106"/>
                        <a:pt x="5" y="107"/>
                        <a:pt x="0" y="103"/>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6" name="Freeform 65">
                  <a:extLst>
                    <a:ext uri="{FF2B5EF4-FFF2-40B4-BE49-F238E27FC236}">
                      <a16:creationId xmlns:a16="http://schemas.microsoft.com/office/drawing/2014/main" id="{82E8DB8A-23A0-25E9-40EC-455CC440652B}"/>
                    </a:ext>
                  </a:extLst>
                </p:cNvPr>
                <p:cNvSpPr>
                  <a:spLocks/>
                </p:cNvSpPr>
                <p:nvPr/>
              </p:nvSpPr>
              <p:spPr bwMode="auto">
                <a:xfrm>
                  <a:off x="1370" y="1795"/>
                  <a:ext cx="58" cy="205"/>
                </a:xfrm>
                <a:custGeom>
                  <a:avLst/>
                  <a:gdLst>
                    <a:gd name="T0" fmla="*/ 33 w 23"/>
                    <a:gd name="T1" fmla="*/ 1454 h 77"/>
                    <a:gd name="T2" fmla="*/ 368 w 23"/>
                    <a:gd name="T3" fmla="*/ 397 h 77"/>
                    <a:gd name="T4" fmla="*/ 242 w 23"/>
                    <a:gd name="T5" fmla="*/ 0 h 77"/>
                    <a:gd name="T6" fmla="*/ 242 w 23"/>
                    <a:gd name="T7" fmla="*/ 588 h 77"/>
                    <a:gd name="T8" fmla="*/ 113 w 23"/>
                    <a:gd name="T9" fmla="*/ 682 h 77"/>
                    <a:gd name="T10" fmla="*/ 0 w 23"/>
                    <a:gd name="T11" fmla="*/ 1339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77">
                      <a:moveTo>
                        <a:pt x="2" y="77"/>
                      </a:moveTo>
                      <a:cubicBezTo>
                        <a:pt x="6" y="68"/>
                        <a:pt x="23" y="21"/>
                        <a:pt x="23" y="21"/>
                      </a:cubicBezTo>
                      <a:cubicBezTo>
                        <a:pt x="15" y="0"/>
                        <a:pt x="15" y="0"/>
                        <a:pt x="15" y="0"/>
                      </a:cubicBezTo>
                      <a:cubicBezTo>
                        <a:pt x="15" y="31"/>
                        <a:pt x="15" y="31"/>
                        <a:pt x="15" y="31"/>
                      </a:cubicBezTo>
                      <a:cubicBezTo>
                        <a:pt x="7" y="36"/>
                        <a:pt x="7" y="36"/>
                        <a:pt x="7" y="36"/>
                      </a:cubicBezTo>
                      <a:cubicBezTo>
                        <a:pt x="7" y="36"/>
                        <a:pt x="9" y="60"/>
                        <a:pt x="0" y="71"/>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7" name="Freeform 66">
                  <a:extLst>
                    <a:ext uri="{FF2B5EF4-FFF2-40B4-BE49-F238E27FC236}">
                      <a16:creationId xmlns:a16="http://schemas.microsoft.com/office/drawing/2014/main" id="{A711F4B2-8901-CB54-81AC-95C5B6402081}"/>
                    </a:ext>
                  </a:extLst>
                </p:cNvPr>
                <p:cNvSpPr>
                  <a:spLocks/>
                </p:cNvSpPr>
                <p:nvPr/>
              </p:nvSpPr>
              <p:spPr bwMode="auto">
                <a:xfrm>
                  <a:off x="1458" y="1565"/>
                  <a:ext cx="62" cy="78"/>
                </a:xfrm>
                <a:custGeom>
                  <a:avLst/>
                  <a:gdLst>
                    <a:gd name="T0" fmla="*/ 258 w 25"/>
                    <a:gd name="T1" fmla="*/ 565 h 29"/>
                    <a:gd name="T2" fmla="*/ 370 w 25"/>
                    <a:gd name="T3" fmla="*/ 274 h 29"/>
                    <a:gd name="T4" fmla="*/ 136 w 25"/>
                    <a:gd name="T5" fmla="*/ 59 h 29"/>
                    <a:gd name="T6" fmla="*/ 278 w 25"/>
                    <a:gd name="T7" fmla="*/ 39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29">
                      <a:moveTo>
                        <a:pt x="17" y="29"/>
                      </a:moveTo>
                      <a:cubicBezTo>
                        <a:pt x="17" y="27"/>
                        <a:pt x="22" y="15"/>
                        <a:pt x="24" y="14"/>
                      </a:cubicBezTo>
                      <a:cubicBezTo>
                        <a:pt x="25" y="13"/>
                        <a:pt x="17" y="0"/>
                        <a:pt x="9" y="3"/>
                      </a:cubicBezTo>
                      <a:cubicBezTo>
                        <a:pt x="0" y="5"/>
                        <a:pt x="21" y="7"/>
                        <a:pt x="18" y="20"/>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8" name="Freeform 67">
                  <a:extLst>
                    <a:ext uri="{FF2B5EF4-FFF2-40B4-BE49-F238E27FC236}">
                      <a16:creationId xmlns:a16="http://schemas.microsoft.com/office/drawing/2014/main" id="{54B61886-EAA2-EBD8-E4AE-73D55C3E7912}"/>
                    </a:ext>
                  </a:extLst>
                </p:cNvPr>
                <p:cNvSpPr>
                  <a:spLocks/>
                </p:cNvSpPr>
                <p:nvPr/>
              </p:nvSpPr>
              <p:spPr bwMode="auto">
                <a:xfrm>
                  <a:off x="1048" y="1883"/>
                  <a:ext cx="165" cy="290"/>
                </a:xfrm>
                <a:custGeom>
                  <a:avLst/>
                  <a:gdLst>
                    <a:gd name="T0" fmla="*/ 50 w 66"/>
                    <a:gd name="T1" fmla="*/ 1804 h 109"/>
                    <a:gd name="T2" fmla="*/ 425 w 66"/>
                    <a:gd name="T3" fmla="*/ 1133 h 109"/>
                    <a:gd name="T4" fmla="*/ 500 w 66"/>
                    <a:gd name="T5" fmla="*/ 1373 h 109"/>
                    <a:gd name="T6" fmla="*/ 800 w 66"/>
                    <a:gd name="T7" fmla="*/ 998 h 109"/>
                    <a:gd name="T8" fmla="*/ 833 w 66"/>
                    <a:gd name="T9" fmla="*/ 0 h 109"/>
                    <a:gd name="T10" fmla="*/ 895 w 66"/>
                    <a:gd name="T11" fmla="*/ 623 h 109"/>
                    <a:gd name="T12" fmla="*/ 1033 w 66"/>
                    <a:gd name="T13" fmla="*/ 737 h 109"/>
                    <a:gd name="T14" fmla="*/ 863 w 66"/>
                    <a:gd name="T15" fmla="*/ 1168 h 109"/>
                    <a:gd name="T16" fmla="*/ 658 w 66"/>
                    <a:gd name="T17" fmla="*/ 1578 h 109"/>
                    <a:gd name="T18" fmla="*/ 395 w 66"/>
                    <a:gd name="T19" fmla="*/ 1905 h 109"/>
                    <a:gd name="T20" fmla="*/ 0 w 66"/>
                    <a:gd name="T21" fmla="*/ 1862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109">
                      <a:moveTo>
                        <a:pt x="3" y="96"/>
                      </a:moveTo>
                      <a:cubicBezTo>
                        <a:pt x="21" y="98"/>
                        <a:pt x="23" y="71"/>
                        <a:pt x="27" y="60"/>
                      </a:cubicBezTo>
                      <a:cubicBezTo>
                        <a:pt x="32" y="61"/>
                        <a:pt x="28" y="71"/>
                        <a:pt x="32" y="73"/>
                      </a:cubicBezTo>
                      <a:cubicBezTo>
                        <a:pt x="37" y="75"/>
                        <a:pt x="51" y="60"/>
                        <a:pt x="51" y="53"/>
                      </a:cubicBezTo>
                      <a:cubicBezTo>
                        <a:pt x="51" y="44"/>
                        <a:pt x="50" y="8"/>
                        <a:pt x="53" y="0"/>
                      </a:cubicBezTo>
                      <a:cubicBezTo>
                        <a:pt x="52" y="3"/>
                        <a:pt x="54" y="30"/>
                        <a:pt x="57" y="33"/>
                      </a:cubicBezTo>
                      <a:cubicBezTo>
                        <a:pt x="60" y="36"/>
                        <a:pt x="62" y="39"/>
                        <a:pt x="66" y="39"/>
                      </a:cubicBezTo>
                      <a:cubicBezTo>
                        <a:pt x="64" y="47"/>
                        <a:pt x="59" y="54"/>
                        <a:pt x="55" y="62"/>
                      </a:cubicBezTo>
                      <a:cubicBezTo>
                        <a:pt x="51" y="69"/>
                        <a:pt x="47" y="78"/>
                        <a:pt x="42" y="84"/>
                      </a:cubicBezTo>
                      <a:cubicBezTo>
                        <a:pt x="38" y="91"/>
                        <a:pt x="31" y="97"/>
                        <a:pt x="25" y="101"/>
                      </a:cubicBezTo>
                      <a:cubicBezTo>
                        <a:pt x="20" y="105"/>
                        <a:pt x="10" y="109"/>
                        <a:pt x="0" y="99"/>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69" name="Freeform 68">
                  <a:extLst>
                    <a:ext uri="{FF2B5EF4-FFF2-40B4-BE49-F238E27FC236}">
                      <a16:creationId xmlns:a16="http://schemas.microsoft.com/office/drawing/2014/main" id="{F37412A1-DDC7-5AF9-A0B2-43CFE6CBD876}"/>
                    </a:ext>
                  </a:extLst>
                </p:cNvPr>
                <p:cNvSpPr>
                  <a:spLocks/>
                </p:cNvSpPr>
                <p:nvPr/>
              </p:nvSpPr>
              <p:spPr bwMode="auto">
                <a:xfrm>
                  <a:off x="1203" y="1763"/>
                  <a:ext cx="57" cy="237"/>
                </a:xfrm>
                <a:custGeom>
                  <a:avLst/>
                  <a:gdLst>
                    <a:gd name="T0" fmla="*/ 30 w 23"/>
                    <a:gd name="T1" fmla="*/ 1680 h 89"/>
                    <a:gd name="T2" fmla="*/ 349 w 23"/>
                    <a:gd name="T3" fmla="*/ 623 h 89"/>
                    <a:gd name="T4" fmla="*/ 337 w 23"/>
                    <a:gd name="T5" fmla="*/ 0 h 89"/>
                    <a:gd name="T6" fmla="*/ 228 w 23"/>
                    <a:gd name="T7" fmla="*/ 815 h 89"/>
                    <a:gd name="T8" fmla="*/ 104 w 23"/>
                    <a:gd name="T9" fmla="*/ 908 h 89"/>
                    <a:gd name="T10" fmla="*/ 0 w 23"/>
                    <a:gd name="T11" fmla="*/ 1568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89">
                      <a:moveTo>
                        <a:pt x="2" y="89"/>
                      </a:moveTo>
                      <a:cubicBezTo>
                        <a:pt x="6" y="80"/>
                        <a:pt x="23" y="33"/>
                        <a:pt x="23" y="33"/>
                      </a:cubicBezTo>
                      <a:cubicBezTo>
                        <a:pt x="22" y="0"/>
                        <a:pt x="22" y="0"/>
                        <a:pt x="22" y="0"/>
                      </a:cubicBezTo>
                      <a:cubicBezTo>
                        <a:pt x="15" y="43"/>
                        <a:pt x="15" y="43"/>
                        <a:pt x="15" y="43"/>
                      </a:cubicBezTo>
                      <a:cubicBezTo>
                        <a:pt x="7" y="48"/>
                        <a:pt x="7" y="48"/>
                        <a:pt x="7" y="48"/>
                      </a:cubicBezTo>
                      <a:cubicBezTo>
                        <a:pt x="7" y="48"/>
                        <a:pt x="9" y="72"/>
                        <a:pt x="0" y="83"/>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0" name="Freeform 69">
                  <a:extLst>
                    <a:ext uri="{FF2B5EF4-FFF2-40B4-BE49-F238E27FC236}">
                      <a16:creationId xmlns:a16="http://schemas.microsoft.com/office/drawing/2014/main" id="{B5E7EDE2-9D61-7E43-2604-629BF1A1ED71}"/>
                    </a:ext>
                  </a:extLst>
                </p:cNvPr>
                <p:cNvSpPr>
                  <a:spLocks/>
                </p:cNvSpPr>
                <p:nvPr/>
              </p:nvSpPr>
              <p:spPr bwMode="auto">
                <a:xfrm>
                  <a:off x="1290" y="1565"/>
                  <a:ext cx="63" cy="78"/>
                </a:xfrm>
                <a:custGeom>
                  <a:avLst/>
                  <a:gdLst>
                    <a:gd name="T0" fmla="*/ 272 w 25"/>
                    <a:gd name="T1" fmla="*/ 565 h 29"/>
                    <a:gd name="T2" fmla="*/ 381 w 25"/>
                    <a:gd name="T3" fmla="*/ 274 h 29"/>
                    <a:gd name="T4" fmla="*/ 146 w 25"/>
                    <a:gd name="T5" fmla="*/ 59 h 29"/>
                    <a:gd name="T6" fmla="*/ 285 w 25"/>
                    <a:gd name="T7" fmla="*/ 39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29">
                      <a:moveTo>
                        <a:pt x="17" y="29"/>
                      </a:moveTo>
                      <a:cubicBezTo>
                        <a:pt x="17" y="27"/>
                        <a:pt x="22" y="15"/>
                        <a:pt x="24" y="14"/>
                      </a:cubicBezTo>
                      <a:cubicBezTo>
                        <a:pt x="25" y="13"/>
                        <a:pt x="17" y="0"/>
                        <a:pt x="9" y="3"/>
                      </a:cubicBezTo>
                      <a:cubicBezTo>
                        <a:pt x="0" y="5"/>
                        <a:pt x="21" y="7"/>
                        <a:pt x="18" y="20"/>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1" name="Freeform 70">
                  <a:extLst>
                    <a:ext uri="{FF2B5EF4-FFF2-40B4-BE49-F238E27FC236}">
                      <a16:creationId xmlns:a16="http://schemas.microsoft.com/office/drawing/2014/main" id="{3FEF62A7-8C8C-2C44-0657-52825360E28F}"/>
                    </a:ext>
                  </a:extLst>
                </p:cNvPr>
                <p:cNvSpPr>
                  <a:spLocks/>
                </p:cNvSpPr>
                <p:nvPr/>
              </p:nvSpPr>
              <p:spPr bwMode="auto">
                <a:xfrm>
                  <a:off x="1150" y="2003"/>
                  <a:ext cx="28" cy="45"/>
                </a:xfrm>
                <a:custGeom>
                  <a:avLst/>
                  <a:gdLst>
                    <a:gd name="T0" fmla="*/ 163 w 11"/>
                    <a:gd name="T1" fmla="*/ 281 h 17"/>
                    <a:gd name="T2" fmla="*/ 150 w 11"/>
                    <a:gd name="T3" fmla="*/ 111 h 17"/>
                    <a:gd name="T4" fmla="*/ 0 w 11"/>
                    <a:gd name="T5" fmla="*/ 56 h 17"/>
                    <a:gd name="T6" fmla="*/ 97 w 11"/>
                    <a:gd name="T7" fmla="*/ 315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7">
                      <a:moveTo>
                        <a:pt x="10" y="15"/>
                      </a:moveTo>
                      <a:cubicBezTo>
                        <a:pt x="11" y="12"/>
                        <a:pt x="10" y="9"/>
                        <a:pt x="9" y="6"/>
                      </a:cubicBezTo>
                      <a:cubicBezTo>
                        <a:pt x="7" y="4"/>
                        <a:pt x="2" y="0"/>
                        <a:pt x="0" y="3"/>
                      </a:cubicBezTo>
                      <a:cubicBezTo>
                        <a:pt x="7" y="4"/>
                        <a:pt x="6" y="11"/>
                        <a:pt x="6" y="17"/>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2" name="Freeform 71">
                  <a:extLst>
                    <a:ext uri="{FF2B5EF4-FFF2-40B4-BE49-F238E27FC236}">
                      <a16:creationId xmlns:a16="http://schemas.microsoft.com/office/drawing/2014/main" id="{5B7B19AF-3B8F-29E5-9469-245E5CBAE2D9}"/>
                    </a:ext>
                  </a:extLst>
                </p:cNvPr>
                <p:cNvSpPr>
                  <a:spLocks/>
                </p:cNvSpPr>
                <p:nvPr/>
              </p:nvSpPr>
              <p:spPr bwMode="auto">
                <a:xfrm>
                  <a:off x="1200" y="1880"/>
                  <a:ext cx="35" cy="16"/>
                </a:xfrm>
                <a:custGeom>
                  <a:avLst/>
                  <a:gdLst>
                    <a:gd name="T0" fmla="*/ 0 w 14"/>
                    <a:gd name="T1" fmla="*/ 77 h 6"/>
                    <a:gd name="T2" fmla="*/ 220 w 14"/>
                    <a:gd name="T3" fmla="*/ 115 h 6"/>
                    <a:gd name="T4" fmla="*/ 0 60000 65536"/>
                    <a:gd name="T5" fmla="*/ 0 60000 65536"/>
                  </a:gdLst>
                  <a:ahLst/>
                  <a:cxnLst>
                    <a:cxn ang="T4">
                      <a:pos x="T0" y="T1"/>
                    </a:cxn>
                    <a:cxn ang="T5">
                      <a:pos x="T2" y="T3"/>
                    </a:cxn>
                  </a:cxnLst>
                  <a:rect l="0" t="0" r="r" b="b"/>
                  <a:pathLst>
                    <a:path w="14" h="6">
                      <a:moveTo>
                        <a:pt x="0" y="4"/>
                      </a:moveTo>
                      <a:cubicBezTo>
                        <a:pt x="5" y="0"/>
                        <a:pt x="11" y="1"/>
                        <a:pt x="14" y="6"/>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3" name="Freeform 72">
                  <a:extLst>
                    <a:ext uri="{FF2B5EF4-FFF2-40B4-BE49-F238E27FC236}">
                      <a16:creationId xmlns:a16="http://schemas.microsoft.com/office/drawing/2014/main" id="{98D4FF2A-A584-DF12-D099-98987EDF4A21}"/>
                    </a:ext>
                  </a:extLst>
                </p:cNvPr>
                <p:cNvSpPr>
                  <a:spLocks/>
                </p:cNvSpPr>
                <p:nvPr/>
              </p:nvSpPr>
              <p:spPr bwMode="auto">
                <a:xfrm>
                  <a:off x="1265" y="1709"/>
                  <a:ext cx="30" cy="64"/>
                </a:xfrm>
                <a:custGeom>
                  <a:avLst/>
                  <a:gdLst>
                    <a:gd name="T0" fmla="*/ 145 w 12"/>
                    <a:gd name="T1" fmla="*/ 456 h 24"/>
                    <a:gd name="T2" fmla="*/ 188 w 12"/>
                    <a:gd name="T3" fmla="*/ 171 h 24"/>
                    <a:gd name="T4" fmla="*/ 158 w 12"/>
                    <a:gd name="T5" fmla="*/ 21 h 24"/>
                    <a:gd name="T6" fmla="*/ 0 w 12"/>
                    <a:gd name="T7" fmla="*/ 35 h 24"/>
                    <a:gd name="T8" fmla="*/ 113 w 12"/>
                    <a:gd name="T9" fmla="*/ 136 h 24"/>
                    <a:gd name="T10" fmla="*/ 113 w 12"/>
                    <a:gd name="T11" fmla="*/ 205 h 24"/>
                    <a:gd name="T12" fmla="*/ 113 w 12"/>
                    <a:gd name="T13" fmla="*/ 363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4">
                      <a:moveTo>
                        <a:pt x="9" y="24"/>
                      </a:moveTo>
                      <a:cubicBezTo>
                        <a:pt x="11" y="19"/>
                        <a:pt x="12" y="14"/>
                        <a:pt x="12" y="9"/>
                      </a:cubicBezTo>
                      <a:cubicBezTo>
                        <a:pt x="12" y="6"/>
                        <a:pt x="12" y="3"/>
                        <a:pt x="10" y="1"/>
                      </a:cubicBezTo>
                      <a:cubicBezTo>
                        <a:pt x="7" y="0"/>
                        <a:pt x="2" y="0"/>
                        <a:pt x="0" y="2"/>
                      </a:cubicBezTo>
                      <a:cubicBezTo>
                        <a:pt x="3" y="4"/>
                        <a:pt x="6" y="2"/>
                        <a:pt x="7" y="7"/>
                      </a:cubicBezTo>
                      <a:cubicBezTo>
                        <a:pt x="7" y="8"/>
                        <a:pt x="7" y="10"/>
                        <a:pt x="7" y="11"/>
                      </a:cubicBezTo>
                      <a:cubicBezTo>
                        <a:pt x="7" y="14"/>
                        <a:pt x="8" y="17"/>
                        <a:pt x="7" y="19"/>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4" name="Freeform 73">
                  <a:extLst>
                    <a:ext uri="{FF2B5EF4-FFF2-40B4-BE49-F238E27FC236}">
                      <a16:creationId xmlns:a16="http://schemas.microsoft.com/office/drawing/2014/main" id="{20323591-916E-5DB4-7FD5-2C8AED664484}"/>
                    </a:ext>
                  </a:extLst>
                </p:cNvPr>
                <p:cNvSpPr>
                  <a:spLocks/>
                </p:cNvSpPr>
                <p:nvPr/>
              </p:nvSpPr>
              <p:spPr bwMode="auto">
                <a:xfrm>
                  <a:off x="4640" y="1680"/>
                  <a:ext cx="93" cy="309"/>
                </a:xfrm>
                <a:custGeom>
                  <a:avLst/>
                  <a:gdLst>
                    <a:gd name="T0" fmla="*/ 0 w 37"/>
                    <a:gd name="T1" fmla="*/ 2043 h 116"/>
                    <a:gd name="T2" fmla="*/ 146 w 37"/>
                    <a:gd name="T3" fmla="*/ 1228 h 116"/>
                    <a:gd name="T4" fmla="*/ 284 w 37"/>
                    <a:gd name="T5" fmla="*/ 1420 h 116"/>
                    <a:gd name="T6" fmla="*/ 430 w 37"/>
                    <a:gd name="T7" fmla="*/ 930 h 116"/>
                    <a:gd name="T8" fmla="*/ 113 w 37"/>
                    <a:gd name="T9" fmla="*/ 0 h 116"/>
                    <a:gd name="T10" fmla="*/ 380 w 37"/>
                    <a:gd name="T11" fmla="*/ 533 h 116"/>
                    <a:gd name="T12" fmla="*/ 555 w 37"/>
                    <a:gd name="T13" fmla="*/ 567 h 116"/>
                    <a:gd name="T14" fmla="*/ 538 w 37"/>
                    <a:gd name="T15" fmla="*/ 1058 h 116"/>
                    <a:gd name="T16" fmla="*/ 505 w 37"/>
                    <a:gd name="T17" fmla="*/ 1532 h 116"/>
                    <a:gd name="T18" fmla="*/ 397 w 37"/>
                    <a:gd name="T19" fmla="*/ 1987 h 116"/>
                    <a:gd name="T20" fmla="*/ 63 w 37"/>
                    <a:gd name="T21" fmla="*/ 2158 h 1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116">
                      <a:moveTo>
                        <a:pt x="0" y="108"/>
                      </a:moveTo>
                      <a:cubicBezTo>
                        <a:pt x="18" y="102"/>
                        <a:pt x="9" y="77"/>
                        <a:pt x="9" y="65"/>
                      </a:cubicBezTo>
                      <a:cubicBezTo>
                        <a:pt x="13" y="65"/>
                        <a:pt x="13" y="75"/>
                        <a:pt x="18" y="75"/>
                      </a:cubicBezTo>
                      <a:cubicBezTo>
                        <a:pt x="24" y="75"/>
                        <a:pt x="30" y="55"/>
                        <a:pt x="27" y="49"/>
                      </a:cubicBezTo>
                      <a:cubicBezTo>
                        <a:pt x="24" y="41"/>
                        <a:pt x="8" y="8"/>
                        <a:pt x="7" y="0"/>
                      </a:cubicBezTo>
                      <a:cubicBezTo>
                        <a:pt x="8" y="3"/>
                        <a:pt x="21" y="27"/>
                        <a:pt x="24" y="28"/>
                      </a:cubicBezTo>
                      <a:cubicBezTo>
                        <a:pt x="28" y="30"/>
                        <a:pt x="32" y="32"/>
                        <a:pt x="35" y="30"/>
                      </a:cubicBezTo>
                      <a:cubicBezTo>
                        <a:pt x="37" y="38"/>
                        <a:pt x="35" y="47"/>
                        <a:pt x="34" y="56"/>
                      </a:cubicBezTo>
                      <a:cubicBezTo>
                        <a:pt x="34" y="64"/>
                        <a:pt x="34" y="74"/>
                        <a:pt x="32" y="81"/>
                      </a:cubicBezTo>
                      <a:cubicBezTo>
                        <a:pt x="31" y="89"/>
                        <a:pt x="28" y="98"/>
                        <a:pt x="25" y="105"/>
                      </a:cubicBezTo>
                      <a:cubicBezTo>
                        <a:pt x="21" y="110"/>
                        <a:pt x="10" y="116"/>
                        <a:pt x="4" y="114"/>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5" name="Freeform 74">
                  <a:extLst>
                    <a:ext uri="{FF2B5EF4-FFF2-40B4-BE49-F238E27FC236}">
                      <a16:creationId xmlns:a16="http://schemas.microsoft.com/office/drawing/2014/main" id="{EFD9E2F6-B1E5-F2AE-36B9-99E415ACAC6F}"/>
                    </a:ext>
                  </a:extLst>
                </p:cNvPr>
                <p:cNvSpPr>
                  <a:spLocks/>
                </p:cNvSpPr>
                <p:nvPr/>
              </p:nvSpPr>
              <p:spPr bwMode="auto">
                <a:xfrm>
                  <a:off x="4681" y="1573"/>
                  <a:ext cx="50" cy="200"/>
                </a:xfrm>
                <a:custGeom>
                  <a:avLst/>
                  <a:gdLst>
                    <a:gd name="T0" fmla="*/ 313 w 20"/>
                    <a:gd name="T1" fmla="*/ 1421 h 75"/>
                    <a:gd name="T2" fmla="*/ 250 w 20"/>
                    <a:gd name="T3" fmla="*/ 307 h 75"/>
                    <a:gd name="T4" fmla="*/ 0 w 20"/>
                    <a:gd name="T5" fmla="*/ 0 h 75"/>
                    <a:gd name="T6" fmla="*/ 188 w 20"/>
                    <a:gd name="T7" fmla="*/ 533 h 75"/>
                    <a:gd name="T8" fmla="*/ 125 w 20"/>
                    <a:gd name="T9" fmla="*/ 683 h 75"/>
                    <a:gd name="T10" fmla="*/ 238 w 20"/>
                    <a:gd name="T11" fmla="*/ 1331 h 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75">
                      <a:moveTo>
                        <a:pt x="20" y="75"/>
                      </a:moveTo>
                      <a:cubicBezTo>
                        <a:pt x="20" y="66"/>
                        <a:pt x="16" y="16"/>
                        <a:pt x="16" y="16"/>
                      </a:cubicBezTo>
                      <a:cubicBezTo>
                        <a:pt x="0" y="0"/>
                        <a:pt x="0" y="0"/>
                        <a:pt x="0" y="0"/>
                      </a:cubicBezTo>
                      <a:cubicBezTo>
                        <a:pt x="12" y="28"/>
                        <a:pt x="12" y="28"/>
                        <a:pt x="12" y="28"/>
                      </a:cubicBezTo>
                      <a:cubicBezTo>
                        <a:pt x="8" y="36"/>
                        <a:pt x="8" y="36"/>
                        <a:pt x="8" y="36"/>
                      </a:cubicBezTo>
                      <a:cubicBezTo>
                        <a:pt x="8" y="36"/>
                        <a:pt x="19" y="57"/>
                        <a:pt x="15" y="70"/>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6" name="Freeform 75">
                  <a:extLst>
                    <a:ext uri="{FF2B5EF4-FFF2-40B4-BE49-F238E27FC236}">
                      <a16:creationId xmlns:a16="http://schemas.microsoft.com/office/drawing/2014/main" id="{EB909258-AB0B-BC90-3F55-A4EB3D2D85B3}"/>
                    </a:ext>
                  </a:extLst>
                </p:cNvPr>
                <p:cNvSpPr>
                  <a:spLocks/>
                </p:cNvSpPr>
                <p:nvPr/>
              </p:nvSpPr>
              <p:spPr bwMode="auto">
                <a:xfrm>
                  <a:off x="4645" y="1323"/>
                  <a:ext cx="66" cy="72"/>
                </a:xfrm>
                <a:custGeom>
                  <a:avLst/>
                  <a:gdLst>
                    <a:gd name="T0" fmla="*/ 393 w 26"/>
                    <a:gd name="T1" fmla="*/ 512 h 27"/>
                    <a:gd name="T2" fmla="*/ 406 w 26"/>
                    <a:gd name="T3" fmla="*/ 192 h 27"/>
                    <a:gd name="T4" fmla="*/ 96 w 26"/>
                    <a:gd name="T5" fmla="*/ 115 h 27"/>
                    <a:gd name="T6" fmla="*/ 360 w 26"/>
                    <a:gd name="T7" fmla="*/ 341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7">
                      <a:moveTo>
                        <a:pt x="24" y="27"/>
                      </a:moveTo>
                      <a:cubicBezTo>
                        <a:pt x="24" y="25"/>
                        <a:pt x="24" y="12"/>
                        <a:pt x="25" y="10"/>
                      </a:cubicBezTo>
                      <a:cubicBezTo>
                        <a:pt x="26" y="8"/>
                        <a:pt x="13" y="0"/>
                        <a:pt x="6" y="6"/>
                      </a:cubicBezTo>
                      <a:cubicBezTo>
                        <a:pt x="0" y="12"/>
                        <a:pt x="19" y="5"/>
                        <a:pt x="22" y="18"/>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7" name="Freeform 76">
                  <a:extLst>
                    <a:ext uri="{FF2B5EF4-FFF2-40B4-BE49-F238E27FC236}">
                      <a16:creationId xmlns:a16="http://schemas.microsoft.com/office/drawing/2014/main" id="{25D364A3-A440-52D4-D447-E2BE6E6CADA0}"/>
                    </a:ext>
                  </a:extLst>
                </p:cNvPr>
                <p:cNvSpPr>
                  <a:spLocks/>
                </p:cNvSpPr>
                <p:nvPr/>
              </p:nvSpPr>
              <p:spPr bwMode="auto">
                <a:xfrm>
                  <a:off x="4488" y="1752"/>
                  <a:ext cx="92" cy="312"/>
                </a:xfrm>
                <a:custGeom>
                  <a:avLst/>
                  <a:gdLst>
                    <a:gd name="T0" fmla="*/ 0 w 37"/>
                    <a:gd name="T1" fmla="*/ 2048 h 117"/>
                    <a:gd name="T2" fmla="*/ 124 w 37"/>
                    <a:gd name="T3" fmla="*/ 1251 h 117"/>
                    <a:gd name="T4" fmla="*/ 278 w 37"/>
                    <a:gd name="T5" fmla="*/ 1421 h 117"/>
                    <a:gd name="T6" fmla="*/ 415 w 37"/>
                    <a:gd name="T7" fmla="*/ 947 h 117"/>
                    <a:gd name="T8" fmla="*/ 104 w 37"/>
                    <a:gd name="T9" fmla="*/ 0 h 117"/>
                    <a:gd name="T10" fmla="*/ 370 w 37"/>
                    <a:gd name="T11" fmla="*/ 547 h 117"/>
                    <a:gd name="T12" fmla="*/ 537 w 37"/>
                    <a:gd name="T13" fmla="*/ 568 h 117"/>
                    <a:gd name="T14" fmla="*/ 525 w 37"/>
                    <a:gd name="T15" fmla="*/ 1059 h 117"/>
                    <a:gd name="T16" fmla="*/ 495 w 37"/>
                    <a:gd name="T17" fmla="*/ 1557 h 117"/>
                    <a:gd name="T18" fmla="*/ 353 w 37"/>
                    <a:gd name="T19" fmla="*/ 1971 h 117"/>
                    <a:gd name="T20" fmla="*/ 0 w 37"/>
                    <a:gd name="T21" fmla="*/ 2125 h 1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117">
                      <a:moveTo>
                        <a:pt x="0" y="108"/>
                      </a:moveTo>
                      <a:cubicBezTo>
                        <a:pt x="18" y="103"/>
                        <a:pt x="9" y="77"/>
                        <a:pt x="8" y="66"/>
                      </a:cubicBezTo>
                      <a:cubicBezTo>
                        <a:pt x="13" y="65"/>
                        <a:pt x="13" y="75"/>
                        <a:pt x="18" y="75"/>
                      </a:cubicBezTo>
                      <a:cubicBezTo>
                        <a:pt x="24" y="75"/>
                        <a:pt x="30" y="56"/>
                        <a:pt x="27" y="50"/>
                      </a:cubicBezTo>
                      <a:cubicBezTo>
                        <a:pt x="23" y="42"/>
                        <a:pt x="8" y="8"/>
                        <a:pt x="7" y="0"/>
                      </a:cubicBezTo>
                      <a:cubicBezTo>
                        <a:pt x="8" y="3"/>
                        <a:pt x="21" y="27"/>
                        <a:pt x="24" y="29"/>
                      </a:cubicBezTo>
                      <a:cubicBezTo>
                        <a:pt x="28" y="31"/>
                        <a:pt x="32" y="32"/>
                        <a:pt x="35" y="30"/>
                      </a:cubicBezTo>
                      <a:cubicBezTo>
                        <a:pt x="37" y="39"/>
                        <a:pt x="35" y="47"/>
                        <a:pt x="34" y="56"/>
                      </a:cubicBezTo>
                      <a:cubicBezTo>
                        <a:pt x="34" y="64"/>
                        <a:pt x="33" y="74"/>
                        <a:pt x="32" y="82"/>
                      </a:cubicBezTo>
                      <a:cubicBezTo>
                        <a:pt x="30" y="89"/>
                        <a:pt x="27" y="97"/>
                        <a:pt x="23" y="104"/>
                      </a:cubicBezTo>
                      <a:cubicBezTo>
                        <a:pt x="20" y="110"/>
                        <a:pt x="13" y="117"/>
                        <a:pt x="0" y="112"/>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8" name="Freeform 77">
                  <a:extLst>
                    <a:ext uri="{FF2B5EF4-FFF2-40B4-BE49-F238E27FC236}">
                      <a16:creationId xmlns:a16="http://schemas.microsoft.com/office/drawing/2014/main" id="{1FF0A13F-24B0-1A8E-06ED-433976CD63CD}"/>
                    </a:ext>
                  </a:extLst>
                </p:cNvPr>
                <p:cNvSpPr>
                  <a:spLocks/>
                </p:cNvSpPr>
                <p:nvPr/>
              </p:nvSpPr>
              <p:spPr bwMode="auto">
                <a:xfrm>
                  <a:off x="4533" y="1608"/>
                  <a:ext cx="45" cy="237"/>
                </a:xfrm>
                <a:custGeom>
                  <a:avLst/>
                  <a:gdLst>
                    <a:gd name="T0" fmla="*/ 270 w 18"/>
                    <a:gd name="T1" fmla="*/ 1680 h 89"/>
                    <a:gd name="T2" fmla="*/ 220 w 18"/>
                    <a:gd name="T3" fmla="*/ 567 h 89"/>
                    <a:gd name="T4" fmla="*/ 0 w 18"/>
                    <a:gd name="T5" fmla="*/ 0 h 89"/>
                    <a:gd name="T6" fmla="*/ 158 w 18"/>
                    <a:gd name="T7" fmla="*/ 794 h 89"/>
                    <a:gd name="T8" fmla="*/ 83 w 18"/>
                    <a:gd name="T9" fmla="*/ 943 h 89"/>
                    <a:gd name="T10" fmla="*/ 208 w 18"/>
                    <a:gd name="T11" fmla="*/ 1603 h 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89">
                      <a:moveTo>
                        <a:pt x="17" y="89"/>
                      </a:moveTo>
                      <a:cubicBezTo>
                        <a:pt x="18" y="80"/>
                        <a:pt x="14" y="30"/>
                        <a:pt x="14" y="30"/>
                      </a:cubicBezTo>
                      <a:cubicBezTo>
                        <a:pt x="0" y="0"/>
                        <a:pt x="0" y="0"/>
                        <a:pt x="0" y="0"/>
                      </a:cubicBezTo>
                      <a:cubicBezTo>
                        <a:pt x="10" y="42"/>
                        <a:pt x="10" y="42"/>
                        <a:pt x="10" y="42"/>
                      </a:cubicBezTo>
                      <a:cubicBezTo>
                        <a:pt x="5" y="50"/>
                        <a:pt x="5" y="50"/>
                        <a:pt x="5" y="50"/>
                      </a:cubicBezTo>
                      <a:cubicBezTo>
                        <a:pt x="5" y="50"/>
                        <a:pt x="17" y="71"/>
                        <a:pt x="13" y="85"/>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9" name="Freeform 78">
                  <a:extLst>
                    <a:ext uri="{FF2B5EF4-FFF2-40B4-BE49-F238E27FC236}">
                      <a16:creationId xmlns:a16="http://schemas.microsoft.com/office/drawing/2014/main" id="{A86E4200-7799-F575-AC39-6CCD7BA814F8}"/>
                    </a:ext>
                  </a:extLst>
                </p:cNvPr>
                <p:cNvSpPr>
                  <a:spLocks/>
                </p:cNvSpPr>
                <p:nvPr/>
              </p:nvSpPr>
              <p:spPr bwMode="auto">
                <a:xfrm>
                  <a:off x="4490" y="1398"/>
                  <a:ext cx="65" cy="69"/>
                </a:xfrm>
                <a:custGeom>
                  <a:avLst/>
                  <a:gdLst>
                    <a:gd name="T0" fmla="*/ 395 w 26"/>
                    <a:gd name="T1" fmla="*/ 486 h 26"/>
                    <a:gd name="T2" fmla="*/ 395 w 26"/>
                    <a:gd name="T3" fmla="*/ 170 h 26"/>
                    <a:gd name="T4" fmla="*/ 113 w 26"/>
                    <a:gd name="T5" fmla="*/ 93 h 26"/>
                    <a:gd name="T6" fmla="*/ 363 w 26"/>
                    <a:gd name="T7" fmla="*/ 337 h 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6">
                      <a:moveTo>
                        <a:pt x="25" y="26"/>
                      </a:moveTo>
                      <a:cubicBezTo>
                        <a:pt x="25" y="24"/>
                        <a:pt x="24" y="11"/>
                        <a:pt x="25" y="9"/>
                      </a:cubicBezTo>
                      <a:cubicBezTo>
                        <a:pt x="26" y="8"/>
                        <a:pt x="14" y="0"/>
                        <a:pt x="7" y="5"/>
                      </a:cubicBezTo>
                      <a:cubicBezTo>
                        <a:pt x="0" y="11"/>
                        <a:pt x="20" y="4"/>
                        <a:pt x="23" y="18"/>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0" name="Freeform 79">
                  <a:extLst>
                    <a:ext uri="{FF2B5EF4-FFF2-40B4-BE49-F238E27FC236}">
                      <a16:creationId xmlns:a16="http://schemas.microsoft.com/office/drawing/2014/main" id="{B7D96449-6317-001C-22C5-B0D3A5598C8D}"/>
                    </a:ext>
                  </a:extLst>
                </p:cNvPr>
                <p:cNvSpPr>
                  <a:spLocks/>
                </p:cNvSpPr>
                <p:nvPr/>
              </p:nvSpPr>
              <p:spPr bwMode="auto">
                <a:xfrm>
                  <a:off x="4528" y="1872"/>
                  <a:ext cx="35" cy="37"/>
                </a:xfrm>
                <a:custGeom>
                  <a:avLst/>
                  <a:gdLst>
                    <a:gd name="T0" fmla="*/ 220 w 14"/>
                    <a:gd name="T1" fmla="*/ 204 h 14"/>
                    <a:gd name="T2" fmla="*/ 145 w 14"/>
                    <a:gd name="T3" fmla="*/ 56 h 14"/>
                    <a:gd name="T4" fmla="*/ 0 w 14"/>
                    <a:gd name="T5" fmla="*/ 77 h 14"/>
                    <a:gd name="T6" fmla="*/ 175 w 14"/>
                    <a:gd name="T7" fmla="*/ 259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4">
                      <a:moveTo>
                        <a:pt x="14" y="11"/>
                      </a:moveTo>
                      <a:cubicBezTo>
                        <a:pt x="14" y="8"/>
                        <a:pt x="12" y="5"/>
                        <a:pt x="9" y="3"/>
                      </a:cubicBezTo>
                      <a:cubicBezTo>
                        <a:pt x="7" y="2"/>
                        <a:pt x="1" y="0"/>
                        <a:pt x="0" y="4"/>
                      </a:cubicBezTo>
                      <a:cubicBezTo>
                        <a:pt x="7" y="2"/>
                        <a:pt x="9" y="9"/>
                        <a:pt x="11" y="14"/>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1" name="Freeform 80">
                  <a:extLst>
                    <a:ext uri="{FF2B5EF4-FFF2-40B4-BE49-F238E27FC236}">
                      <a16:creationId xmlns:a16="http://schemas.microsoft.com/office/drawing/2014/main" id="{8F0CA2C6-1556-B19C-849B-CB04DAE393B4}"/>
                    </a:ext>
                  </a:extLst>
                </p:cNvPr>
                <p:cNvSpPr>
                  <a:spLocks/>
                </p:cNvSpPr>
                <p:nvPr/>
              </p:nvSpPr>
              <p:spPr bwMode="auto">
                <a:xfrm>
                  <a:off x="4528" y="1731"/>
                  <a:ext cx="32" cy="21"/>
                </a:xfrm>
                <a:custGeom>
                  <a:avLst/>
                  <a:gdLst>
                    <a:gd name="T0" fmla="*/ 0 w 13"/>
                    <a:gd name="T1" fmla="*/ 144 h 8"/>
                    <a:gd name="T2" fmla="*/ 194 w 13"/>
                    <a:gd name="T3" fmla="*/ 76 h 8"/>
                    <a:gd name="T4" fmla="*/ 0 60000 65536"/>
                    <a:gd name="T5" fmla="*/ 0 60000 65536"/>
                  </a:gdLst>
                  <a:ahLst/>
                  <a:cxnLst>
                    <a:cxn ang="T4">
                      <a:pos x="T0" y="T1"/>
                    </a:cxn>
                    <a:cxn ang="T5">
                      <a:pos x="T2" y="T3"/>
                    </a:cxn>
                  </a:cxnLst>
                  <a:rect l="0" t="0" r="r" b="b"/>
                  <a:pathLst>
                    <a:path w="13" h="8">
                      <a:moveTo>
                        <a:pt x="0" y="8"/>
                      </a:moveTo>
                      <a:cubicBezTo>
                        <a:pt x="3" y="2"/>
                        <a:pt x="9" y="0"/>
                        <a:pt x="13" y="4"/>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2" name="Freeform 81">
                  <a:extLst>
                    <a:ext uri="{FF2B5EF4-FFF2-40B4-BE49-F238E27FC236}">
                      <a16:creationId xmlns:a16="http://schemas.microsoft.com/office/drawing/2014/main" id="{EF1A53B8-66BC-DC3B-039F-39012D3B68E2}"/>
                    </a:ext>
                  </a:extLst>
                </p:cNvPr>
                <p:cNvSpPr>
                  <a:spLocks/>
                </p:cNvSpPr>
                <p:nvPr/>
              </p:nvSpPr>
              <p:spPr bwMode="auto">
                <a:xfrm>
                  <a:off x="4520" y="1549"/>
                  <a:ext cx="43" cy="56"/>
                </a:xfrm>
                <a:custGeom>
                  <a:avLst/>
                  <a:gdLst>
                    <a:gd name="T0" fmla="*/ 276 w 17"/>
                    <a:gd name="T1" fmla="*/ 397 h 21"/>
                    <a:gd name="T2" fmla="*/ 225 w 17"/>
                    <a:gd name="T3" fmla="*/ 115 h 21"/>
                    <a:gd name="T4" fmla="*/ 129 w 17"/>
                    <a:gd name="T5" fmla="*/ 0 h 21"/>
                    <a:gd name="T6" fmla="*/ 0 w 17"/>
                    <a:gd name="T7" fmla="*/ 93 h 21"/>
                    <a:gd name="T8" fmla="*/ 129 w 17"/>
                    <a:gd name="T9" fmla="*/ 115 h 21"/>
                    <a:gd name="T10" fmla="*/ 159 w 17"/>
                    <a:gd name="T11" fmla="*/ 192 h 21"/>
                    <a:gd name="T12" fmla="*/ 210 w 17"/>
                    <a:gd name="T13" fmla="*/ 320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21">
                      <a:moveTo>
                        <a:pt x="17" y="21"/>
                      </a:moveTo>
                      <a:cubicBezTo>
                        <a:pt x="16" y="16"/>
                        <a:pt x="16" y="11"/>
                        <a:pt x="14" y="6"/>
                      </a:cubicBezTo>
                      <a:cubicBezTo>
                        <a:pt x="13" y="3"/>
                        <a:pt x="11" y="0"/>
                        <a:pt x="8" y="0"/>
                      </a:cubicBezTo>
                      <a:cubicBezTo>
                        <a:pt x="6" y="0"/>
                        <a:pt x="1" y="2"/>
                        <a:pt x="0" y="5"/>
                      </a:cubicBezTo>
                      <a:cubicBezTo>
                        <a:pt x="3" y="6"/>
                        <a:pt x="5" y="3"/>
                        <a:pt x="8" y="6"/>
                      </a:cubicBezTo>
                      <a:cubicBezTo>
                        <a:pt x="9" y="8"/>
                        <a:pt x="9" y="9"/>
                        <a:pt x="10" y="10"/>
                      </a:cubicBezTo>
                      <a:cubicBezTo>
                        <a:pt x="11" y="13"/>
                        <a:pt x="13" y="15"/>
                        <a:pt x="13" y="17"/>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3" name="Freeform 82">
                  <a:extLst>
                    <a:ext uri="{FF2B5EF4-FFF2-40B4-BE49-F238E27FC236}">
                      <a16:creationId xmlns:a16="http://schemas.microsoft.com/office/drawing/2014/main" id="{8B491EB8-69FF-9BD2-A51E-52E809A1CD7A}"/>
                    </a:ext>
                  </a:extLst>
                </p:cNvPr>
                <p:cNvSpPr>
                  <a:spLocks/>
                </p:cNvSpPr>
                <p:nvPr/>
              </p:nvSpPr>
              <p:spPr bwMode="auto">
                <a:xfrm>
                  <a:off x="5041" y="1744"/>
                  <a:ext cx="62" cy="67"/>
                </a:xfrm>
                <a:custGeom>
                  <a:avLst/>
                  <a:gdLst>
                    <a:gd name="T0" fmla="*/ 0 w 25"/>
                    <a:gd name="T1" fmla="*/ 330 h 25"/>
                    <a:gd name="T2" fmla="*/ 382 w 25"/>
                    <a:gd name="T3" fmla="*/ 94 h 25"/>
                    <a:gd name="T4" fmla="*/ 258 w 25"/>
                    <a:gd name="T5" fmla="*/ 94 h 25"/>
                    <a:gd name="T6" fmla="*/ 92 w 25"/>
                    <a:gd name="T7" fmla="*/ 0 h 25"/>
                    <a:gd name="T8" fmla="*/ 136 w 25"/>
                    <a:gd name="T9" fmla="*/ 172 h 25"/>
                    <a:gd name="T10" fmla="*/ 12 w 25"/>
                    <a:gd name="T11" fmla="*/ 308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25">
                      <a:moveTo>
                        <a:pt x="0" y="17"/>
                      </a:moveTo>
                      <a:cubicBezTo>
                        <a:pt x="6" y="25"/>
                        <a:pt x="22" y="11"/>
                        <a:pt x="25" y="5"/>
                      </a:cubicBezTo>
                      <a:cubicBezTo>
                        <a:pt x="22" y="5"/>
                        <a:pt x="20" y="6"/>
                        <a:pt x="17" y="5"/>
                      </a:cubicBezTo>
                      <a:cubicBezTo>
                        <a:pt x="13" y="4"/>
                        <a:pt x="10" y="0"/>
                        <a:pt x="6" y="0"/>
                      </a:cubicBezTo>
                      <a:cubicBezTo>
                        <a:pt x="4" y="3"/>
                        <a:pt x="9" y="5"/>
                        <a:pt x="9" y="9"/>
                      </a:cubicBezTo>
                      <a:cubicBezTo>
                        <a:pt x="8" y="14"/>
                        <a:pt x="4" y="14"/>
                        <a:pt x="1" y="16"/>
                      </a:cubicBezTo>
                    </a:path>
                  </a:pathLst>
                </a:custGeom>
                <a:solidFill>
                  <a:srgbClr val="007D2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4" name="Freeform 83">
                  <a:extLst>
                    <a:ext uri="{FF2B5EF4-FFF2-40B4-BE49-F238E27FC236}">
                      <a16:creationId xmlns:a16="http://schemas.microsoft.com/office/drawing/2014/main" id="{6F286D03-3CB5-2AD7-2CD2-AB3BEEC58941}"/>
                    </a:ext>
                  </a:extLst>
                </p:cNvPr>
                <p:cNvSpPr>
                  <a:spLocks/>
                </p:cNvSpPr>
                <p:nvPr/>
              </p:nvSpPr>
              <p:spPr bwMode="auto">
                <a:xfrm>
                  <a:off x="1740" y="2011"/>
                  <a:ext cx="25" cy="64"/>
                </a:xfrm>
                <a:custGeom>
                  <a:avLst/>
                  <a:gdLst>
                    <a:gd name="T0" fmla="*/ 158 w 10"/>
                    <a:gd name="T1" fmla="*/ 456 h 24"/>
                    <a:gd name="T2" fmla="*/ 158 w 10"/>
                    <a:gd name="T3" fmla="*/ 136 h 24"/>
                    <a:gd name="T4" fmla="*/ 63 w 10"/>
                    <a:gd name="T5" fmla="*/ 0 h 24"/>
                    <a:gd name="T6" fmla="*/ 0 w 10"/>
                    <a:gd name="T7" fmla="*/ 35 h 24"/>
                    <a:gd name="T8" fmla="*/ 158 w 10"/>
                    <a:gd name="T9" fmla="*/ 45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4">
                      <a:moveTo>
                        <a:pt x="10" y="24"/>
                      </a:moveTo>
                      <a:cubicBezTo>
                        <a:pt x="10" y="7"/>
                        <a:pt x="10" y="7"/>
                        <a:pt x="10" y="7"/>
                      </a:cubicBezTo>
                      <a:cubicBezTo>
                        <a:pt x="10" y="3"/>
                        <a:pt x="7" y="0"/>
                        <a:pt x="4" y="0"/>
                      </a:cubicBezTo>
                      <a:cubicBezTo>
                        <a:pt x="2" y="0"/>
                        <a:pt x="1" y="1"/>
                        <a:pt x="0" y="2"/>
                      </a:cubicBezTo>
                      <a:cubicBezTo>
                        <a:pt x="3" y="10"/>
                        <a:pt x="7" y="17"/>
                        <a:pt x="10" y="24"/>
                      </a:cubicBez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5" name="Freeform 84">
                  <a:extLst>
                    <a:ext uri="{FF2B5EF4-FFF2-40B4-BE49-F238E27FC236}">
                      <a16:creationId xmlns:a16="http://schemas.microsoft.com/office/drawing/2014/main" id="{7F64296A-3D3B-E3B6-E79C-74CFA5E1E6EC}"/>
                    </a:ext>
                  </a:extLst>
                </p:cNvPr>
                <p:cNvSpPr>
                  <a:spLocks/>
                </p:cNvSpPr>
                <p:nvPr/>
              </p:nvSpPr>
              <p:spPr bwMode="auto">
                <a:xfrm>
                  <a:off x="1850" y="1715"/>
                  <a:ext cx="53" cy="194"/>
                </a:xfrm>
                <a:custGeom>
                  <a:avLst/>
                  <a:gdLst>
                    <a:gd name="T0" fmla="*/ 209 w 21"/>
                    <a:gd name="T1" fmla="*/ 114 h 73"/>
                    <a:gd name="T2" fmla="*/ 96 w 21"/>
                    <a:gd name="T3" fmla="*/ 21 h 73"/>
                    <a:gd name="T4" fmla="*/ 20 w 21"/>
                    <a:gd name="T5" fmla="*/ 149 h 73"/>
                    <a:gd name="T6" fmla="*/ 146 w 21"/>
                    <a:gd name="T7" fmla="*/ 1371 h 73"/>
                    <a:gd name="T8" fmla="*/ 222 w 21"/>
                    <a:gd name="T9" fmla="*/ 1292 h 73"/>
                    <a:gd name="T10" fmla="*/ 338 w 21"/>
                    <a:gd name="T11" fmla="*/ 1334 h 73"/>
                    <a:gd name="T12" fmla="*/ 209 w 21"/>
                    <a:gd name="T13" fmla="*/ 11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73">
                      <a:moveTo>
                        <a:pt x="13" y="6"/>
                      </a:moveTo>
                      <a:cubicBezTo>
                        <a:pt x="12" y="3"/>
                        <a:pt x="9" y="0"/>
                        <a:pt x="6" y="1"/>
                      </a:cubicBezTo>
                      <a:cubicBezTo>
                        <a:pt x="3" y="1"/>
                        <a:pt x="0" y="4"/>
                        <a:pt x="1" y="8"/>
                      </a:cubicBezTo>
                      <a:cubicBezTo>
                        <a:pt x="9" y="73"/>
                        <a:pt x="9" y="73"/>
                        <a:pt x="9" y="73"/>
                      </a:cubicBezTo>
                      <a:cubicBezTo>
                        <a:pt x="14" y="69"/>
                        <a:pt x="14" y="69"/>
                        <a:pt x="14" y="69"/>
                      </a:cubicBezTo>
                      <a:cubicBezTo>
                        <a:pt x="21" y="71"/>
                        <a:pt x="21" y="71"/>
                        <a:pt x="21" y="71"/>
                      </a:cubicBezTo>
                      <a:lnTo>
                        <a:pt x="13"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6" name="Freeform 85">
                  <a:extLst>
                    <a:ext uri="{FF2B5EF4-FFF2-40B4-BE49-F238E27FC236}">
                      <a16:creationId xmlns:a16="http://schemas.microsoft.com/office/drawing/2014/main" id="{10D5E79E-2EDF-BFFF-5FAC-7A2CE7C41A12}"/>
                    </a:ext>
                  </a:extLst>
                </p:cNvPr>
                <p:cNvSpPr>
                  <a:spLocks/>
                </p:cNvSpPr>
                <p:nvPr/>
              </p:nvSpPr>
              <p:spPr bwMode="auto">
                <a:xfrm>
                  <a:off x="1920" y="1589"/>
                  <a:ext cx="60" cy="176"/>
                </a:xfrm>
                <a:custGeom>
                  <a:avLst/>
                  <a:gdLst>
                    <a:gd name="T0" fmla="*/ 188 w 24"/>
                    <a:gd name="T1" fmla="*/ 1251 h 66"/>
                    <a:gd name="T2" fmla="*/ 270 w 24"/>
                    <a:gd name="T3" fmla="*/ 1173 h 66"/>
                    <a:gd name="T4" fmla="*/ 375 w 24"/>
                    <a:gd name="T5" fmla="*/ 1216 h 66"/>
                    <a:gd name="T6" fmla="*/ 208 w 24"/>
                    <a:gd name="T7" fmla="*/ 93 h 66"/>
                    <a:gd name="T8" fmla="*/ 95 w 24"/>
                    <a:gd name="T9" fmla="*/ 0 h 66"/>
                    <a:gd name="T10" fmla="*/ 20 w 24"/>
                    <a:gd name="T11" fmla="*/ 149 h 66"/>
                    <a:gd name="T12" fmla="*/ 188 w 24"/>
                    <a:gd name="T13" fmla="*/ 1251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6">
                      <a:moveTo>
                        <a:pt x="12" y="66"/>
                      </a:moveTo>
                      <a:cubicBezTo>
                        <a:pt x="17" y="62"/>
                        <a:pt x="17" y="62"/>
                        <a:pt x="17" y="62"/>
                      </a:cubicBezTo>
                      <a:cubicBezTo>
                        <a:pt x="24" y="64"/>
                        <a:pt x="24" y="64"/>
                        <a:pt x="24" y="64"/>
                      </a:cubicBezTo>
                      <a:cubicBezTo>
                        <a:pt x="13" y="5"/>
                        <a:pt x="13" y="5"/>
                        <a:pt x="13" y="5"/>
                      </a:cubicBezTo>
                      <a:cubicBezTo>
                        <a:pt x="13" y="2"/>
                        <a:pt x="9" y="0"/>
                        <a:pt x="6" y="0"/>
                      </a:cubicBezTo>
                      <a:cubicBezTo>
                        <a:pt x="3" y="1"/>
                        <a:pt x="0" y="4"/>
                        <a:pt x="1" y="8"/>
                      </a:cubicBezTo>
                      <a:lnTo>
                        <a:pt x="12" y="66"/>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7" name="Freeform 86">
                  <a:extLst>
                    <a:ext uri="{FF2B5EF4-FFF2-40B4-BE49-F238E27FC236}">
                      <a16:creationId xmlns:a16="http://schemas.microsoft.com/office/drawing/2014/main" id="{66821650-293E-768C-AF8A-204D7829384C}"/>
                    </a:ext>
                  </a:extLst>
                </p:cNvPr>
                <p:cNvSpPr>
                  <a:spLocks/>
                </p:cNvSpPr>
                <p:nvPr/>
              </p:nvSpPr>
              <p:spPr bwMode="auto">
                <a:xfrm>
                  <a:off x="1793" y="1896"/>
                  <a:ext cx="52" cy="147"/>
                </a:xfrm>
                <a:custGeom>
                  <a:avLst/>
                  <a:gdLst>
                    <a:gd name="T0" fmla="*/ 215 w 21"/>
                    <a:gd name="T1" fmla="*/ 970 h 55"/>
                    <a:gd name="T2" fmla="*/ 319 w 21"/>
                    <a:gd name="T3" fmla="*/ 1016 h 55"/>
                    <a:gd name="T4" fmla="*/ 196 w 21"/>
                    <a:gd name="T5" fmla="*/ 115 h 55"/>
                    <a:gd name="T6" fmla="*/ 92 w 21"/>
                    <a:gd name="T7" fmla="*/ 21 h 55"/>
                    <a:gd name="T8" fmla="*/ 0 w 21"/>
                    <a:gd name="T9" fmla="*/ 150 h 55"/>
                    <a:gd name="T10" fmla="*/ 134 w 21"/>
                    <a:gd name="T11" fmla="*/ 1050 h 55"/>
                    <a:gd name="T12" fmla="*/ 215 w 21"/>
                    <a:gd name="T13" fmla="*/ 970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5">
                      <a:moveTo>
                        <a:pt x="14" y="51"/>
                      </a:moveTo>
                      <a:cubicBezTo>
                        <a:pt x="21" y="53"/>
                        <a:pt x="21" y="53"/>
                        <a:pt x="21" y="53"/>
                      </a:cubicBezTo>
                      <a:cubicBezTo>
                        <a:pt x="13" y="6"/>
                        <a:pt x="13" y="6"/>
                        <a:pt x="13" y="6"/>
                      </a:cubicBezTo>
                      <a:cubicBezTo>
                        <a:pt x="12" y="2"/>
                        <a:pt x="9" y="0"/>
                        <a:pt x="6" y="1"/>
                      </a:cubicBezTo>
                      <a:cubicBezTo>
                        <a:pt x="2" y="1"/>
                        <a:pt x="0" y="5"/>
                        <a:pt x="0" y="8"/>
                      </a:cubicBezTo>
                      <a:cubicBezTo>
                        <a:pt x="9" y="55"/>
                        <a:pt x="9" y="55"/>
                        <a:pt x="9" y="55"/>
                      </a:cubicBezTo>
                      <a:lnTo>
                        <a:pt x="14" y="51"/>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8" name="Freeform 87">
                  <a:extLst>
                    <a:ext uri="{FF2B5EF4-FFF2-40B4-BE49-F238E27FC236}">
                      <a16:creationId xmlns:a16="http://schemas.microsoft.com/office/drawing/2014/main" id="{51BA844E-A784-01C5-89EB-F1DAFAD4D570}"/>
                    </a:ext>
                  </a:extLst>
                </p:cNvPr>
                <p:cNvSpPr>
                  <a:spLocks/>
                </p:cNvSpPr>
                <p:nvPr/>
              </p:nvSpPr>
              <p:spPr bwMode="auto">
                <a:xfrm>
                  <a:off x="1850" y="1715"/>
                  <a:ext cx="53" cy="194"/>
                </a:xfrm>
                <a:custGeom>
                  <a:avLst/>
                  <a:gdLst>
                    <a:gd name="T0" fmla="*/ 209 w 21"/>
                    <a:gd name="T1" fmla="*/ 114 h 73"/>
                    <a:gd name="T2" fmla="*/ 96 w 21"/>
                    <a:gd name="T3" fmla="*/ 21 h 73"/>
                    <a:gd name="T4" fmla="*/ 20 w 21"/>
                    <a:gd name="T5" fmla="*/ 149 h 73"/>
                    <a:gd name="T6" fmla="*/ 146 w 21"/>
                    <a:gd name="T7" fmla="*/ 1371 h 73"/>
                    <a:gd name="T8" fmla="*/ 222 w 21"/>
                    <a:gd name="T9" fmla="*/ 1292 h 73"/>
                    <a:gd name="T10" fmla="*/ 338 w 21"/>
                    <a:gd name="T11" fmla="*/ 1334 h 73"/>
                    <a:gd name="T12" fmla="*/ 209 w 21"/>
                    <a:gd name="T13" fmla="*/ 11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73">
                      <a:moveTo>
                        <a:pt x="13" y="6"/>
                      </a:moveTo>
                      <a:cubicBezTo>
                        <a:pt x="12" y="3"/>
                        <a:pt x="9" y="0"/>
                        <a:pt x="6" y="1"/>
                      </a:cubicBezTo>
                      <a:cubicBezTo>
                        <a:pt x="3" y="1"/>
                        <a:pt x="0" y="4"/>
                        <a:pt x="1" y="8"/>
                      </a:cubicBezTo>
                      <a:cubicBezTo>
                        <a:pt x="9" y="73"/>
                        <a:pt x="9" y="73"/>
                        <a:pt x="9" y="73"/>
                      </a:cubicBezTo>
                      <a:cubicBezTo>
                        <a:pt x="14" y="69"/>
                        <a:pt x="14" y="69"/>
                        <a:pt x="14" y="69"/>
                      </a:cubicBezTo>
                      <a:cubicBezTo>
                        <a:pt x="21" y="71"/>
                        <a:pt x="21" y="71"/>
                        <a:pt x="21" y="71"/>
                      </a:cubicBezTo>
                      <a:lnTo>
                        <a:pt x="13"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9" name="Freeform 88">
                  <a:extLst>
                    <a:ext uri="{FF2B5EF4-FFF2-40B4-BE49-F238E27FC236}">
                      <a16:creationId xmlns:a16="http://schemas.microsoft.com/office/drawing/2014/main" id="{DB6F1298-DD00-0095-6CBE-2E27454B79FF}"/>
                    </a:ext>
                  </a:extLst>
                </p:cNvPr>
                <p:cNvSpPr>
                  <a:spLocks/>
                </p:cNvSpPr>
                <p:nvPr/>
              </p:nvSpPr>
              <p:spPr bwMode="auto">
                <a:xfrm>
                  <a:off x="1920" y="1589"/>
                  <a:ext cx="60" cy="176"/>
                </a:xfrm>
                <a:custGeom>
                  <a:avLst/>
                  <a:gdLst>
                    <a:gd name="T0" fmla="*/ 188 w 24"/>
                    <a:gd name="T1" fmla="*/ 1251 h 66"/>
                    <a:gd name="T2" fmla="*/ 270 w 24"/>
                    <a:gd name="T3" fmla="*/ 1173 h 66"/>
                    <a:gd name="T4" fmla="*/ 375 w 24"/>
                    <a:gd name="T5" fmla="*/ 1216 h 66"/>
                    <a:gd name="T6" fmla="*/ 208 w 24"/>
                    <a:gd name="T7" fmla="*/ 93 h 66"/>
                    <a:gd name="T8" fmla="*/ 95 w 24"/>
                    <a:gd name="T9" fmla="*/ 0 h 66"/>
                    <a:gd name="T10" fmla="*/ 20 w 24"/>
                    <a:gd name="T11" fmla="*/ 149 h 66"/>
                    <a:gd name="T12" fmla="*/ 188 w 24"/>
                    <a:gd name="T13" fmla="*/ 1251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6">
                      <a:moveTo>
                        <a:pt x="12" y="66"/>
                      </a:moveTo>
                      <a:cubicBezTo>
                        <a:pt x="17" y="62"/>
                        <a:pt x="17" y="62"/>
                        <a:pt x="17" y="62"/>
                      </a:cubicBezTo>
                      <a:cubicBezTo>
                        <a:pt x="24" y="64"/>
                        <a:pt x="24" y="64"/>
                        <a:pt x="24" y="64"/>
                      </a:cubicBezTo>
                      <a:cubicBezTo>
                        <a:pt x="13" y="5"/>
                        <a:pt x="13" y="5"/>
                        <a:pt x="13" y="5"/>
                      </a:cubicBezTo>
                      <a:cubicBezTo>
                        <a:pt x="13" y="2"/>
                        <a:pt x="9" y="0"/>
                        <a:pt x="6" y="0"/>
                      </a:cubicBezTo>
                      <a:cubicBezTo>
                        <a:pt x="3" y="1"/>
                        <a:pt x="0" y="4"/>
                        <a:pt x="1" y="8"/>
                      </a:cubicBezTo>
                      <a:lnTo>
                        <a:pt x="12" y="6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0" name="Freeform 89">
                  <a:extLst>
                    <a:ext uri="{FF2B5EF4-FFF2-40B4-BE49-F238E27FC236}">
                      <a16:creationId xmlns:a16="http://schemas.microsoft.com/office/drawing/2014/main" id="{410D95BC-C3DE-3EDA-28FE-133287506C56}"/>
                    </a:ext>
                  </a:extLst>
                </p:cNvPr>
                <p:cNvSpPr>
                  <a:spLocks/>
                </p:cNvSpPr>
                <p:nvPr/>
              </p:nvSpPr>
              <p:spPr bwMode="auto">
                <a:xfrm>
                  <a:off x="1793" y="1896"/>
                  <a:ext cx="52" cy="147"/>
                </a:xfrm>
                <a:custGeom>
                  <a:avLst/>
                  <a:gdLst>
                    <a:gd name="T0" fmla="*/ 215 w 21"/>
                    <a:gd name="T1" fmla="*/ 970 h 55"/>
                    <a:gd name="T2" fmla="*/ 319 w 21"/>
                    <a:gd name="T3" fmla="*/ 1016 h 55"/>
                    <a:gd name="T4" fmla="*/ 196 w 21"/>
                    <a:gd name="T5" fmla="*/ 115 h 55"/>
                    <a:gd name="T6" fmla="*/ 92 w 21"/>
                    <a:gd name="T7" fmla="*/ 21 h 55"/>
                    <a:gd name="T8" fmla="*/ 0 w 21"/>
                    <a:gd name="T9" fmla="*/ 150 h 55"/>
                    <a:gd name="T10" fmla="*/ 134 w 21"/>
                    <a:gd name="T11" fmla="*/ 1050 h 55"/>
                    <a:gd name="T12" fmla="*/ 215 w 21"/>
                    <a:gd name="T13" fmla="*/ 970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55">
                      <a:moveTo>
                        <a:pt x="14" y="51"/>
                      </a:moveTo>
                      <a:cubicBezTo>
                        <a:pt x="21" y="53"/>
                        <a:pt x="21" y="53"/>
                        <a:pt x="21" y="53"/>
                      </a:cubicBezTo>
                      <a:cubicBezTo>
                        <a:pt x="13" y="6"/>
                        <a:pt x="13" y="6"/>
                        <a:pt x="13" y="6"/>
                      </a:cubicBezTo>
                      <a:cubicBezTo>
                        <a:pt x="12" y="2"/>
                        <a:pt x="9" y="0"/>
                        <a:pt x="6" y="1"/>
                      </a:cubicBezTo>
                      <a:cubicBezTo>
                        <a:pt x="2" y="1"/>
                        <a:pt x="0" y="5"/>
                        <a:pt x="0" y="8"/>
                      </a:cubicBezTo>
                      <a:cubicBezTo>
                        <a:pt x="9" y="55"/>
                        <a:pt x="9" y="55"/>
                        <a:pt x="9" y="55"/>
                      </a:cubicBezTo>
                      <a:lnTo>
                        <a:pt x="14" y="5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1" name="Freeform 90">
                  <a:extLst>
                    <a:ext uri="{FF2B5EF4-FFF2-40B4-BE49-F238E27FC236}">
                      <a16:creationId xmlns:a16="http://schemas.microsoft.com/office/drawing/2014/main" id="{17B501CE-9C07-A243-8BF3-40430992A391}"/>
                    </a:ext>
                  </a:extLst>
                </p:cNvPr>
                <p:cNvSpPr>
                  <a:spLocks/>
                </p:cNvSpPr>
                <p:nvPr/>
              </p:nvSpPr>
              <p:spPr bwMode="auto">
                <a:xfrm>
                  <a:off x="4013" y="1576"/>
                  <a:ext cx="42" cy="101"/>
                </a:xfrm>
                <a:custGeom>
                  <a:avLst/>
                  <a:gdLst>
                    <a:gd name="T0" fmla="*/ 0 w 17"/>
                    <a:gd name="T1" fmla="*/ 579 h 38"/>
                    <a:gd name="T2" fmla="*/ 91 w 17"/>
                    <a:gd name="T3" fmla="*/ 712 h 38"/>
                    <a:gd name="T4" fmla="*/ 195 w 17"/>
                    <a:gd name="T5" fmla="*/ 601 h 38"/>
                    <a:gd name="T6" fmla="*/ 257 w 17"/>
                    <a:gd name="T7" fmla="*/ 21 h 38"/>
                    <a:gd name="T8" fmla="*/ 166 w 17"/>
                    <a:gd name="T9" fmla="*/ 77 h 38"/>
                    <a:gd name="T10" fmla="*/ 74 w 17"/>
                    <a:gd name="T11" fmla="*/ 0 h 38"/>
                    <a:gd name="T12" fmla="*/ 0 w 17"/>
                    <a:gd name="T13" fmla="*/ 579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8">
                      <a:moveTo>
                        <a:pt x="0" y="31"/>
                      </a:moveTo>
                      <a:cubicBezTo>
                        <a:pt x="0" y="34"/>
                        <a:pt x="2" y="37"/>
                        <a:pt x="6" y="38"/>
                      </a:cubicBezTo>
                      <a:cubicBezTo>
                        <a:pt x="9" y="38"/>
                        <a:pt x="12" y="36"/>
                        <a:pt x="13" y="32"/>
                      </a:cubicBezTo>
                      <a:cubicBezTo>
                        <a:pt x="17" y="1"/>
                        <a:pt x="17" y="1"/>
                        <a:pt x="17" y="1"/>
                      </a:cubicBezTo>
                      <a:cubicBezTo>
                        <a:pt x="11" y="4"/>
                        <a:pt x="11" y="4"/>
                        <a:pt x="11" y="4"/>
                      </a:cubicBezTo>
                      <a:cubicBezTo>
                        <a:pt x="5" y="0"/>
                        <a:pt x="5" y="0"/>
                        <a:pt x="5" y="0"/>
                      </a:cubicBezTo>
                      <a:lnTo>
                        <a:pt x="0" y="31"/>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2" name="Freeform 91">
                  <a:extLst>
                    <a:ext uri="{FF2B5EF4-FFF2-40B4-BE49-F238E27FC236}">
                      <a16:creationId xmlns:a16="http://schemas.microsoft.com/office/drawing/2014/main" id="{3EDC74DA-B211-C882-5DEC-F912E56DA41C}"/>
                    </a:ext>
                  </a:extLst>
                </p:cNvPr>
                <p:cNvSpPr>
                  <a:spLocks/>
                </p:cNvSpPr>
                <p:nvPr/>
              </p:nvSpPr>
              <p:spPr bwMode="auto">
                <a:xfrm>
                  <a:off x="4013" y="1576"/>
                  <a:ext cx="42" cy="101"/>
                </a:xfrm>
                <a:custGeom>
                  <a:avLst/>
                  <a:gdLst>
                    <a:gd name="T0" fmla="*/ 0 w 17"/>
                    <a:gd name="T1" fmla="*/ 579 h 38"/>
                    <a:gd name="T2" fmla="*/ 91 w 17"/>
                    <a:gd name="T3" fmla="*/ 712 h 38"/>
                    <a:gd name="T4" fmla="*/ 195 w 17"/>
                    <a:gd name="T5" fmla="*/ 601 h 38"/>
                    <a:gd name="T6" fmla="*/ 257 w 17"/>
                    <a:gd name="T7" fmla="*/ 21 h 38"/>
                    <a:gd name="T8" fmla="*/ 166 w 17"/>
                    <a:gd name="T9" fmla="*/ 77 h 38"/>
                    <a:gd name="T10" fmla="*/ 74 w 17"/>
                    <a:gd name="T11" fmla="*/ 0 h 38"/>
                    <a:gd name="T12" fmla="*/ 0 w 17"/>
                    <a:gd name="T13" fmla="*/ 579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8">
                      <a:moveTo>
                        <a:pt x="0" y="31"/>
                      </a:moveTo>
                      <a:cubicBezTo>
                        <a:pt x="0" y="34"/>
                        <a:pt x="2" y="37"/>
                        <a:pt x="6" y="38"/>
                      </a:cubicBezTo>
                      <a:cubicBezTo>
                        <a:pt x="9" y="38"/>
                        <a:pt x="12" y="36"/>
                        <a:pt x="13" y="32"/>
                      </a:cubicBezTo>
                      <a:cubicBezTo>
                        <a:pt x="17" y="1"/>
                        <a:pt x="17" y="1"/>
                        <a:pt x="17" y="1"/>
                      </a:cubicBezTo>
                      <a:cubicBezTo>
                        <a:pt x="11" y="4"/>
                        <a:pt x="11" y="4"/>
                        <a:pt x="11" y="4"/>
                      </a:cubicBezTo>
                      <a:cubicBezTo>
                        <a:pt x="5" y="0"/>
                        <a:pt x="5" y="0"/>
                        <a:pt x="5" y="0"/>
                      </a:cubicBezTo>
                      <a:lnTo>
                        <a:pt x="0" y="3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3" name="Freeform 92">
                  <a:extLst>
                    <a:ext uri="{FF2B5EF4-FFF2-40B4-BE49-F238E27FC236}">
                      <a16:creationId xmlns:a16="http://schemas.microsoft.com/office/drawing/2014/main" id="{47A3CE34-A21E-2095-6FE6-E2685DCD27FB}"/>
                    </a:ext>
                  </a:extLst>
                </p:cNvPr>
                <p:cNvSpPr>
                  <a:spLocks/>
                </p:cNvSpPr>
                <p:nvPr/>
              </p:nvSpPr>
              <p:spPr bwMode="auto">
                <a:xfrm>
                  <a:off x="3785" y="1525"/>
                  <a:ext cx="38" cy="62"/>
                </a:xfrm>
                <a:custGeom>
                  <a:avLst/>
                  <a:gdLst>
                    <a:gd name="T0" fmla="*/ 225 w 15"/>
                    <a:gd name="T1" fmla="*/ 137 h 23"/>
                    <a:gd name="T2" fmla="*/ 147 w 15"/>
                    <a:gd name="T3" fmla="*/ 0 h 23"/>
                    <a:gd name="T4" fmla="*/ 33 w 15"/>
                    <a:gd name="T5" fmla="*/ 116 h 23"/>
                    <a:gd name="T6" fmla="*/ 0 w 15"/>
                    <a:gd name="T7" fmla="*/ 429 h 23"/>
                    <a:gd name="T8" fmla="*/ 96 w 15"/>
                    <a:gd name="T9" fmla="*/ 394 h 23"/>
                    <a:gd name="T10" fmla="*/ 193 w 15"/>
                    <a:gd name="T11" fmla="*/ 450 h 23"/>
                    <a:gd name="T12" fmla="*/ 225 w 15"/>
                    <a:gd name="T13" fmla="*/ 137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3">
                      <a:moveTo>
                        <a:pt x="14" y="7"/>
                      </a:moveTo>
                      <a:cubicBezTo>
                        <a:pt x="15" y="4"/>
                        <a:pt x="12" y="1"/>
                        <a:pt x="9" y="0"/>
                      </a:cubicBezTo>
                      <a:cubicBezTo>
                        <a:pt x="5" y="0"/>
                        <a:pt x="2" y="3"/>
                        <a:pt x="2" y="6"/>
                      </a:cubicBezTo>
                      <a:cubicBezTo>
                        <a:pt x="0" y="22"/>
                        <a:pt x="0" y="22"/>
                        <a:pt x="0" y="22"/>
                      </a:cubicBezTo>
                      <a:cubicBezTo>
                        <a:pt x="6" y="20"/>
                        <a:pt x="6" y="20"/>
                        <a:pt x="6" y="20"/>
                      </a:cubicBezTo>
                      <a:cubicBezTo>
                        <a:pt x="12" y="23"/>
                        <a:pt x="12" y="23"/>
                        <a:pt x="12" y="23"/>
                      </a:cubicBezTo>
                      <a:lnTo>
                        <a:pt x="14" y="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4" name="Freeform 93">
                  <a:extLst>
                    <a:ext uri="{FF2B5EF4-FFF2-40B4-BE49-F238E27FC236}">
                      <a16:creationId xmlns:a16="http://schemas.microsoft.com/office/drawing/2014/main" id="{5E9CC8D0-4822-CC5F-49E1-18AA893B8227}"/>
                    </a:ext>
                  </a:extLst>
                </p:cNvPr>
                <p:cNvSpPr>
                  <a:spLocks/>
                </p:cNvSpPr>
                <p:nvPr/>
              </p:nvSpPr>
              <p:spPr bwMode="auto">
                <a:xfrm>
                  <a:off x="3785" y="1525"/>
                  <a:ext cx="38" cy="62"/>
                </a:xfrm>
                <a:custGeom>
                  <a:avLst/>
                  <a:gdLst>
                    <a:gd name="T0" fmla="*/ 225 w 15"/>
                    <a:gd name="T1" fmla="*/ 137 h 23"/>
                    <a:gd name="T2" fmla="*/ 147 w 15"/>
                    <a:gd name="T3" fmla="*/ 0 h 23"/>
                    <a:gd name="T4" fmla="*/ 33 w 15"/>
                    <a:gd name="T5" fmla="*/ 116 h 23"/>
                    <a:gd name="T6" fmla="*/ 0 w 15"/>
                    <a:gd name="T7" fmla="*/ 429 h 23"/>
                    <a:gd name="T8" fmla="*/ 96 w 15"/>
                    <a:gd name="T9" fmla="*/ 394 h 23"/>
                    <a:gd name="T10" fmla="*/ 193 w 15"/>
                    <a:gd name="T11" fmla="*/ 450 h 23"/>
                    <a:gd name="T12" fmla="*/ 225 w 15"/>
                    <a:gd name="T13" fmla="*/ 137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3">
                      <a:moveTo>
                        <a:pt x="14" y="7"/>
                      </a:moveTo>
                      <a:cubicBezTo>
                        <a:pt x="15" y="4"/>
                        <a:pt x="12" y="1"/>
                        <a:pt x="9" y="0"/>
                      </a:cubicBezTo>
                      <a:cubicBezTo>
                        <a:pt x="5" y="0"/>
                        <a:pt x="2" y="3"/>
                        <a:pt x="2" y="6"/>
                      </a:cubicBezTo>
                      <a:cubicBezTo>
                        <a:pt x="0" y="22"/>
                        <a:pt x="0" y="22"/>
                        <a:pt x="0" y="22"/>
                      </a:cubicBezTo>
                      <a:cubicBezTo>
                        <a:pt x="6" y="20"/>
                        <a:pt x="6" y="20"/>
                        <a:pt x="6" y="20"/>
                      </a:cubicBezTo>
                      <a:cubicBezTo>
                        <a:pt x="12" y="23"/>
                        <a:pt x="12" y="23"/>
                        <a:pt x="12" y="23"/>
                      </a:cubicBezTo>
                      <a:lnTo>
                        <a:pt x="14" y="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5" name="Freeform 94">
                  <a:extLst>
                    <a:ext uri="{FF2B5EF4-FFF2-40B4-BE49-F238E27FC236}">
                      <a16:creationId xmlns:a16="http://schemas.microsoft.com/office/drawing/2014/main" id="{94042495-5413-B8A7-125D-7E1781231336}"/>
                    </a:ext>
                  </a:extLst>
                </p:cNvPr>
                <p:cNvSpPr>
                  <a:spLocks/>
                </p:cNvSpPr>
                <p:nvPr/>
              </p:nvSpPr>
              <p:spPr bwMode="auto">
                <a:xfrm>
                  <a:off x="1740" y="2011"/>
                  <a:ext cx="25" cy="64"/>
                </a:xfrm>
                <a:custGeom>
                  <a:avLst/>
                  <a:gdLst>
                    <a:gd name="T0" fmla="*/ 158 w 10"/>
                    <a:gd name="T1" fmla="*/ 456 h 24"/>
                    <a:gd name="T2" fmla="*/ 158 w 10"/>
                    <a:gd name="T3" fmla="*/ 136 h 24"/>
                    <a:gd name="T4" fmla="*/ 63 w 10"/>
                    <a:gd name="T5" fmla="*/ 0 h 24"/>
                    <a:gd name="T6" fmla="*/ 0 w 10"/>
                    <a:gd name="T7" fmla="*/ 35 h 24"/>
                    <a:gd name="T8" fmla="*/ 158 w 10"/>
                    <a:gd name="T9" fmla="*/ 45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4">
                      <a:moveTo>
                        <a:pt x="10" y="24"/>
                      </a:moveTo>
                      <a:cubicBezTo>
                        <a:pt x="10" y="7"/>
                        <a:pt x="10" y="7"/>
                        <a:pt x="10" y="7"/>
                      </a:cubicBezTo>
                      <a:cubicBezTo>
                        <a:pt x="10" y="3"/>
                        <a:pt x="7" y="0"/>
                        <a:pt x="4" y="0"/>
                      </a:cubicBezTo>
                      <a:cubicBezTo>
                        <a:pt x="2" y="0"/>
                        <a:pt x="1" y="1"/>
                        <a:pt x="0" y="2"/>
                      </a:cubicBezTo>
                      <a:cubicBezTo>
                        <a:pt x="3" y="10"/>
                        <a:pt x="7" y="17"/>
                        <a:pt x="10" y="24"/>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6" name="Freeform 95">
                  <a:extLst>
                    <a:ext uri="{FF2B5EF4-FFF2-40B4-BE49-F238E27FC236}">
                      <a16:creationId xmlns:a16="http://schemas.microsoft.com/office/drawing/2014/main" id="{B49704AF-A15A-82B2-46F1-B3EF95F85C4D}"/>
                    </a:ext>
                  </a:extLst>
                </p:cNvPr>
                <p:cNvSpPr>
                  <a:spLocks/>
                </p:cNvSpPr>
                <p:nvPr/>
              </p:nvSpPr>
              <p:spPr bwMode="auto">
                <a:xfrm>
                  <a:off x="1595" y="1704"/>
                  <a:ext cx="33" cy="451"/>
                </a:xfrm>
                <a:custGeom>
                  <a:avLst/>
                  <a:gdLst>
                    <a:gd name="T0" fmla="*/ 0 w 13"/>
                    <a:gd name="T1" fmla="*/ 1596 h 169"/>
                    <a:gd name="T2" fmla="*/ 0 w 13"/>
                    <a:gd name="T3" fmla="*/ 3077 h 169"/>
                    <a:gd name="T4" fmla="*/ 117 w 13"/>
                    <a:gd name="T5" fmla="*/ 3213 h 169"/>
                    <a:gd name="T6" fmla="*/ 213 w 13"/>
                    <a:gd name="T7" fmla="*/ 3077 h 169"/>
                    <a:gd name="T8" fmla="*/ 213 w 13"/>
                    <a:gd name="T9" fmla="*/ 115 h 169"/>
                    <a:gd name="T10" fmla="*/ 117 w 13"/>
                    <a:gd name="T11" fmla="*/ 0 h 169"/>
                    <a:gd name="T12" fmla="*/ 0 w 13"/>
                    <a:gd name="T13" fmla="*/ 115 h 169"/>
                    <a:gd name="T14" fmla="*/ 0 w 13"/>
                    <a:gd name="T15" fmla="*/ 1596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9">
                      <a:moveTo>
                        <a:pt x="0" y="84"/>
                      </a:moveTo>
                      <a:cubicBezTo>
                        <a:pt x="0" y="162"/>
                        <a:pt x="0" y="162"/>
                        <a:pt x="0" y="162"/>
                      </a:cubicBezTo>
                      <a:cubicBezTo>
                        <a:pt x="0" y="166"/>
                        <a:pt x="3" y="169"/>
                        <a:pt x="7" y="169"/>
                      </a:cubicBezTo>
                      <a:cubicBezTo>
                        <a:pt x="10" y="169"/>
                        <a:pt x="13" y="166"/>
                        <a:pt x="13" y="162"/>
                      </a:cubicBezTo>
                      <a:cubicBezTo>
                        <a:pt x="13" y="6"/>
                        <a:pt x="13" y="6"/>
                        <a:pt x="13" y="6"/>
                      </a:cubicBezTo>
                      <a:cubicBezTo>
                        <a:pt x="13" y="3"/>
                        <a:pt x="10" y="0"/>
                        <a:pt x="7" y="0"/>
                      </a:cubicBezTo>
                      <a:cubicBezTo>
                        <a:pt x="3" y="0"/>
                        <a:pt x="0" y="3"/>
                        <a:pt x="0" y="6"/>
                      </a:cubicBezTo>
                      <a:lnTo>
                        <a:pt x="0" y="84"/>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7" name="Freeform 96">
                  <a:extLst>
                    <a:ext uri="{FF2B5EF4-FFF2-40B4-BE49-F238E27FC236}">
                      <a16:creationId xmlns:a16="http://schemas.microsoft.com/office/drawing/2014/main" id="{DC3AB1F0-F692-B66F-9EE3-0C45A188B9B8}"/>
                    </a:ext>
                  </a:extLst>
                </p:cNvPr>
                <p:cNvSpPr>
                  <a:spLocks/>
                </p:cNvSpPr>
                <p:nvPr/>
              </p:nvSpPr>
              <p:spPr bwMode="auto">
                <a:xfrm>
                  <a:off x="1538" y="1600"/>
                  <a:ext cx="30" cy="421"/>
                </a:xfrm>
                <a:custGeom>
                  <a:avLst/>
                  <a:gdLst>
                    <a:gd name="T0" fmla="*/ 0 w 12"/>
                    <a:gd name="T1" fmla="*/ 1497 h 158"/>
                    <a:gd name="T2" fmla="*/ 0 w 12"/>
                    <a:gd name="T3" fmla="*/ 2875 h 158"/>
                    <a:gd name="T4" fmla="*/ 95 w 12"/>
                    <a:gd name="T5" fmla="*/ 2990 h 158"/>
                    <a:gd name="T6" fmla="*/ 188 w 12"/>
                    <a:gd name="T7" fmla="*/ 2875 h 158"/>
                    <a:gd name="T8" fmla="*/ 188 w 12"/>
                    <a:gd name="T9" fmla="*/ 115 h 158"/>
                    <a:gd name="T10" fmla="*/ 95 w 12"/>
                    <a:gd name="T11" fmla="*/ 0 h 158"/>
                    <a:gd name="T12" fmla="*/ 0 w 12"/>
                    <a:gd name="T13" fmla="*/ 115 h 158"/>
                    <a:gd name="T14" fmla="*/ 0 w 12"/>
                    <a:gd name="T15" fmla="*/ 1497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58">
                      <a:moveTo>
                        <a:pt x="0" y="79"/>
                      </a:moveTo>
                      <a:cubicBezTo>
                        <a:pt x="0" y="152"/>
                        <a:pt x="0" y="152"/>
                        <a:pt x="0" y="152"/>
                      </a:cubicBezTo>
                      <a:cubicBezTo>
                        <a:pt x="0" y="155"/>
                        <a:pt x="2" y="158"/>
                        <a:pt x="6" y="158"/>
                      </a:cubicBezTo>
                      <a:cubicBezTo>
                        <a:pt x="9" y="158"/>
                        <a:pt x="12" y="155"/>
                        <a:pt x="12" y="152"/>
                      </a:cubicBezTo>
                      <a:cubicBezTo>
                        <a:pt x="12" y="6"/>
                        <a:pt x="12" y="6"/>
                        <a:pt x="12" y="6"/>
                      </a:cubicBezTo>
                      <a:cubicBezTo>
                        <a:pt x="12" y="2"/>
                        <a:pt x="9" y="0"/>
                        <a:pt x="6" y="0"/>
                      </a:cubicBezTo>
                      <a:cubicBezTo>
                        <a:pt x="2" y="0"/>
                        <a:pt x="0" y="2"/>
                        <a:pt x="0" y="6"/>
                      </a:cubicBezTo>
                      <a:lnTo>
                        <a:pt x="0" y="79"/>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8" name="Freeform 97">
                  <a:extLst>
                    <a:ext uri="{FF2B5EF4-FFF2-40B4-BE49-F238E27FC236}">
                      <a16:creationId xmlns:a16="http://schemas.microsoft.com/office/drawing/2014/main" id="{B66ADBEE-A130-D003-8951-4A2A7B323807}"/>
                    </a:ext>
                  </a:extLst>
                </p:cNvPr>
                <p:cNvSpPr>
                  <a:spLocks/>
                </p:cNvSpPr>
                <p:nvPr/>
              </p:nvSpPr>
              <p:spPr bwMode="auto">
                <a:xfrm>
                  <a:off x="1475" y="1595"/>
                  <a:ext cx="30" cy="272"/>
                </a:xfrm>
                <a:custGeom>
                  <a:avLst/>
                  <a:gdLst>
                    <a:gd name="T0" fmla="*/ 0 w 12"/>
                    <a:gd name="T1" fmla="*/ 136 h 102"/>
                    <a:gd name="T2" fmla="*/ 0 w 12"/>
                    <a:gd name="T3" fmla="*/ 1045 h 102"/>
                    <a:gd name="T4" fmla="*/ 0 w 12"/>
                    <a:gd name="T5" fmla="*/ 1685 h 102"/>
                    <a:gd name="T6" fmla="*/ 188 w 12"/>
                    <a:gd name="T7" fmla="*/ 1933 h 102"/>
                    <a:gd name="T8" fmla="*/ 188 w 12"/>
                    <a:gd name="T9" fmla="*/ 136 h 102"/>
                    <a:gd name="T10" fmla="*/ 95 w 12"/>
                    <a:gd name="T11" fmla="*/ 0 h 102"/>
                    <a:gd name="T12" fmla="*/ 0 w 12"/>
                    <a:gd name="T13" fmla="*/ 136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02">
                      <a:moveTo>
                        <a:pt x="0" y="7"/>
                      </a:moveTo>
                      <a:cubicBezTo>
                        <a:pt x="0" y="55"/>
                        <a:pt x="0" y="55"/>
                        <a:pt x="0" y="55"/>
                      </a:cubicBezTo>
                      <a:cubicBezTo>
                        <a:pt x="0" y="89"/>
                        <a:pt x="0" y="89"/>
                        <a:pt x="0" y="89"/>
                      </a:cubicBezTo>
                      <a:cubicBezTo>
                        <a:pt x="4" y="94"/>
                        <a:pt x="8" y="99"/>
                        <a:pt x="12" y="102"/>
                      </a:cubicBezTo>
                      <a:cubicBezTo>
                        <a:pt x="12" y="7"/>
                        <a:pt x="12" y="7"/>
                        <a:pt x="12" y="7"/>
                      </a:cubicBezTo>
                      <a:cubicBezTo>
                        <a:pt x="12" y="3"/>
                        <a:pt x="9" y="0"/>
                        <a:pt x="6" y="0"/>
                      </a:cubicBezTo>
                      <a:cubicBezTo>
                        <a:pt x="2" y="0"/>
                        <a:pt x="0" y="3"/>
                        <a:pt x="0" y="7"/>
                      </a:cubicBez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9" name="Freeform 98">
                  <a:extLst>
                    <a:ext uri="{FF2B5EF4-FFF2-40B4-BE49-F238E27FC236}">
                      <a16:creationId xmlns:a16="http://schemas.microsoft.com/office/drawing/2014/main" id="{96809EF2-7E00-FEC7-C532-90B80C90AAB3}"/>
                    </a:ext>
                  </a:extLst>
                </p:cNvPr>
                <p:cNvSpPr>
                  <a:spLocks/>
                </p:cNvSpPr>
                <p:nvPr/>
              </p:nvSpPr>
              <p:spPr bwMode="auto">
                <a:xfrm>
                  <a:off x="1658" y="1909"/>
                  <a:ext cx="30" cy="238"/>
                </a:xfrm>
                <a:custGeom>
                  <a:avLst/>
                  <a:gdLst>
                    <a:gd name="T0" fmla="*/ 188 w 12"/>
                    <a:gd name="T1" fmla="*/ 1588 h 89"/>
                    <a:gd name="T2" fmla="*/ 188 w 12"/>
                    <a:gd name="T3" fmla="*/ 765 h 89"/>
                    <a:gd name="T4" fmla="*/ 0 w 12"/>
                    <a:gd name="T5" fmla="*/ 0 h 89"/>
                    <a:gd name="T6" fmla="*/ 0 w 12"/>
                    <a:gd name="T7" fmla="*/ 572 h 89"/>
                    <a:gd name="T8" fmla="*/ 0 w 12"/>
                    <a:gd name="T9" fmla="*/ 1588 h 89"/>
                    <a:gd name="T10" fmla="*/ 95 w 12"/>
                    <a:gd name="T11" fmla="*/ 1701 h 89"/>
                    <a:gd name="T12" fmla="*/ 188 w 12"/>
                    <a:gd name="T13" fmla="*/ 158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8" y="25"/>
                        <a:pt x="4" y="12"/>
                        <a:pt x="0" y="0"/>
                      </a:cubicBezTo>
                      <a:cubicBezTo>
                        <a:pt x="0" y="30"/>
                        <a:pt x="0" y="30"/>
                        <a:pt x="0" y="30"/>
                      </a:cubicBezTo>
                      <a:cubicBezTo>
                        <a:pt x="0" y="83"/>
                        <a:pt x="0" y="83"/>
                        <a:pt x="0" y="83"/>
                      </a:cubicBezTo>
                      <a:cubicBezTo>
                        <a:pt x="0" y="86"/>
                        <a:pt x="3" y="89"/>
                        <a:pt x="6" y="89"/>
                      </a:cubicBezTo>
                      <a:cubicBezTo>
                        <a:pt x="10" y="89"/>
                        <a:pt x="12" y="86"/>
                        <a:pt x="12" y="83"/>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0" name="Freeform 99">
                  <a:extLst>
                    <a:ext uri="{FF2B5EF4-FFF2-40B4-BE49-F238E27FC236}">
                      <a16:creationId xmlns:a16="http://schemas.microsoft.com/office/drawing/2014/main" id="{05323218-25A3-B763-CAEE-5E99C3D1AA85}"/>
                    </a:ext>
                  </a:extLst>
                </p:cNvPr>
                <p:cNvSpPr>
                  <a:spLocks/>
                </p:cNvSpPr>
                <p:nvPr/>
              </p:nvSpPr>
              <p:spPr bwMode="auto">
                <a:xfrm>
                  <a:off x="1538" y="1600"/>
                  <a:ext cx="30" cy="224"/>
                </a:xfrm>
                <a:custGeom>
                  <a:avLst/>
                  <a:gdLst>
                    <a:gd name="T0" fmla="*/ 188 w 12"/>
                    <a:gd name="T1" fmla="*/ 115 h 84"/>
                    <a:gd name="T2" fmla="*/ 95 w 12"/>
                    <a:gd name="T3" fmla="*/ 0 h 84"/>
                    <a:gd name="T4" fmla="*/ 0 w 12"/>
                    <a:gd name="T5" fmla="*/ 115 h 84"/>
                    <a:gd name="T6" fmla="*/ 0 w 12"/>
                    <a:gd name="T7" fmla="*/ 1501 h 84"/>
                    <a:gd name="T8" fmla="*/ 95 w 12"/>
                    <a:gd name="T9" fmla="*/ 1592 h 84"/>
                    <a:gd name="T10" fmla="*/ 188 w 12"/>
                    <a:gd name="T11" fmla="*/ 1501 h 84"/>
                    <a:gd name="T12" fmla="*/ 188 w 12"/>
                    <a:gd name="T13" fmla="*/ 115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4">
                      <a:moveTo>
                        <a:pt x="12" y="6"/>
                      </a:moveTo>
                      <a:cubicBezTo>
                        <a:pt x="12" y="2"/>
                        <a:pt x="9" y="0"/>
                        <a:pt x="6" y="0"/>
                      </a:cubicBezTo>
                      <a:cubicBezTo>
                        <a:pt x="2" y="0"/>
                        <a:pt x="0" y="2"/>
                        <a:pt x="0" y="6"/>
                      </a:cubicBezTo>
                      <a:cubicBezTo>
                        <a:pt x="0" y="79"/>
                        <a:pt x="0" y="79"/>
                        <a:pt x="0" y="79"/>
                      </a:cubicBezTo>
                      <a:cubicBezTo>
                        <a:pt x="6" y="84"/>
                        <a:pt x="6" y="84"/>
                        <a:pt x="6" y="84"/>
                      </a:cubicBezTo>
                      <a:cubicBezTo>
                        <a:pt x="12" y="79"/>
                        <a:pt x="12" y="79"/>
                        <a:pt x="12" y="79"/>
                      </a:cubicBezTo>
                      <a:lnTo>
                        <a:pt x="12" y="6"/>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1" name="Freeform 100">
                  <a:extLst>
                    <a:ext uri="{FF2B5EF4-FFF2-40B4-BE49-F238E27FC236}">
                      <a16:creationId xmlns:a16="http://schemas.microsoft.com/office/drawing/2014/main" id="{F757A6E4-13C6-A4C5-D235-0E5AED6A895D}"/>
                    </a:ext>
                  </a:extLst>
                </p:cNvPr>
                <p:cNvSpPr>
                  <a:spLocks/>
                </p:cNvSpPr>
                <p:nvPr/>
              </p:nvSpPr>
              <p:spPr bwMode="auto">
                <a:xfrm>
                  <a:off x="1595" y="1704"/>
                  <a:ext cx="33" cy="240"/>
                </a:xfrm>
                <a:custGeom>
                  <a:avLst/>
                  <a:gdLst>
                    <a:gd name="T0" fmla="*/ 0 w 13"/>
                    <a:gd name="T1" fmla="*/ 1592 h 90"/>
                    <a:gd name="T2" fmla="*/ 117 w 13"/>
                    <a:gd name="T3" fmla="*/ 1707 h 90"/>
                    <a:gd name="T4" fmla="*/ 213 w 13"/>
                    <a:gd name="T5" fmla="*/ 1592 h 90"/>
                    <a:gd name="T6" fmla="*/ 213 w 13"/>
                    <a:gd name="T7" fmla="*/ 115 h 90"/>
                    <a:gd name="T8" fmla="*/ 117 w 13"/>
                    <a:gd name="T9" fmla="*/ 0 h 90"/>
                    <a:gd name="T10" fmla="*/ 0 w 13"/>
                    <a:gd name="T11" fmla="*/ 115 h 90"/>
                    <a:gd name="T12" fmla="*/ 0 w 13"/>
                    <a:gd name="T13" fmla="*/ 1592 h 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90">
                      <a:moveTo>
                        <a:pt x="0" y="84"/>
                      </a:moveTo>
                      <a:cubicBezTo>
                        <a:pt x="7" y="90"/>
                        <a:pt x="7" y="90"/>
                        <a:pt x="7" y="90"/>
                      </a:cubicBezTo>
                      <a:cubicBezTo>
                        <a:pt x="13" y="84"/>
                        <a:pt x="13" y="84"/>
                        <a:pt x="13" y="84"/>
                      </a:cubicBezTo>
                      <a:cubicBezTo>
                        <a:pt x="13" y="6"/>
                        <a:pt x="13" y="6"/>
                        <a:pt x="13" y="6"/>
                      </a:cubicBezTo>
                      <a:cubicBezTo>
                        <a:pt x="13" y="3"/>
                        <a:pt x="10" y="0"/>
                        <a:pt x="7" y="0"/>
                      </a:cubicBezTo>
                      <a:cubicBezTo>
                        <a:pt x="3" y="0"/>
                        <a:pt x="0" y="3"/>
                        <a:pt x="0" y="6"/>
                      </a:cubicBezTo>
                      <a:lnTo>
                        <a:pt x="0" y="84"/>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2" name="Freeform 101">
                  <a:extLst>
                    <a:ext uri="{FF2B5EF4-FFF2-40B4-BE49-F238E27FC236}">
                      <a16:creationId xmlns:a16="http://schemas.microsoft.com/office/drawing/2014/main" id="{F1EB89A4-EBF8-BC94-7D73-3840039D89A4}"/>
                    </a:ext>
                  </a:extLst>
                </p:cNvPr>
                <p:cNvSpPr>
                  <a:spLocks/>
                </p:cNvSpPr>
                <p:nvPr/>
              </p:nvSpPr>
              <p:spPr bwMode="auto">
                <a:xfrm>
                  <a:off x="1658" y="1909"/>
                  <a:ext cx="30" cy="110"/>
                </a:xfrm>
                <a:custGeom>
                  <a:avLst/>
                  <a:gdLst>
                    <a:gd name="T0" fmla="*/ 0 w 12"/>
                    <a:gd name="T1" fmla="*/ 791 h 41"/>
                    <a:gd name="T2" fmla="*/ 188 w 12"/>
                    <a:gd name="T3" fmla="*/ 791 h 41"/>
                    <a:gd name="T4" fmla="*/ 188 w 12"/>
                    <a:gd name="T5" fmla="*/ 770 h 41"/>
                    <a:gd name="T6" fmla="*/ 0 w 12"/>
                    <a:gd name="T7" fmla="*/ 0 h 41"/>
                    <a:gd name="T8" fmla="*/ 0 w 12"/>
                    <a:gd name="T9" fmla="*/ 79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41">
                      <a:moveTo>
                        <a:pt x="0" y="41"/>
                      </a:moveTo>
                      <a:cubicBezTo>
                        <a:pt x="12" y="41"/>
                        <a:pt x="12" y="41"/>
                        <a:pt x="12" y="41"/>
                      </a:cubicBezTo>
                      <a:cubicBezTo>
                        <a:pt x="12" y="40"/>
                        <a:pt x="12" y="40"/>
                        <a:pt x="12" y="40"/>
                      </a:cubicBezTo>
                      <a:cubicBezTo>
                        <a:pt x="8" y="25"/>
                        <a:pt x="4" y="12"/>
                        <a:pt x="0" y="0"/>
                      </a:cubicBezTo>
                      <a:lnTo>
                        <a:pt x="0" y="41"/>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3" name="Freeform 102">
                  <a:extLst>
                    <a:ext uri="{FF2B5EF4-FFF2-40B4-BE49-F238E27FC236}">
                      <a16:creationId xmlns:a16="http://schemas.microsoft.com/office/drawing/2014/main" id="{C78674B2-8484-8296-CA69-D00003B30273}"/>
                    </a:ext>
                  </a:extLst>
                </p:cNvPr>
                <p:cNvSpPr>
                  <a:spLocks/>
                </p:cNvSpPr>
                <p:nvPr/>
              </p:nvSpPr>
              <p:spPr bwMode="auto">
                <a:xfrm>
                  <a:off x="1475" y="1595"/>
                  <a:ext cx="30" cy="157"/>
                </a:xfrm>
                <a:custGeom>
                  <a:avLst/>
                  <a:gdLst>
                    <a:gd name="T0" fmla="*/ 95 w 12"/>
                    <a:gd name="T1" fmla="*/ 1112 h 59"/>
                    <a:gd name="T2" fmla="*/ 188 w 12"/>
                    <a:gd name="T3" fmla="*/ 1019 h 59"/>
                    <a:gd name="T4" fmla="*/ 188 w 12"/>
                    <a:gd name="T5" fmla="*/ 136 h 59"/>
                    <a:gd name="T6" fmla="*/ 95 w 12"/>
                    <a:gd name="T7" fmla="*/ 0 h 59"/>
                    <a:gd name="T8" fmla="*/ 0 w 12"/>
                    <a:gd name="T9" fmla="*/ 136 h 59"/>
                    <a:gd name="T10" fmla="*/ 0 w 12"/>
                    <a:gd name="T11" fmla="*/ 1019 h 59"/>
                    <a:gd name="T12" fmla="*/ 95 w 12"/>
                    <a:gd name="T13" fmla="*/ 1112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59">
                      <a:moveTo>
                        <a:pt x="6" y="59"/>
                      </a:moveTo>
                      <a:cubicBezTo>
                        <a:pt x="12" y="54"/>
                        <a:pt x="12" y="54"/>
                        <a:pt x="12" y="54"/>
                      </a:cubicBezTo>
                      <a:cubicBezTo>
                        <a:pt x="12" y="7"/>
                        <a:pt x="12" y="7"/>
                        <a:pt x="12" y="7"/>
                      </a:cubicBezTo>
                      <a:cubicBezTo>
                        <a:pt x="12" y="3"/>
                        <a:pt x="9" y="0"/>
                        <a:pt x="6" y="0"/>
                      </a:cubicBezTo>
                      <a:cubicBezTo>
                        <a:pt x="2" y="0"/>
                        <a:pt x="0" y="3"/>
                        <a:pt x="0" y="7"/>
                      </a:cubicBezTo>
                      <a:cubicBezTo>
                        <a:pt x="0" y="54"/>
                        <a:pt x="0" y="54"/>
                        <a:pt x="0" y="54"/>
                      </a:cubicBezTo>
                      <a:lnTo>
                        <a:pt x="6" y="59"/>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4" name="Freeform 103">
                  <a:extLst>
                    <a:ext uri="{FF2B5EF4-FFF2-40B4-BE49-F238E27FC236}">
                      <a16:creationId xmlns:a16="http://schemas.microsoft.com/office/drawing/2014/main" id="{A596B801-7FD4-F540-C356-FB5890B62757}"/>
                    </a:ext>
                  </a:extLst>
                </p:cNvPr>
                <p:cNvSpPr>
                  <a:spLocks/>
                </p:cNvSpPr>
                <p:nvPr/>
              </p:nvSpPr>
              <p:spPr bwMode="auto">
                <a:xfrm>
                  <a:off x="1600" y="1760"/>
                  <a:ext cx="23" cy="395"/>
                </a:xfrm>
                <a:custGeom>
                  <a:avLst/>
                  <a:gdLst>
                    <a:gd name="T0" fmla="*/ 0 w 9"/>
                    <a:gd name="T1" fmla="*/ 2680 h 148"/>
                    <a:gd name="T2" fmla="*/ 0 w 9"/>
                    <a:gd name="T3" fmla="*/ 0 h 148"/>
                    <a:gd name="T4" fmla="*/ 51 w 9"/>
                    <a:gd name="T5" fmla="*/ 1823 h 148"/>
                    <a:gd name="T6" fmla="*/ 130 w 9"/>
                    <a:gd name="T7" fmla="*/ 2757 h 148"/>
                    <a:gd name="T8" fmla="*/ 0 w 9"/>
                    <a:gd name="T9" fmla="*/ 2680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48">
                      <a:moveTo>
                        <a:pt x="0" y="141"/>
                      </a:moveTo>
                      <a:cubicBezTo>
                        <a:pt x="0" y="0"/>
                        <a:pt x="0" y="0"/>
                        <a:pt x="0" y="0"/>
                      </a:cubicBezTo>
                      <a:cubicBezTo>
                        <a:pt x="0" y="6"/>
                        <a:pt x="1" y="57"/>
                        <a:pt x="3" y="96"/>
                      </a:cubicBezTo>
                      <a:cubicBezTo>
                        <a:pt x="4" y="121"/>
                        <a:pt x="5" y="144"/>
                        <a:pt x="8" y="145"/>
                      </a:cubicBezTo>
                      <a:cubicBezTo>
                        <a:pt x="9" y="146"/>
                        <a:pt x="0" y="148"/>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5" name="Freeform 104">
                  <a:extLst>
                    <a:ext uri="{FF2B5EF4-FFF2-40B4-BE49-F238E27FC236}">
                      <a16:creationId xmlns:a16="http://schemas.microsoft.com/office/drawing/2014/main" id="{75E598F4-685C-A9CC-79EA-FF52122FD59D}"/>
                    </a:ext>
                  </a:extLst>
                </p:cNvPr>
                <p:cNvSpPr>
                  <a:spLocks/>
                </p:cNvSpPr>
                <p:nvPr/>
              </p:nvSpPr>
              <p:spPr bwMode="auto">
                <a:xfrm>
                  <a:off x="1540" y="1629"/>
                  <a:ext cx="23" cy="392"/>
                </a:xfrm>
                <a:custGeom>
                  <a:avLst/>
                  <a:gdLst>
                    <a:gd name="T0" fmla="*/ 0 w 9"/>
                    <a:gd name="T1" fmla="*/ 2675 h 147"/>
                    <a:gd name="T2" fmla="*/ 0 w 9"/>
                    <a:gd name="T3" fmla="*/ 0 h 147"/>
                    <a:gd name="T4" fmla="*/ 33 w 9"/>
                    <a:gd name="T5" fmla="*/ 1821 h 147"/>
                    <a:gd name="T6" fmla="*/ 118 w 9"/>
                    <a:gd name="T7" fmla="*/ 2731 h 147"/>
                    <a:gd name="T8" fmla="*/ 0 w 9"/>
                    <a:gd name="T9" fmla="*/ 2675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47">
                      <a:moveTo>
                        <a:pt x="0" y="141"/>
                      </a:moveTo>
                      <a:cubicBezTo>
                        <a:pt x="0" y="0"/>
                        <a:pt x="0" y="0"/>
                        <a:pt x="0" y="0"/>
                      </a:cubicBezTo>
                      <a:cubicBezTo>
                        <a:pt x="0" y="6"/>
                        <a:pt x="1" y="56"/>
                        <a:pt x="2" y="96"/>
                      </a:cubicBezTo>
                      <a:cubicBezTo>
                        <a:pt x="3" y="120"/>
                        <a:pt x="5" y="143"/>
                        <a:pt x="7" y="144"/>
                      </a:cubicBezTo>
                      <a:cubicBezTo>
                        <a:pt x="9" y="145"/>
                        <a:pt x="0" y="147"/>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6" name="Freeform 105">
                  <a:extLst>
                    <a:ext uri="{FF2B5EF4-FFF2-40B4-BE49-F238E27FC236}">
                      <a16:creationId xmlns:a16="http://schemas.microsoft.com/office/drawing/2014/main" id="{57AFF8E3-6822-C8E1-7B1C-E03720AFCD13}"/>
                    </a:ext>
                  </a:extLst>
                </p:cNvPr>
                <p:cNvSpPr>
                  <a:spLocks/>
                </p:cNvSpPr>
                <p:nvPr/>
              </p:nvSpPr>
              <p:spPr bwMode="auto">
                <a:xfrm>
                  <a:off x="1663" y="1936"/>
                  <a:ext cx="22" cy="208"/>
                </a:xfrm>
                <a:custGeom>
                  <a:avLst/>
                  <a:gdLst>
                    <a:gd name="T0" fmla="*/ 0 w 9"/>
                    <a:gd name="T1" fmla="*/ 1365 h 78"/>
                    <a:gd name="T2" fmla="*/ 0 w 9"/>
                    <a:gd name="T3" fmla="*/ 21 h 78"/>
                    <a:gd name="T4" fmla="*/ 29 w 9"/>
                    <a:gd name="T5" fmla="*/ 760 h 78"/>
                    <a:gd name="T6" fmla="*/ 103 w 9"/>
                    <a:gd name="T7" fmla="*/ 1421 h 78"/>
                    <a:gd name="T8" fmla="*/ 0 w 9"/>
                    <a:gd name="T9" fmla="*/ 136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78">
                      <a:moveTo>
                        <a:pt x="0" y="72"/>
                      </a:moveTo>
                      <a:cubicBezTo>
                        <a:pt x="0" y="1"/>
                        <a:pt x="0" y="1"/>
                        <a:pt x="0" y="1"/>
                      </a:cubicBezTo>
                      <a:cubicBezTo>
                        <a:pt x="0" y="7"/>
                        <a:pt x="0" y="0"/>
                        <a:pt x="2" y="40"/>
                      </a:cubicBezTo>
                      <a:cubicBezTo>
                        <a:pt x="3" y="65"/>
                        <a:pt x="5" y="75"/>
                        <a:pt x="7" y="75"/>
                      </a:cubicBezTo>
                      <a:cubicBezTo>
                        <a:pt x="9" y="76"/>
                        <a:pt x="0" y="7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7" name="Freeform 106">
                  <a:extLst>
                    <a:ext uri="{FF2B5EF4-FFF2-40B4-BE49-F238E27FC236}">
                      <a16:creationId xmlns:a16="http://schemas.microsoft.com/office/drawing/2014/main" id="{F975C1D5-DDC8-AD0D-8E98-03ABEF0367D7}"/>
                    </a:ext>
                  </a:extLst>
                </p:cNvPr>
                <p:cNvSpPr>
                  <a:spLocks/>
                </p:cNvSpPr>
                <p:nvPr/>
              </p:nvSpPr>
              <p:spPr bwMode="auto">
                <a:xfrm>
                  <a:off x="1478" y="1624"/>
                  <a:ext cx="12" cy="181"/>
                </a:xfrm>
                <a:custGeom>
                  <a:avLst/>
                  <a:gdLst>
                    <a:gd name="T0" fmla="*/ 0 w 5"/>
                    <a:gd name="T1" fmla="*/ 1283 h 68"/>
                    <a:gd name="T2" fmla="*/ 0 w 5"/>
                    <a:gd name="T3" fmla="*/ 0 h 68"/>
                    <a:gd name="T4" fmla="*/ 0 w 5"/>
                    <a:gd name="T5" fmla="*/ 1283 h 68"/>
                    <a:gd name="T6" fmla="*/ 0 60000 65536"/>
                    <a:gd name="T7" fmla="*/ 0 60000 65536"/>
                    <a:gd name="T8" fmla="*/ 0 60000 65536"/>
                  </a:gdLst>
                  <a:ahLst/>
                  <a:cxnLst>
                    <a:cxn ang="T6">
                      <a:pos x="T0" y="T1"/>
                    </a:cxn>
                    <a:cxn ang="T7">
                      <a:pos x="T2" y="T3"/>
                    </a:cxn>
                    <a:cxn ang="T8">
                      <a:pos x="T4" y="T5"/>
                    </a:cxn>
                  </a:cxnLst>
                  <a:rect l="0" t="0" r="r" b="b"/>
                  <a:pathLst>
                    <a:path w="5" h="68">
                      <a:moveTo>
                        <a:pt x="0" y="68"/>
                      </a:moveTo>
                      <a:cubicBezTo>
                        <a:pt x="0" y="0"/>
                        <a:pt x="0" y="0"/>
                        <a:pt x="0" y="0"/>
                      </a:cubicBezTo>
                      <a:cubicBezTo>
                        <a:pt x="2" y="7"/>
                        <a:pt x="5" y="58"/>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8" name="Freeform 107">
                  <a:extLst>
                    <a:ext uri="{FF2B5EF4-FFF2-40B4-BE49-F238E27FC236}">
                      <a16:creationId xmlns:a16="http://schemas.microsoft.com/office/drawing/2014/main" id="{CDDAFF8D-D1DF-8FCF-68B0-85C1CD32D568}"/>
                    </a:ext>
                  </a:extLst>
                </p:cNvPr>
                <p:cNvSpPr>
                  <a:spLocks/>
                </p:cNvSpPr>
                <p:nvPr/>
              </p:nvSpPr>
              <p:spPr bwMode="auto">
                <a:xfrm>
                  <a:off x="1595" y="1704"/>
                  <a:ext cx="33" cy="451"/>
                </a:xfrm>
                <a:custGeom>
                  <a:avLst/>
                  <a:gdLst>
                    <a:gd name="T0" fmla="*/ 0 w 13"/>
                    <a:gd name="T1" fmla="*/ 1596 h 169"/>
                    <a:gd name="T2" fmla="*/ 0 w 13"/>
                    <a:gd name="T3" fmla="*/ 3077 h 169"/>
                    <a:gd name="T4" fmla="*/ 117 w 13"/>
                    <a:gd name="T5" fmla="*/ 3213 h 169"/>
                    <a:gd name="T6" fmla="*/ 213 w 13"/>
                    <a:gd name="T7" fmla="*/ 3077 h 169"/>
                    <a:gd name="T8" fmla="*/ 213 w 13"/>
                    <a:gd name="T9" fmla="*/ 115 h 169"/>
                    <a:gd name="T10" fmla="*/ 117 w 13"/>
                    <a:gd name="T11" fmla="*/ 0 h 169"/>
                    <a:gd name="T12" fmla="*/ 0 w 13"/>
                    <a:gd name="T13" fmla="*/ 115 h 169"/>
                    <a:gd name="T14" fmla="*/ 0 w 13"/>
                    <a:gd name="T15" fmla="*/ 1596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9">
                      <a:moveTo>
                        <a:pt x="0" y="84"/>
                      </a:moveTo>
                      <a:cubicBezTo>
                        <a:pt x="0" y="162"/>
                        <a:pt x="0" y="162"/>
                        <a:pt x="0" y="162"/>
                      </a:cubicBezTo>
                      <a:cubicBezTo>
                        <a:pt x="0" y="166"/>
                        <a:pt x="3" y="169"/>
                        <a:pt x="7" y="169"/>
                      </a:cubicBezTo>
                      <a:cubicBezTo>
                        <a:pt x="10" y="169"/>
                        <a:pt x="13" y="166"/>
                        <a:pt x="13" y="162"/>
                      </a:cubicBezTo>
                      <a:cubicBezTo>
                        <a:pt x="13" y="6"/>
                        <a:pt x="13" y="6"/>
                        <a:pt x="13" y="6"/>
                      </a:cubicBezTo>
                      <a:cubicBezTo>
                        <a:pt x="13" y="3"/>
                        <a:pt x="10" y="0"/>
                        <a:pt x="7" y="0"/>
                      </a:cubicBezTo>
                      <a:cubicBezTo>
                        <a:pt x="3" y="0"/>
                        <a:pt x="0" y="3"/>
                        <a:pt x="0" y="6"/>
                      </a:cubicBezTo>
                      <a:lnTo>
                        <a:pt x="0" y="8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9" name="Freeform 108">
                  <a:extLst>
                    <a:ext uri="{FF2B5EF4-FFF2-40B4-BE49-F238E27FC236}">
                      <a16:creationId xmlns:a16="http://schemas.microsoft.com/office/drawing/2014/main" id="{C98D731C-7F90-F9E7-EDCA-E20990A4F7FC}"/>
                    </a:ext>
                  </a:extLst>
                </p:cNvPr>
                <p:cNvSpPr>
                  <a:spLocks/>
                </p:cNvSpPr>
                <p:nvPr/>
              </p:nvSpPr>
              <p:spPr bwMode="auto">
                <a:xfrm>
                  <a:off x="1538" y="1600"/>
                  <a:ext cx="30" cy="421"/>
                </a:xfrm>
                <a:custGeom>
                  <a:avLst/>
                  <a:gdLst>
                    <a:gd name="T0" fmla="*/ 0 w 12"/>
                    <a:gd name="T1" fmla="*/ 1497 h 158"/>
                    <a:gd name="T2" fmla="*/ 0 w 12"/>
                    <a:gd name="T3" fmla="*/ 2875 h 158"/>
                    <a:gd name="T4" fmla="*/ 95 w 12"/>
                    <a:gd name="T5" fmla="*/ 2990 h 158"/>
                    <a:gd name="T6" fmla="*/ 188 w 12"/>
                    <a:gd name="T7" fmla="*/ 2875 h 158"/>
                    <a:gd name="T8" fmla="*/ 188 w 12"/>
                    <a:gd name="T9" fmla="*/ 115 h 158"/>
                    <a:gd name="T10" fmla="*/ 95 w 12"/>
                    <a:gd name="T11" fmla="*/ 0 h 158"/>
                    <a:gd name="T12" fmla="*/ 0 w 12"/>
                    <a:gd name="T13" fmla="*/ 115 h 158"/>
                    <a:gd name="T14" fmla="*/ 0 w 12"/>
                    <a:gd name="T15" fmla="*/ 1497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58">
                      <a:moveTo>
                        <a:pt x="0" y="79"/>
                      </a:moveTo>
                      <a:cubicBezTo>
                        <a:pt x="0" y="152"/>
                        <a:pt x="0" y="152"/>
                        <a:pt x="0" y="152"/>
                      </a:cubicBezTo>
                      <a:cubicBezTo>
                        <a:pt x="0" y="155"/>
                        <a:pt x="2" y="158"/>
                        <a:pt x="6" y="158"/>
                      </a:cubicBezTo>
                      <a:cubicBezTo>
                        <a:pt x="9" y="158"/>
                        <a:pt x="12" y="155"/>
                        <a:pt x="12" y="152"/>
                      </a:cubicBezTo>
                      <a:cubicBezTo>
                        <a:pt x="12" y="6"/>
                        <a:pt x="12" y="6"/>
                        <a:pt x="12" y="6"/>
                      </a:cubicBezTo>
                      <a:cubicBezTo>
                        <a:pt x="12" y="2"/>
                        <a:pt x="9" y="0"/>
                        <a:pt x="6" y="0"/>
                      </a:cubicBezTo>
                      <a:cubicBezTo>
                        <a:pt x="2" y="0"/>
                        <a:pt x="0" y="2"/>
                        <a:pt x="0" y="6"/>
                      </a:cubicBezTo>
                      <a:lnTo>
                        <a:pt x="0" y="7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0" name="Freeform 109">
                  <a:extLst>
                    <a:ext uri="{FF2B5EF4-FFF2-40B4-BE49-F238E27FC236}">
                      <a16:creationId xmlns:a16="http://schemas.microsoft.com/office/drawing/2014/main" id="{092F899E-0F85-7060-2CE3-C14FD4B06081}"/>
                    </a:ext>
                  </a:extLst>
                </p:cNvPr>
                <p:cNvSpPr>
                  <a:spLocks/>
                </p:cNvSpPr>
                <p:nvPr/>
              </p:nvSpPr>
              <p:spPr bwMode="auto">
                <a:xfrm>
                  <a:off x="1475" y="1595"/>
                  <a:ext cx="30" cy="272"/>
                </a:xfrm>
                <a:custGeom>
                  <a:avLst/>
                  <a:gdLst>
                    <a:gd name="T0" fmla="*/ 0 w 12"/>
                    <a:gd name="T1" fmla="*/ 136 h 102"/>
                    <a:gd name="T2" fmla="*/ 0 w 12"/>
                    <a:gd name="T3" fmla="*/ 1045 h 102"/>
                    <a:gd name="T4" fmla="*/ 0 w 12"/>
                    <a:gd name="T5" fmla="*/ 1685 h 102"/>
                    <a:gd name="T6" fmla="*/ 188 w 12"/>
                    <a:gd name="T7" fmla="*/ 1933 h 102"/>
                    <a:gd name="T8" fmla="*/ 188 w 12"/>
                    <a:gd name="T9" fmla="*/ 136 h 102"/>
                    <a:gd name="T10" fmla="*/ 95 w 12"/>
                    <a:gd name="T11" fmla="*/ 0 h 102"/>
                    <a:gd name="T12" fmla="*/ 0 w 12"/>
                    <a:gd name="T13" fmla="*/ 136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02">
                      <a:moveTo>
                        <a:pt x="0" y="7"/>
                      </a:moveTo>
                      <a:cubicBezTo>
                        <a:pt x="0" y="55"/>
                        <a:pt x="0" y="55"/>
                        <a:pt x="0" y="55"/>
                      </a:cubicBezTo>
                      <a:cubicBezTo>
                        <a:pt x="0" y="89"/>
                        <a:pt x="0" y="89"/>
                        <a:pt x="0" y="89"/>
                      </a:cubicBezTo>
                      <a:cubicBezTo>
                        <a:pt x="4" y="94"/>
                        <a:pt x="8" y="99"/>
                        <a:pt x="12" y="102"/>
                      </a:cubicBezTo>
                      <a:cubicBezTo>
                        <a:pt x="12" y="7"/>
                        <a:pt x="12" y="7"/>
                        <a:pt x="12" y="7"/>
                      </a:cubicBezTo>
                      <a:cubicBezTo>
                        <a:pt x="12" y="3"/>
                        <a:pt x="9" y="0"/>
                        <a:pt x="6" y="0"/>
                      </a:cubicBezTo>
                      <a:cubicBezTo>
                        <a:pt x="2" y="0"/>
                        <a:pt x="0" y="3"/>
                        <a:pt x="0" y="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1" name="Freeform 110">
                  <a:extLst>
                    <a:ext uri="{FF2B5EF4-FFF2-40B4-BE49-F238E27FC236}">
                      <a16:creationId xmlns:a16="http://schemas.microsoft.com/office/drawing/2014/main" id="{C0DBCA43-E89D-6EDC-999E-8CB582BAA045}"/>
                    </a:ext>
                  </a:extLst>
                </p:cNvPr>
                <p:cNvSpPr>
                  <a:spLocks/>
                </p:cNvSpPr>
                <p:nvPr/>
              </p:nvSpPr>
              <p:spPr bwMode="auto">
                <a:xfrm>
                  <a:off x="1658" y="1909"/>
                  <a:ext cx="30" cy="238"/>
                </a:xfrm>
                <a:custGeom>
                  <a:avLst/>
                  <a:gdLst>
                    <a:gd name="T0" fmla="*/ 188 w 12"/>
                    <a:gd name="T1" fmla="*/ 1588 h 89"/>
                    <a:gd name="T2" fmla="*/ 188 w 12"/>
                    <a:gd name="T3" fmla="*/ 765 h 89"/>
                    <a:gd name="T4" fmla="*/ 0 w 12"/>
                    <a:gd name="T5" fmla="*/ 0 h 89"/>
                    <a:gd name="T6" fmla="*/ 0 w 12"/>
                    <a:gd name="T7" fmla="*/ 572 h 89"/>
                    <a:gd name="T8" fmla="*/ 0 w 12"/>
                    <a:gd name="T9" fmla="*/ 1588 h 89"/>
                    <a:gd name="T10" fmla="*/ 95 w 12"/>
                    <a:gd name="T11" fmla="*/ 1701 h 89"/>
                    <a:gd name="T12" fmla="*/ 188 w 12"/>
                    <a:gd name="T13" fmla="*/ 158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8" y="25"/>
                        <a:pt x="4" y="12"/>
                        <a:pt x="0" y="0"/>
                      </a:cubicBezTo>
                      <a:cubicBezTo>
                        <a:pt x="0" y="30"/>
                        <a:pt x="0" y="30"/>
                        <a:pt x="0" y="30"/>
                      </a:cubicBezTo>
                      <a:cubicBezTo>
                        <a:pt x="0" y="83"/>
                        <a:pt x="0" y="83"/>
                        <a:pt x="0" y="83"/>
                      </a:cubicBezTo>
                      <a:cubicBezTo>
                        <a:pt x="0" y="86"/>
                        <a:pt x="3" y="89"/>
                        <a:pt x="6" y="89"/>
                      </a:cubicBezTo>
                      <a:cubicBezTo>
                        <a:pt x="10" y="89"/>
                        <a:pt x="12" y="86"/>
                        <a:pt x="12" y="83"/>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2" name="Freeform 111">
                  <a:extLst>
                    <a:ext uri="{FF2B5EF4-FFF2-40B4-BE49-F238E27FC236}">
                      <a16:creationId xmlns:a16="http://schemas.microsoft.com/office/drawing/2014/main" id="{10AB58FA-CEDC-8EAB-59EA-0B06A0AEFEAD}"/>
                    </a:ext>
                  </a:extLst>
                </p:cNvPr>
                <p:cNvSpPr>
                  <a:spLocks/>
                </p:cNvSpPr>
                <p:nvPr/>
              </p:nvSpPr>
              <p:spPr bwMode="auto">
                <a:xfrm>
                  <a:off x="4263" y="1664"/>
                  <a:ext cx="192" cy="419"/>
                </a:xfrm>
                <a:custGeom>
                  <a:avLst/>
                  <a:gdLst>
                    <a:gd name="T0" fmla="*/ 509 w 77"/>
                    <a:gd name="T1" fmla="*/ 1537 h 157"/>
                    <a:gd name="T2" fmla="*/ 1007 w 77"/>
                    <a:gd name="T3" fmla="*/ 2893 h 157"/>
                    <a:gd name="T4" fmla="*/ 1132 w 77"/>
                    <a:gd name="T5" fmla="*/ 2949 h 157"/>
                    <a:gd name="T6" fmla="*/ 1182 w 77"/>
                    <a:gd name="T7" fmla="*/ 2792 h 157"/>
                    <a:gd name="T8" fmla="*/ 187 w 77"/>
                    <a:gd name="T9" fmla="*/ 77 h 157"/>
                    <a:gd name="T10" fmla="*/ 62 w 77"/>
                    <a:gd name="T11" fmla="*/ 21 h 157"/>
                    <a:gd name="T12" fmla="*/ 12 w 77"/>
                    <a:gd name="T13" fmla="*/ 171 h 157"/>
                    <a:gd name="T14" fmla="*/ 509 w 77"/>
                    <a:gd name="T15" fmla="*/ 1537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157">
                      <a:moveTo>
                        <a:pt x="33" y="81"/>
                      </a:moveTo>
                      <a:cubicBezTo>
                        <a:pt x="65" y="152"/>
                        <a:pt x="65" y="152"/>
                        <a:pt x="65" y="152"/>
                      </a:cubicBezTo>
                      <a:cubicBezTo>
                        <a:pt x="66" y="155"/>
                        <a:pt x="70" y="157"/>
                        <a:pt x="73" y="155"/>
                      </a:cubicBezTo>
                      <a:cubicBezTo>
                        <a:pt x="76" y="154"/>
                        <a:pt x="77" y="150"/>
                        <a:pt x="76" y="147"/>
                      </a:cubicBezTo>
                      <a:cubicBezTo>
                        <a:pt x="12" y="4"/>
                        <a:pt x="12" y="4"/>
                        <a:pt x="12" y="4"/>
                      </a:cubicBezTo>
                      <a:cubicBezTo>
                        <a:pt x="11" y="1"/>
                        <a:pt x="7" y="0"/>
                        <a:pt x="4" y="1"/>
                      </a:cubicBezTo>
                      <a:cubicBezTo>
                        <a:pt x="1" y="3"/>
                        <a:pt x="0" y="6"/>
                        <a:pt x="1" y="9"/>
                      </a:cubicBezTo>
                      <a:lnTo>
                        <a:pt x="33" y="81"/>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3" name="Freeform 112">
                  <a:extLst>
                    <a:ext uri="{FF2B5EF4-FFF2-40B4-BE49-F238E27FC236}">
                      <a16:creationId xmlns:a16="http://schemas.microsoft.com/office/drawing/2014/main" id="{D4BF6B69-07A0-8BB5-407A-B9F4B007B7E4}"/>
                    </a:ext>
                  </a:extLst>
                </p:cNvPr>
                <p:cNvSpPr>
                  <a:spLocks/>
                </p:cNvSpPr>
                <p:nvPr/>
              </p:nvSpPr>
              <p:spPr bwMode="auto">
                <a:xfrm>
                  <a:off x="4168" y="1595"/>
                  <a:ext cx="185" cy="392"/>
                </a:xfrm>
                <a:custGeom>
                  <a:avLst/>
                  <a:gdLst>
                    <a:gd name="T0" fmla="*/ 488 w 74"/>
                    <a:gd name="T1" fmla="*/ 1443 h 147"/>
                    <a:gd name="T2" fmla="*/ 958 w 74"/>
                    <a:gd name="T3" fmla="*/ 2709 h 147"/>
                    <a:gd name="T4" fmla="*/ 1083 w 74"/>
                    <a:gd name="T5" fmla="*/ 2765 h 147"/>
                    <a:gd name="T6" fmla="*/ 1125 w 74"/>
                    <a:gd name="T7" fmla="*/ 2616 h 147"/>
                    <a:gd name="T8" fmla="*/ 208 w 74"/>
                    <a:gd name="T9" fmla="*/ 77 h 147"/>
                    <a:gd name="T10" fmla="*/ 83 w 74"/>
                    <a:gd name="T11" fmla="*/ 21 h 147"/>
                    <a:gd name="T12" fmla="*/ 20 w 74"/>
                    <a:gd name="T13" fmla="*/ 171 h 147"/>
                    <a:gd name="T14" fmla="*/ 488 w 74"/>
                    <a:gd name="T15" fmla="*/ 1443 h 1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147">
                      <a:moveTo>
                        <a:pt x="31" y="76"/>
                      </a:moveTo>
                      <a:cubicBezTo>
                        <a:pt x="61" y="143"/>
                        <a:pt x="61" y="143"/>
                        <a:pt x="61" y="143"/>
                      </a:cubicBezTo>
                      <a:cubicBezTo>
                        <a:pt x="62" y="146"/>
                        <a:pt x="66" y="147"/>
                        <a:pt x="69" y="146"/>
                      </a:cubicBezTo>
                      <a:cubicBezTo>
                        <a:pt x="72" y="145"/>
                        <a:pt x="74" y="141"/>
                        <a:pt x="72" y="138"/>
                      </a:cubicBezTo>
                      <a:cubicBezTo>
                        <a:pt x="13" y="4"/>
                        <a:pt x="13" y="4"/>
                        <a:pt x="13" y="4"/>
                      </a:cubicBezTo>
                      <a:cubicBezTo>
                        <a:pt x="11" y="1"/>
                        <a:pt x="8" y="0"/>
                        <a:pt x="5" y="1"/>
                      </a:cubicBezTo>
                      <a:cubicBezTo>
                        <a:pt x="1" y="2"/>
                        <a:pt x="0" y="6"/>
                        <a:pt x="1" y="9"/>
                      </a:cubicBezTo>
                      <a:lnTo>
                        <a:pt x="31" y="76"/>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4" name="Freeform 113">
                  <a:extLst>
                    <a:ext uri="{FF2B5EF4-FFF2-40B4-BE49-F238E27FC236}">
                      <a16:creationId xmlns:a16="http://schemas.microsoft.com/office/drawing/2014/main" id="{18453BAD-833C-BB42-01A6-339B962073DD}"/>
                    </a:ext>
                  </a:extLst>
                </p:cNvPr>
                <p:cNvSpPr>
                  <a:spLocks/>
                </p:cNvSpPr>
                <p:nvPr/>
              </p:nvSpPr>
              <p:spPr bwMode="auto">
                <a:xfrm>
                  <a:off x="4110" y="1619"/>
                  <a:ext cx="128" cy="242"/>
                </a:xfrm>
                <a:custGeom>
                  <a:avLst/>
                  <a:gdLst>
                    <a:gd name="T0" fmla="*/ 20 w 51"/>
                    <a:gd name="T1" fmla="*/ 170 h 91"/>
                    <a:gd name="T2" fmla="*/ 334 w 51"/>
                    <a:gd name="T3" fmla="*/ 997 h 91"/>
                    <a:gd name="T4" fmla="*/ 555 w 51"/>
                    <a:gd name="T5" fmla="*/ 1598 h 91"/>
                    <a:gd name="T6" fmla="*/ 806 w 51"/>
                    <a:gd name="T7" fmla="*/ 1713 h 91"/>
                    <a:gd name="T8" fmla="*/ 188 w 51"/>
                    <a:gd name="T9" fmla="*/ 77 h 91"/>
                    <a:gd name="T10" fmla="*/ 63 w 51"/>
                    <a:gd name="T11" fmla="*/ 21 h 91"/>
                    <a:gd name="T12" fmla="*/ 20 w 51"/>
                    <a:gd name="T13" fmla="*/ 17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91">
                      <a:moveTo>
                        <a:pt x="1" y="9"/>
                      </a:moveTo>
                      <a:cubicBezTo>
                        <a:pt x="21" y="53"/>
                        <a:pt x="21" y="53"/>
                        <a:pt x="21" y="53"/>
                      </a:cubicBezTo>
                      <a:cubicBezTo>
                        <a:pt x="35" y="85"/>
                        <a:pt x="35" y="85"/>
                        <a:pt x="35" y="85"/>
                      </a:cubicBezTo>
                      <a:cubicBezTo>
                        <a:pt x="41" y="88"/>
                        <a:pt x="46" y="90"/>
                        <a:pt x="51" y="91"/>
                      </a:cubicBezTo>
                      <a:cubicBezTo>
                        <a:pt x="12" y="4"/>
                        <a:pt x="12" y="4"/>
                        <a:pt x="12" y="4"/>
                      </a:cubicBezTo>
                      <a:cubicBezTo>
                        <a:pt x="11" y="1"/>
                        <a:pt x="7" y="0"/>
                        <a:pt x="4" y="1"/>
                      </a:cubicBezTo>
                      <a:cubicBezTo>
                        <a:pt x="1" y="2"/>
                        <a:pt x="0" y="6"/>
                        <a:pt x="1" y="9"/>
                      </a:cubicBez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5" name="Freeform 114">
                  <a:extLst>
                    <a:ext uri="{FF2B5EF4-FFF2-40B4-BE49-F238E27FC236}">
                      <a16:creationId xmlns:a16="http://schemas.microsoft.com/office/drawing/2014/main" id="{35A86A0B-C0C0-39F8-246E-D49A840EBB83}"/>
                    </a:ext>
                  </a:extLst>
                </p:cNvPr>
                <p:cNvSpPr>
                  <a:spLocks/>
                </p:cNvSpPr>
                <p:nvPr/>
              </p:nvSpPr>
              <p:spPr bwMode="auto">
                <a:xfrm>
                  <a:off x="4395" y="1835"/>
                  <a:ext cx="115" cy="213"/>
                </a:xfrm>
                <a:custGeom>
                  <a:avLst/>
                  <a:gdLst>
                    <a:gd name="T0" fmla="*/ 688 w 46"/>
                    <a:gd name="T1" fmla="*/ 1339 h 80"/>
                    <a:gd name="T2" fmla="*/ 425 w 46"/>
                    <a:gd name="T3" fmla="*/ 602 h 80"/>
                    <a:gd name="T4" fmla="*/ 0 w 46"/>
                    <a:gd name="T5" fmla="*/ 0 h 80"/>
                    <a:gd name="T6" fmla="*/ 188 w 46"/>
                    <a:gd name="T7" fmla="*/ 511 h 80"/>
                    <a:gd name="T8" fmla="*/ 520 w 46"/>
                    <a:gd name="T9" fmla="*/ 1432 h 80"/>
                    <a:gd name="T10" fmla="*/ 645 w 46"/>
                    <a:gd name="T11" fmla="*/ 1488 h 80"/>
                    <a:gd name="T12" fmla="*/ 688 w 46"/>
                    <a:gd name="T13" fmla="*/ 1339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4" y="71"/>
                      </a:moveTo>
                      <a:cubicBezTo>
                        <a:pt x="27" y="32"/>
                        <a:pt x="27" y="32"/>
                        <a:pt x="27" y="32"/>
                      </a:cubicBezTo>
                      <a:cubicBezTo>
                        <a:pt x="17" y="20"/>
                        <a:pt x="8" y="9"/>
                        <a:pt x="0" y="0"/>
                      </a:cubicBezTo>
                      <a:cubicBezTo>
                        <a:pt x="12" y="27"/>
                        <a:pt x="12" y="27"/>
                        <a:pt x="12" y="27"/>
                      </a:cubicBezTo>
                      <a:cubicBezTo>
                        <a:pt x="33" y="76"/>
                        <a:pt x="33" y="76"/>
                        <a:pt x="33" y="76"/>
                      </a:cubicBezTo>
                      <a:cubicBezTo>
                        <a:pt x="34" y="79"/>
                        <a:pt x="38" y="80"/>
                        <a:pt x="41" y="79"/>
                      </a:cubicBezTo>
                      <a:cubicBezTo>
                        <a:pt x="44" y="77"/>
                        <a:pt x="46" y="74"/>
                        <a:pt x="44" y="71"/>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6" name="Freeform 115">
                  <a:extLst>
                    <a:ext uri="{FF2B5EF4-FFF2-40B4-BE49-F238E27FC236}">
                      <a16:creationId xmlns:a16="http://schemas.microsoft.com/office/drawing/2014/main" id="{221C96A7-DB14-F5D7-9EFF-E5C89DBCE039}"/>
                    </a:ext>
                  </a:extLst>
                </p:cNvPr>
                <p:cNvSpPr>
                  <a:spLocks/>
                </p:cNvSpPr>
                <p:nvPr/>
              </p:nvSpPr>
              <p:spPr bwMode="auto">
                <a:xfrm>
                  <a:off x="4168" y="1595"/>
                  <a:ext cx="107" cy="208"/>
                </a:xfrm>
                <a:custGeom>
                  <a:avLst/>
                  <a:gdLst>
                    <a:gd name="T0" fmla="*/ 199 w 43"/>
                    <a:gd name="T1" fmla="*/ 77 h 78"/>
                    <a:gd name="T2" fmla="*/ 75 w 43"/>
                    <a:gd name="T3" fmla="*/ 21 h 78"/>
                    <a:gd name="T4" fmla="*/ 12 w 43"/>
                    <a:gd name="T5" fmla="*/ 171 h 78"/>
                    <a:gd name="T6" fmla="*/ 478 w 43"/>
                    <a:gd name="T7" fmla="*/ 1443 h 78"/>
                    <a:gd name="T8" fmla="*/ 600 w 43"/>
                    <a:gd name="T9" fmla="*/ 1480 h 78"/>
                    <a:gd name="T10" fmla="*/ 662 w 43"/>
                    <a:gd name="T11" fmla="*/ 1344 h 78"/>
                    <a:gd name="T12" fmla="*/ 199 w 43"/>
                    <a:gd name="T13" fmla="*/ 77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78">
                      <a:moveTo>
                        <a:pt x="13" y="4"/>
                      </a:moveTo>
                      <a:cubicBezTo>
                        <a:pt x="11" y="1"/>
                        <a:pt x="8" y="0"/>
                        <a:pt x="5" y="1"/>
                      </a:cubicBezTo>
                      <a:cubicBezTo>
                        <a:pt x="1" y="2"/>
                        <a:pt x="0" y="6"/>
                        <a:pt x="1" y="9"/>
                      </a:cubicBezTo>
                      <a:cubicBezTo>
                        <a:pt x="31" y="76"/>
                        <a:pt x="31" y="76"/>
                        <a:pt x="31" y="76"/>
                      </a:cubicBezTo>
                      <a:cubicBezTo>
                        <a:pt x="39" y="78"/>
                        <a:pt x="39" y="78"/>
                        <a:pt x="39" y="78"/>
                      </a:cubicBezTo>
                      <a:cubicBezTo>
                        <a:pt x="43" y="71"/>
                        <a:pt x="43" y="71"/>
                        <a:pt x="43" y="71"/>
                      </a:cubicBezTo>
                      <a:lnTo>
                        <a:pt x="13" y="4"/>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7" name="Freeform 116">
                  <a:extLst>
                    <a:ext uri="{FF2B5EF4-FFF2-40B4-BE49-F238E27FC236}">
                      <a16:creationId xmlns:a16="http://schemas.microsoft.com/office/drawing/2014/main" id="{37803902-9097-C731-9BA2-50A75741DF23}"/>
                    </a:ext>
                  </a:extLst>
                </p:cNvPr>
                <p:cNvSpPr>
                  <a:spLocks/>
                </p:cNvSpPr>
                <p:nvPr/>
              </p:nvSpPr>
              <p:spPr bwMode="auto">
                <a:xfrm>
                  <a:off x="4263" y="1664"/>
                  <a:ext cx="110" cy="221"/>
                </a:xfrm>
                <a:custGeom>
                  <a:avLst/>
                  <a:gdLst>
                    <a:gd name="T0" fmla="*/ 520 w 44"/>
                    <a:gd name="T1" fmla="*/ 1531 h 83"/>
                    <a:gd name="T2" fmla="*/ 645 w 44"/>
                    <a:gd name="T3" fmla="*/ 1566 h 83"/>
                    <a:gd name="T4" fmla="*/ 688 w 44"/>
                    <a:gd name="T5" fmla="*/ 1433 h 83"/>
                    <a:gd name="T6" fmla="*/ 188 w 44"/>
                    <a:gd name="T7" fmla="*/ 77 h 83"/>
                    <a:gd name="T8" fmla="*/ 63 w 44"/>
                    <a:gd name="T9" fmla="*/ 21 h 83"/>
                    <a:gd name="T10" fmla="*/ 20 w 44"/>
                    <a:gd name="T11" fmla="*/ 170 h 83"/>
                    <a:gd name="T12" fmla="*/ 520 w 44"/>
                    <a:gd name="T13" fmla="*/ 1531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3">
                      <a:moveTo>
                        <a:pt x="33" y="81"/>
                      </a:moveTo>
                      <a:cubicBezTo>
                        <a:pt x="41" y="83"/>
                        <a:pt x="41" y="83"/>
                        <a:pt x="41" y="83"/>
                      </a:cubicBezTo>
                      <a:cubicBezTo>
                        <a:pt x="44" y="76"/>
                        <a:pt x="44" y="76"/>
                        <a:pt x="44" y="76"/>
                      </a:cubicBezTo>
                      <a:cubicBezTo>
                        <a:pt x="12" y="4"/>
                        <a:pt x="12" y="4"/>
                        <a:pt x="12" y="4"/>
                      </a:cubicBezTo>
                      <a:cubicBezTo>
                        <a:pt x="11" y="1"/>
                        <a:pt x="7" y="0"/>
                        <a:pt x="4" y="1"/>
                      </a:cubicBezTo>
                      <a:cubicBezTo>
                        <a:pt x="1" y="3"/>
                        <a:pt x="0" y="6"/>
                        <a:pt x="1" y="9"/>
                      </a:cubicBezTo>
                      <a:lnTo>
                        <a:pt x="33" y="81"/>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8" name="Freeform 117">
                  <a:extLst>
                    <a:ext uri="{FF2B5EF4-FFF2-40B4-BE49-F238E27FC236}">
                      <a16:creationId xmlns:a16="http://schemas.microsoft.com/office/drawing/2014/main" id="{15890F9A-53EB-C9AA-FCE4-98CF32CCB903}"/>
                    </a:ext>
                  </a:extLst>
                </p:cNvPr>
                <p:cNvSpPr>
                  <a:spLocks/>
                </p:cNvSpPr>
                <p:nvPr/>
              </p:nvSpPr>
              <p:spPr bwMode="auto">
                <a:xfrm>
                  <a:off x="4395" y="1835"/>
                  <a:ext cx="68" cy="98"/>
                </a:xfrm>
                <a:custGeom>
                  <a:avLst/>
                  <a:gdLst>
                    <a:gd name="T0" fmla="*/ 254 w 27"/>
                    <a:gd name="T1" fmla="*/ 689 h 37"/>
                    <a:gd name="T2" fmla="*/ 431 w 27"/>
                    <a:gd name="T3" fmla="*/ 596 h 37"/>
                    <a:gd name="T4" fmla="*/ 431 w 27"/>
                    <a:gd name="T5" fmla="*/ 596 h 37"/>
                    <a:gd name="T6" fmla="*/ 0 w 27"/>
                    <a:gd name="T7" fmla="*/ 0 h 37"/>
                    <a:gd name="T8" fmla="*/ 254 w 27"/>
                    <a:gd name="T9" fmla="*/ 689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7">
                      <a:moveTo>
                        <a:pt x="16" y="37"/>
                      </a:moveTo>
                      <a:cubicBezTo>
                        <a:pt x="27" y="32"/>
                        <a:pt x="27" y="32"/>
                        <a:pt x="27" y="32"/>
                      </a:cubicBezTo>
                      <a:cubicBezTo>
                        <a:pt x="27" y="32"/>
                        <a:pt x="27" y="32"/>
                        <a:pt x="27" y="32"/>
                      </a:cubicBezTo>
                      <a:cubicBezTo>
                        <a:pt x="17" y="20"/>
                        <a:pt x="8" y="9"/>
                        <a:pt x="0" y="0"/>
                      </a:cubicBezTo>
                      <a:lnTo>
                        <a:pt x="16" y="3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9" name="Freeform 118">
                  <a:extLst>
                    <a:ext uri="{FF2B5EF4-FFF2-40B4-BE49-F238E27FC236}">
                      <a16:creationId xmlns:a16="http://schemas.microsoft.com/office/drawing/2014/main" id="{2E851E90-75C6-419E-8074-B241E4DDDB9F}"/>
                    </a:ext>
                  </a:extLst>
                </p:cNvPr>
                <p:cNvSpPr>
                  <a:spLocks/>
                </p:cNvSpPr>
                <p:nvPr/>
              </p:nvSpPr>
              <p:spPr bwMode="auto">
                <a:xfrm>
                  <a:off x="4110" y="1619"/>
                  <a:ext cx="80" cy="141"/>
                </a:xfrm>
                <a:custGeom>
                  <a:avLst/>
                  <a:gdLst>
                    <a:gd name="T0" fmla="*/ 500 w 32"/>
                    <a:gd name="T1" fmla="*/ 907 h 53"/>
                    <a:gd name="T2" fmla="*/ 188 w 32"/>
                    <a:gd name="T3" fmla="*/ 77 h 53"/>
                    <a:gd name="T4" fmla="*/ 63 w 32"/>
                    <a:gd name="T5" fmla="*/ 21 h 53"/>
                    <a:gd name="T6" fmla="*/ 20 w 32"/>
                    <a:gd name="T7" fmla="*/ 170 h 53"/>
                    <a:gd name="T8" fmla="*/ 313 w 32"/>
                    <a:gd name="T9" fmla="*/ 998 h 53"/>
                    <a:gd name="T10" fmla="*/ 500 w 32"/>
                    <a:gd name="T11" fmla="*/ 907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53">
                      <a:moveTo>
                        <a:pt x="32" y="48"/>
                      </a:moveTo>
                      <a:cubicBezTo>
                        <a:pt x="12" y="4"/>
                        <a:pt x="12" y="4"/>
                        <a:pt x="12" y="4"/>
                      </a:cubicBezTo>
                      <a:cubicBezTo>
                        <a:pt x="11" y="1"/>
                        <a:pt x="7" y="0"/>
                        <a:pt x="4" y="1"/>
                      </a:cubicBezTo>
                      <a:cubicBezTo>
                        <a:pt x="1" y="2"/>
                        <a:pt x="0" y="6"/>
                        <a:pt x="1" y="9"/>
                      </a:cubicBezTo>
                      <a:cubicBezTo>
                        <a:pt x="20" y="53"/>
                        <a:pt x="20" y="53"/>
                        <a:pt x="20" y="53"/>
                      </a:cubicBezTo>
                      <a:lnTo>
                        <a:pt x="32" y="48"/>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0" name="Freeform 119">
                  <a:extLst>
                    <a:ext uri="{FF2B5EF4-FFF2-40B4-BE49-F238E27FC236}">
                      <a16:creationId xmlns:a16="http://schemas.microsoft.com/office/drawing/2014/main" id="{4B5CE3B8-77DB-D014-1146-74F6EBBAE8DF}"/>
                    </a:ext>
                  </a:extLst>
                </p:cNvPr>
                <p:cNvSpPr>
                  <a:spLocks/>
                </p:cNvSpPr>
                <p:nvPr/>
              </p:nvSpPr>
              <p:spPr bwMode="auto">
                <a:xfrm>
                  <a:off x="4285" y="1723"/>
                  <a:ext cx="170" cy="360"/>
                </a:xfrm>
                <a:custGeom>
                  <a:avLst/>
                  <a:gdLst>
                    <a:gd name="T0" fmla="*/ 908 w 68"/>
                    <a:gd name="T1" fmla="*/ 2445 h 135"/>
                    <a:gd name="T2" fmla="*/ 0 w 68"/>
                    <a:gd name="T3" fmla="*/ 0 h 135"/>
                    <a:gd name="T4" fmla="*/ 645 w 68"/>
                    <a:gd name="T5" fmla="*/ 1651 h 135"/>
                    <a:gd name="T6" fmla="*/ 1020 w 68"/>
                    <a:gd name="T7" fmla="*/ 2445 h 135"/>
                    <a:gd name="T8" fmla="*/ 908 w 68"/>
                    <a:gd name="T9" fmla="*/ 244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35">
                      <a:moveTo>
                        <a:pt x="58" y="129"/>
                      </a:moveTo>
                      <a:cubicBezTo>
                        <a:pt x="0" y="0"/>
                        <a:pt x="0" y="0"/>
                        <a:pt x="0" y="0"/>
                      </a:cubicBezTo>
                      <a:cubicBezTo>
                        <a:pt x="2" y="6"/>
                        <a:pt x="24" y="52"/>
                        <a:pt x="41" y="87"/>
                      </a:cubicBezTo>
                      <a:cubicBezTo>
                        <a:pt x="52" y="109"/>
                        <a:pt x="63" y="130"/>
                        <a:pt x="65" y="129"/>
                      </a:cubicBezTo>
                      <a:cubicBezTo>
                        <a:pt x="68" y="130"/>
                        <a:pt x="60" y="135"/>
                        <a:pt x="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1" name="Freeform 120">
                  <a:extLst>
                    <a:ext uri="{FF2B5EF4-FFF2-40B4-BE49-F238E27FC236}">
                      <a16:creationId xmlns:a16="http://schemas.microsoft.com/office/drawing/2014/main" id="{613FDE96-1C29-31BB-CDC9-741653FA878A}"/>
                    </a:ext>
                  </a:extLst>
                </p:cNvPr>
                <p:cNvSpPr>
                  <a:spLocks/>
                </p:cNvSpPr>
                <p:nvPr/>
              </p:nvSpPr>
              <p:spPr bwMode="auto">
                <a:xfrm>
                  <a:off x="4180" y="1629"/>
                  <a:ext cx="168" cy="360"/>
                </a:xfrm>
                <a:custGeom>
                  <a:avLst/>
                  <a:gdLst>
                    <a:gd name="T0" fmla="*/ 900 w 67"/>
                    <a:gd name="T1" fmla="*/ 2445 h 135"/>
                    <a:gd name="T2" fmla="*/ 0 w 67"/>
                    <a:gd name="T3" fmla="*/ 0 h 135"/>
                    <a:gd name="T4" fmla="*/ 647 w 67"/>
                    <a:gd name="T5" fmla="*/ 1651 h 135"/>
                    <a:gd name="T6" fmla="*/ 1026 w 67"/>
                    <a:gd name="T7" fmla="*/ 2445 h 135"/>
                    <a:gd name="T8" fmla="*/ 900 w 67"/>
                    <a:gd name="T9" fmla="*/ 244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35">
                      <a:moveTo>
                        <a:pt x="57" y="129"/>
                      </a:moveTo>
                      <a:cubicBezTo>
                        <a:pt x="0" y="0"/>
                        <a:pt x="0" y="0"/>
                        <a:pt x="0" y="0"/>
                      </a:cubicBezTo>
                      <a:cubicBezTo>
                        <a:pt x="2" y="6"/>
                        <a:pt x="23" y="51"/>
                        <a:pt x="41" y="87"/>
                      </a:cubicBezTo>
                      <a:cubicBezTo>
                        <a:pt x="52" y="109"/>
                        <a:pt x="63" y="129"/>
                        <a:pt x="65" y="129"/>
                      </a:cubicBezTo>
                      <a:cubicBezTo>
                        <a:pt x="67" y="130"/>
                        <a:pt x="60" y="135"/>
                        <a:pt x="57"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2" name="Freeform 121">
                  <a:extLst>
                    <a:ext uri="{FF2B5EF4-FFF2-40B4-BE49-F238E27FC236}">
                      <a16:creationId xmlns:a16="http://schemas.microsoft.com/office/drawing/2014/main" id="{3AE1F36D-D569-8BF0-FF80-03D8EC1C415A}"/>
                    </a:ext>
                  </a:extLst>
                </p:cNvPr>
                <p:cNvSpPr>
                  <a:spLocks/>
                </p:cNvSpPr>
                <p:nvPr/>
              </p:nvSpPr>
              <p:spPr bwMode="auto">
                <a:xfrm>
                  <a:off x="4410" y="1859"/>
                  <a:ext cx="95" cy="189"/>
                </a:xfrm>
                <a:custGeom>
                  <a:avLst/>
                  <a:gdLst>
                    <a:gd name="T0" fmla="*/ 438 w 38"/>
                    <a:gd name="T1" fmla="*/ 1227 h 71"/>
                    <a:gd name="T2" fmla="*/ 0 w 38"/>
                    <a:gd name="T3" fmla="*/ 21 h 71"/>
                    <a:gd name="T4" fmla="*/ 270 w 38"/>
                    <a:gd name="T5" fmla="*/ 660 h 71"/>
                    <a:gd name="T6" fmla="*/ 563 w 38"/>
                    <a:gd name="T7" fmla="*/ 1227 h 71"/>
                    <a:gd name="T8" fmla="*/ 438 w 38"/>
                    <a:gd name="T9" fmla="*/ 1227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71">
                      <a:moveTo>
                        <a:pt x="28" y="65"/>
                      </a:moveTo>
                      <a:cubicBezTo>
                        <a:pt x="0" y="1"/>
                        <a:pt x="0" y="1"/>
                        <a:pt x="0" y="1"/>
                      </a:cubicBezTo>
                      <a:cubicBezTo>
                        <a:pt x="2" y="6"/>
                        <a:pt x="0" y="0"/>
                        <a:pt x="17" y="35"/>
                      </a:cubicBezTo>
                      <a:cubicBezTo>
                        <a:pt x="28" y="58"/>
                        <a:pt x="34" y="66"/>
                        <a:pt x="36" y="65"/>
                      </a:cubicBezTo>
                      <a:cubicBezTo>
                        <a:pt x="38" y="66"/>
                        <a:pt x="31" y="71"/>
                        <a:pt x="2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3" name="Freeform 122">
                  <a:extLst>
                    <a:ext uri="{FF2B5EF4-FFF2-40B4-BE49-F238E27FC236}">
                      <a16:creationId xmlns:a16="http://schemas.microsoft.com/office/drawing/2014/main" id="{FA19A4BC-DB02-2505-F05C-5F02D558FA25}"/>
                    </a:ext>
                  </a:extLst>
                </p:cNvPr>
                <p:cNvSpPr>
                  <a:spLocks/>
                </p:cNvSpPr>
                <p:nvPr/>
              </p:nvSpPr>
              <p:spPr bwMode="auto">
                <a:xfrm>
                  <a:off x="4263" y="1664"/>
                  <a:ext cx="192" cy="419"/>
                </a:xfrm>
                <a:custGeom>
                  <a:avLst/>
                  <a:gdLst>
                    <a:gd name="T0" fmla="*/ 509 w 77"/>
                    <a:gd name="T1" fmla="*/ 1537 h 157"/>
                    <a:gd name="T2" fmla="*/ 1007 w 77"/>
                    <a:gd name="T3" fmla="*/ 2893 h 157"/>
                    <a:gd name="T4" fmla="*/ 1132 w 77"/>
                    <a:gd name="T5" fmla="*/ 2949 h 157"/>
                    <a:gd name="T6" fmla="*/ 1182 w 77"/>
                    <a:gd name="T7" fmla="*/ 2792 h 157"/>
                    <a:gd name="T8" fmla="*/ 187 w 77"/>
                    <a:gd name="T9" fmla="*/ 77 h 157"/>
                    <a:gd name="T10" fmla="*/ 62 w 77"/>
                    <a:gd name="T11" fmla="*/ 21 h 157"/>
                    <a:gd name="T12" fmla="*/ 12 w 77"/>
                    <a:gd name="T13" fmla="*/ 171 h 157"/>
                    <a:gd name="T14" fmla="*/ 509 w 77"/>
                    <a:gd name="T15" fmla="*/ 1537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157">
                      <a:moveTo>
                        <a:pt x="33" y="81"/>
                      </a:moveTo>
                      <a:cubicBezTo>
                        <a:pt x="65" y="152"/>
                        <a:pt x="65" y="152"/>
                        <a:pt x="65" y="152"/>
                      </a:cubicBezTo>
                      <a:cubicBezTo>
                        <a:pt x="66" y="155"/>
                        <a:pt x="70" y="157"/>
                        <a:pt x="73" y="155"/>
                      </a:cubicBezTo>
                      <a:cubicBezTo>
                        <a:pt x="76" y="154"/>
                        <a:pt x="77" y="150"/>
                        <a:pt x="76" y="147"/>
                      </a:cubicBezTo>
                      <a:cubicBezTo>
                        <a:pt x="12" y="4"/>
                        <a:pt x="12" y="4"/>
                        <a:pt x="12" y="4"/>
                      </a:cubicBezTo>
                      <a:cubicBezTo>
                        <a:pt x="11" y="1"/>
                        <a:pt x="7" y="0"/>
                        <a:pt x="4" y="1"/>
                      </a:cubicBezTo>
                      <a:cubicBezTo>
                        <a:pt x="1" y="3"/>
                        <a:pt x="0" y="6"/>
                        <a:pt x="1" y="9"/>
                      </a:cubicBezTo>
                      <a:lnTo>
                        <a:pt x="33" y="8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4" name="Freeform 123">
                  <a:extLst>
                    <a:ext uri="{FF2B5EF4-FFF2-40B4-BE49-F238E27FC236}">
                      <a16:creationId xmlns:a16="http://schemas.microsoft.com/office/drawing/2014/main" id="{F179C421-4806-12E3-35B1-44D1A7E462D7}"/>
                    </a:ext>
                  </a:extLst>
                </p:cNvPr>
                <p:cNvSpPr>
                  <a:spLocks/>
                </p:cNvSpPr>
                <p:nvPr/>
              </p:nvSpPr>
              <p:spPr bwMode="auto">
                <a:xfrm>
                  <a:off x="4168" y="1595"/>
                  <a:ext cx="185" cy="392"/>
                </a:xfrm>
                <a:custGeom>
                  <a:avLst/>
                  <a:gdLst>
                    <a:gd name="T0" fmla="*/ 488 w 74"/>
                    <a:gd name="T1" fmla="*/ 1443 h 147"/>
                    <a:gd name="T2" fmla="*/ 958 w 74"/>
                    <a:gd name="T3" fmla="*/ 2709 h 147"/>
                    <a:gd name="T4" fmla="*/ 1083 w 74"/>
                    <a:gd name="T5" fmla="*/ 2765 h 147"/>
                    <a:gd name="T6" fmla="*/ 1125 w 74"/>
                    <a:gd name="T7" fmla="*/ 2616 h 147"/>
                    <a:gd name="T8" fmla="*/ 208 w 74"/>
                    <a:gd name="T9" fmla="*/ 77 h 147"/>
                    <a:gd name="T10" fmla="*/ 83 w 74"/>
                    <a:gd name="T11" fmla="*/ 21 h 147"/>
                    <a:gd name="T12" fmla="*/ 20 w 74"/>
                    <a:gd name="T13" fmla="*/ 171 h 147"/>
                    <a:gd name="T14" fmla="*/ 488 w 74"/>
                    <a:gd name="T15" fmla="*/ 1443 h 1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147">
                      <a:moveTo>
                        <a:pt x="31" y="76"/>
                      </a:moveTo>
                      <a:cubicBezTo>
                        <a:pt x="61" y="143"/>
                        <a:pt x="61" y="143"/>
                        <a:pt x="61" y="143"/>
                      </a:cubicBezTo>
                      <a:cubicBezTo>
                        <a:pt x="62" y="146"/>
                        <a:pt x="66" y="147"/>
                        <a:pt x="69" y="146"/>
                      </a:cubicBezTo>
                      <a:cubicBezTo>
                        <a:pt x="72" y="145"/>
                        <a:pt x="74" y="141"/>
                        <a:pt x="72" y="138"/>
                      </a:cubicBezTo>
                      <a:cubicBezTo>
                        <a:pt x="13" y="4"/>
                        <a:pt x="13" y="4"/>
                        <a:pt x="13" y="4"/>
                      </a:cubicBezTo>
                      <a:cubicBezTo>
                        <a:pt x="11" y="1"/>
                        <a:pt x="8" y="0"/>
                        <a:pt x="5" y="1"/>
                      </a:cubicBezTo>
                      <a:cubicBezTo>
                        <a:pt x="1" y="2"/>
                        <a:pt x="0" y="6"/>
                        <a:pt x="1" y="9"/>
                      </a:cubicBezTo>
                      <a:lnTo>
                        <a:pt x="31" y="7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5" name="Freeform 124">
                  <a:extLst>
                    <a:ext uri="{FF2B5EF4-FFF2-40B4-BE49-F238E27FC236}">
                      <a16:creationId xmlns:a16="http://schemas.microsoft.com/office/drawing/2014/main" id="{5616FFA9-3655-A3CE-F4C5-571B8FF99199}"/>
                    </a:ext>
                  </a:extLst>
                </p:cNvPr>
                <p:cNvSpPr>
                  <a:spLocks/>
                </p:cNvSpPr>
                <p:nvPr/>
              </p:nvSpPr>
              <p:spPr bwMode="auto">
                <a:xfrm>
                  <a:off x="4110" y="1619"/>
                  <a:ext cx="128" cy="242"/>
                </a:xfrm>
                <a:custGeom>
                  <a:avLst/>
                  <a:gdLst>
                    <a:gd name="T0" fmla="*/ 20 w 51"/>
                    <a:gd name="T1" fmla="*/ 170 h 91"/>
                    <a:gd name="T2" fmla="*/ 334 w 51"/>
                    <a:gd name="T3" fmla="*/ 997 h 91"/>
                    <a:gd name="T4" fmla="*/ 555 w 51"/>
                    <a:gd name="T5" fmla="*/ 1598 h 91"/>
                    <a:gd name="T6" fmla="*/ 806 w 51"/>
                    <a:gd name="T7" fmla="*/ 1713 h 91"/>
                    <a:gd name="T8" fmla="*/ 188 w 51"/>
                    <a:gd name="T9" fmla="*/ 77 h 91"/>
                    <a:gd name="T10" fmla="*/ 63 w 51"/>
                    <a:gd name="T11" fmla="*/ 21 h 91"/>
                    <a:gd name="T12" fmla="*/ 20 w 51"/>
                    <a:gd name="T13" fmla="*/ 170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91">
                      <a:moveTo>
                        <a:pt x="1" y="9"/>
                      </a:moveTo>
                      <a:cubicBezTo>
                        <a:pt x="21" y="53"/>
                        <a:pt x="21" y="53"/>
                        <a:pt x="21" y="53"/>
                      </a:cubicBezTo>
                      <a:cubicBezTo>
                        <a:pt x="35" y="85"/>
                        <a:pt x="35" y="85"/>
                        <a:pt x="35" y="85"/>
                      </a:cubicBezTo>
                      <a:cubicBezTo>
                        <a:pt x="41" y="88"/>
                        <a:pt x="46" y="90"/>
                        <a:pt x="51" y="91"/>
                      </a:cubicBezTo>
                      <a:cubicBezTo>
                        <a:pt x="12" y="4"/>
                        <a:pt x="12" y="4"/>
                        <a:pt x="12" y="4"/>
                      </a:cubicBezTo>
                      <a:cubicBezTo>
                        <a:pt x="11" y="1"/>
                        <a:pt x="7" y="0"/>
                        <a:pt x="4" y="1"/>
                      </a:cubicBezTo>
                      <a:cubicBezTo>
                        <a:pt x="1" y="2"/>
                        <a:pt x="0" y="6"/>
                        <a:pt x="1" y="9"/>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6" name="Freeform 125">
                  <a:extLst>
                    <a:ext uri="{FF2B5EF4-FFF2-40B4-BE49-F238E27FC236}">
                      <a16:creationId xmlns:a16="http://schemas.microsoft.com/office/drawing/2014/main" id="{B9773B80-E321-8D07-2A2C-C7D67328D5DB}"/>
                    </a:ext>
                  </a:extLst>
                </p:cNvPr>
                <p:cNvSpPr>
                  <a:spLocks/>
                </p:cNvSpPr>
                <p:nvPr/>
              </p:nvSpPr>
              <p:spPr bwMode="auto">
                <a:xfrm>
                  <a:off x="4395" y="1835"/>
                  <a:ext cx="115" cy="213"/>
                </a:xfrm>
                <a:custGeom>
                  <a:avLst/>
                  <a:gdLst>
                    <a:gd name="T0" fmla="*/ 688 w 46"/>
                    <a:gd name="T1" fmla="*/ 1339 h 80"/>
                    <a:gd name="T2" fmla="*/ 425 w 46"/>
                    <a:gd name="T3" fmla="*/ 602 h 80"/>
                    <a:gd name="T4" fmla="*/ 0 w 46"/>
                    <a:gd name="T5" fmla="*/ 0 h 80"/>
                    <a:gd name="T6" fmla="*/ 188 w 46"/>
                    <a:gd name="T7" fmla="*/ 511 h 80"/>
                    <a:gd name="T8" fmla="*/ 520 w 46"/>
                    <a:gd name="T9" fmla="*/ 1432 h 80"/>
                    <a:gd name="T10" fmla="*/ 645 w 46"/>
                    <a:gd name="T11" fmla="*/ 1488 h 80"/>
                    <a:gd name="T12" fmla="*/ 688 w 46"/>
                    <a:gd name="T13" fmla="*/ 1339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4" y="71"/>
                      </a:moveTo>
                      <a:cubicBezTo>
                        <a:pt x="27" y="32"/>
                        <a:pt x="27" y="32"/>
                        <a:pt x="27" y="32"/>
                      </a:cubicBezTo>
                      <a:cubicBezTo>
                        <a:pt x="17" y="20"/>
                        <a:pt x="8" y="9"/>
                        <a:pt x="0" y="0"/>
                      </a:cubicBezTo>
                      <a:cubicBezTo>
                        <a:pt x="12" y="27"/>
                        <a:pt x="12" y="27"/>
                        <a:pt x="12" y="27"/>
                      </a:cubicBezTo>
                      <a:cubicBezTo>
                        <a:pt x="33" y="76"/>
                        <a:pt x="33" y="76"/>
                        <a:pt x="33" y="76"/>
                      </a:cubicBezTo>
                      <a:cubicBezTo>
                        <a:pt x="34" y="79"/>
                        <a:pt x="38" y="80"/>
                        <a:pt x="41" y="79"/>
                      </a:cubicBezTo>
                      <a:cubicBezTo>
                        <a:pt x="44" y="77"/>
                        <a:pt x="46" y="74"/>
                        <a:pt x="44" y="71"/>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7" name="Freeform 126">
                  <a:extLst>
                    <a:ext uri="{FF2B5EF4-FFF2-40B4-BE49-F238E27FC236}">
                      <a16:creationId xmlns:a16="http://schemas.microsoft.com/office/drawing/2014/main" id="{6824E2A9-2671-3453-859E-799BC7A64A04}"/>
                    </a:ext>
                  </a:extLst>
                </p:cNvPr>
                <p:cNvSpPr>
                  <a:spLocks/>
                </p:cNvSpPr>
                <p:nvPr/>
              </p:nvSpPr>
              <p:spPr bwMode="auto">
                <a:xfrm>
                  <a:off x="4808" y="1403"/>
                  <a:ext cx="195" cy="418"/>
                </a:xfrm>
                <a:custGeom>
                  <a:avLst/>
                  <a:gdLst>
                    <a:gd name="T0" fmla="*/ 520 w 78"/>
                    <a:gd name="T1" fmla="*/ 1531 h 157"/>
                    <a:gd name="T2" fmla="*/ 1020 w 78"/>
                    <a:gd name="T3" fmla="*/ 2886 h 157"/>
                    <a:gd name="T4" fmla="*/ 1158 w 78"/>
                    <a:gd name="T5" fmla="*/ 2942 h 157"/>
                    <a:gd name="T6" fmla="*/ 1208 w 78"/>
                    <a:gd name="T7" fmla="*/ 2793 h 157"/>
                    <a:gd name="T8" fmla="*/ 208 w 78"/>
                    <a:gd name="T9" fmla="*/ 93 h 157"/>
                    <a:gd name="T10" fmla="*/ 83 w 78"/>
                    <a:gd name="T11" fmla="*/ 35 h 157"/>
                    <a:gd name="T12" fmla="*/ 33 w 78"/>
                    <a:gd name="T13" fmla="*/ 192 h 157"/>
                    <a:gd name="T14" fmla="*/ 520 w 78"/>
                    <a:gd name="T15" fmla="*/ 1531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8" h="157">
                      <a:moveTo>
                        <a:pt x="33" y="81"/>
                      </a:moveTo>
                      <a:cubicBezTo>
                        <a:pt x="65" y="153"/>
                        <a:pt x="65" y="153"/>
                        <a:pt x="65" y="153"/>
                      </a:cubicBezTo>
                      <a:cubicBezTo>
                        <a:pt x="67" y="156"/>
                        <a:pt x="70" y="157"/>
                        <a:pt x="74" y="156"/>
                      </a:cubicBezTo>
                      <a:cubicBezTo>
                        <a:pt x="77" y="155"/>
                        <a:pt x="78" y="151"/>
                        <a:pt x="77" y="148"/>
                      </a:cubicBezTo>
                      <a:cubicBezTo>
                        <a:pt x="13" y="5"/>
                        <a:pt x="13" y="5"/>
                        <a:pt x="13" y="5"/>
                      </a:cubicBezTo>
                      <a:cubicBezTo>
                        <a:pt x="12" y="2"/>
                        <a:pt x="8" y="0"/>
                        <a:pt x="5" y="2"/>
                      </a:cubicBezTo>
                      <a:cubicBezTo>
                        <a:pt x="2" y="3"/>
                        <a:pt x="0" y="7"/>
                        <a:pt x="2" y="10"/>
                      </a:cubicBezTo>
                      <a:lnTo>
                        <a:pt x="33" y="81"/>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8" name="Freeform 127">
                  <a:extLst>
                    <a:ext uri="{FF2B5EF4-FFF2-40B4-BE49-F238E27FC236}">
                      <a16:creationId xmlns:a16="http://schemas.microsoft.com/office/drawing/2014/main" id="{8396345B-CEAF-639E-11E4-07A87DC312BD}"/>
                    </a:ext>
                  </a:extLst>
                </p:cNvPr>
                <p:cNvSpPr>
                  <a:spLocks/>
                </p:cNvSpPr>
                <p:nvPr/>
              </p:nvSpPr>
              <p:spPr bwMode="auto">
                <a:xfrm>
                  <a:off x="4716" y="1334"/>
                  <a:ext cx="182" cy="394"/>
                </a:xfrm>
                <a:custGeom>
                  <a:avLst/>
                  <a:gdLst>
                    <a:gd name="T0" fmla="*/ 479 w 73"/>
                    <a:gd name="T1" fmla="*/ 1454 h 148"/>
                    <a:gd name="T2" fmla="*/ 932 w 73"/>
                    <a:gd name="T3" fmla="*/ 2699 h 148"/>
                    <a:gd name="T4" fmla="*/ 1070 w 73"/>
                    <a:gd name="T5" fmla="*/ 2771 h 148"/>
                    <a:gd name="T6" fmla="*/ 1119 w 73"/>
                    <a:gd name="T7" fmla="*/ 2601 h 148"/>
                    <a:gd name="T8" fmla="*/ 187 w 73"/>
                    <a:gd name="T9" fmla="*/ 93 h 148"/>
                    <a:gd name="T10" fmla="*/ 62 w 73"/>
                    <a:gd name="T11" fmla="*/ 35 h 148"/>
                    <a:gd name="T12" fmla="*/ 12 w 73"/>
                    <a:gd name="T13" fmla="*/ 192 h 148"/>
                    <a:gd name="T14" fmla="*/ 479 w 73"/>
                    <a:gd name="T15" fmla="*/ 1454 h 1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48">
                      <a:moveTo>
                        <a:pt x="31" y="77"/>
                      </a:moveTo>
                      <a:cubicBezTo>
                        <a:pt x="60" y="143"/>
                        <a:pt x="60" y="143"/>
                        <a:pt x="60" y="143"/>
                      </a:cubicBezTo>
                      <a:cubicBezTo>
                        <a:pt x="62" y="147"/>
                        <a:pt x="66" y="148"/>
                        <a:pt x="69" y="147"/>
                      </a:cubicBezTo>
                      <a:cubicBezTo>
                        <a:pt x="72" y="145"/>
                        <a:pt x="73" y="141"/>
                        <a:pt x="72" y="138"/>
                      </a:cubicBezTo>
                      <a:cubicBezTo>
                        <a:pt x="12" y="5"/>
                        <a:pt x="12" y="5"/>
                        <a:pt x="12" y="5"/>
                      </a:cubicBezTo>
                      <a:cubicBezTo>
                        <a:pt x="11" y="2"/>
                        <a:pt x="7" y="0"/>
                        <a:pt x="4" y="2"/>
                      </a:cubicBezTo>
                      <a:cubicBezTo>
                        <a:pt x="1" y="3"/>
                        <a:pt x="0" y="7"/>
                        <a:pt x="1" y="10"/>
                      </a:cubicBezTo>
                      <a:lnTo>
                        <a:pt x="31" y="7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29" name="Freeform 128">
                  <a:extLst>
                    <a:ext uri="{FF2B5EF4-FFF2-40B4-BE49-F238E27FC236}">
                      <a16:creationId xmlns:a16="http://schemas.microsoft.com/office/drawing/2014/main" id="{C399743F-8B47-ECFF-82AE-882EC993B6ED}"/>
                    </a:ext>
                  </a:extLst>
                </p:cNvPr>
                <p:cNvSpPr>
                  <a:spLocks/>
                </p:cNvSpPr>
                <p:nvPr/>
              </p:nvSpPr>
              <p:spPr bwMode="auto">
                <a:xfrm>
                  <a:off x="4655" y="1358"/>
                  <a:ext cx="131" cy="245"/>
                </a:xfrm>
                <a:custGeom>
                  <a:avLst/>
                  <a:gdLst>
                    <a:gd name="T0" fmla="*/ 33 w 52"/>
                    <a:gd name="T1" fmla="*/ 192 h 92"/>
                    <a:gd name="T2" fmla="*/ 338 w 52"/>
                    <a:gd name="T3" fmla="*/ 1020 h 92"/>
                    <a:gd name="T4" fmla="*/ 559 w 52"/>
                    <a:gd name="T5" fmla="*/ 1603 h 92"/>
                    <a:gd name="T6" fmla="*/ 831 w 52"/>
                    <a:gd name="T7" fmla="*/ 1736 h 92"/>
                    <a:gd name="T8" fmla="*/ 209 w 52"/>
                    <a:gd name="T9" fmla="*/ 93 h 92"/>
                    <a:gd name="T10" fmla="*/ 83 w 52"/>
                    <a:gd name="T11" fmla="*/ 35 h 92"/>
                    <a:gd name="T12" fmla="*/ 33 w 52"/>
                    <a:gd name="T13" fmla="*/ 192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92">
                      <a:moveTo>
                        <a:pt x="2" y="10"/>
                      </a:moveTo>
                      <a:cubicBezTo>
                        <a:pt x="21" y="54"/>
                        <a:pt x="21" y="54"/>
                        <a:pt x="21" y="54"/>
                      </a:cubicBezTo>
                      <a:cubicBezTo>
                        <a:pt x="35" y="85"/>
                        <a:pt x="35" y="85"/>
                        <a:pt x="35" y="85"/>
                      </a:cubicBezTo>
                      <a:cubicBezTo>
                        <a:pt x="41" y="88"/>
                        <a:pt x="47" y="91"/>
                        <a:pt x="52" y="92"/>
                      </a:cubicBezTo>
                      <a:cubicBezTo>
                        <a:pt x="13" y="5"/>
                        <a:pt x="13" y="5"/>
                        <a:pt x="13" y="5"/>
                      </a:cubicBezTo>
                      <a:cubicBezTo>
                        <a:pt x="12" y="2"/>
                        <a:pt x="8" y="0"/>
                        <a:pt x="5" y="2"/>
                      </a:cubicBezTo>
                      <a:cubicBezTo>
                        <a:pt x="2" y="3"/>
                        <a:pt x="0" y="7"/>
                        <a:pt x="2" y="10"/>
                      </a:cubicBez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0" name="Freeform 129">
                  <a:extLst>
                    <a:ext uri="{FF2B5EF4-FFF2-40B4-BE49-F238E27FC236}">
                      <a16:creationId xmlns:a16="http://schemas.microsoft.com/office/drawing/2014/main" id="{BB907E4A-55AC-E994-416B-AC18E299678D}"/>
                    </a:ext>
                  </a:extLst>
                </p:cNvPr>
                <p:cNvSpPr>
                  <a:spLocks/>
                </p:cNvSpPr>
                <p:nvPr/>
              </p:nvSpPr>
              <p:spPr bwMode="auto">
                <a:xfrm>
                  <a:off x="4941" y="1576"/>
                  <a:ext cx="115" cy="213"/>
                </a:xfrm>
                <a:custGeom>
                  <a:avLst/>
                  <a:gdLst>
                    <a:gd name="T0" fmla="*/ 708 w 46"/>
                    <a:gd name="T1" fmla="*/ 1318 h 80"/>
                    <a:gd name="T2" fmla="*/ 438 w 46"/>
                    <a:gd name="T3" fmla="*/ 602 h 80"/>
                    <a:gd name="T4" fmla="*/ 0 w 46"/>
                    <a:gd name="T5" fmla="*/ 0 h 80"/>
                    <a:gd name="T6" fmla="*/ 188 w 46"/>
                    <a:gd name="T7" fmla="*/ 511 h 80"/>
                    <a:gd name="T8" fmla="*/ 533 w 46"/>
                    <a:gd name="T9" fmla="*/ 1419 h 80"/>
                    <a:gd name="T10" fmla="*/ 658 w 46"/>
                    <a:gd name="T11" fmla="*/ 1475 h 80"/>
                    <a:gd name="T12" fmla="*/ 708 w 46"/>
                    <a:gd name="T13" fmla="*/ 1318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5" y="70"/>
                      </a:moveTo>
                      <a:cubicBezTo>
                        <a:pt x="28" y="32"/>
                        <a:pt x="28" y="32"/>
                        <a:pt x="28" y="32"/>
                      </a:cubicBezTo>
                      <a:cubicBezTo>
                        <a:pt x="18" y="20"/>
                        <a:pt x="8" y="9"/>
                        <a:pt x="0" y="0"/>
                      </a:cubicBezTo>
                      <a:cubicBezTo>
                        <a:pt x="12" y="27"/>
                        <a:pt x="12" y="27"/>
                        <a:pt x="12" y="27"/>
                      </a:cubicBezTo>
                      <a:cubicBezTo>
                        <a:pt x="34" y="75"/>
                        <a:pt x="34" y="75"/>
                        <a:pt x="34" y="75"/>
                      </a:cubicBezTo>
                      <a:cubicBezTo>
                        <a:pt x="35" y="78"/>
                        <a:pt x="39" y="80"/>
                        <a:pt x="42" y="78"/>
                      </a:cubicBezTo>
                      <a:cubicBezTo>
                        <a:pt x="45" y="77"/>
                        <a:pt x="46" y="73"/>
                        <a:pt x="45" y="70"/>
                      </a:cubicBez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1" name="Freeform 130">
                  <a:extLst>
                    <a:ext uri="{FF2B5EF4-FFF2-40B4-BE49-F238E27FC236}">
                      <a16:creationId xmlns:a16="http://schemas.microsoft.com/office/drawing/2014/main" id="{FD60C7B7-0D8F-535A-10A2-8688C8CB6870}"/>
                    </a:ext>
                  </a:extLst>
                </p:cNvPr>
                <p:cNvSpPr>
                  <a:spLocks/>
                </p:cNvSpPr>
                <p:nvPr/>
              </p:nvSpPr>
              <p:spPr bwMode="auto">
                <a:xfrm>
                  <a:off x="4716" y="1334"/>
                  <a:ext cx="105" cy="210"/>
                </a:xfrm>
                <a:custGeom>
                  <a:avLst/>
                  <a:gdLst>
                    <a:gd name="T0" fmla="*/ 188 w 42"/>
                    <a:gd name="T1" fmla="*/ 93 h 79"/>
                    <a:gd name="T2" fmla="*/ 63 w 42"/>
                    <a:gd name="T3" fmla="*/ 35 h 79"/>
                    <a:gd name="T4" fmla="*/ 20 w 42"/>
                    <a:gd name="T5" fmla="*/ 191 h 79"/>
                    <a:gd name="T6" fmla="*/ 488 w 42"/>
                    <a:gd name="T7" fmla="*/ 1449 h 79"/>
                    <a:gd name="T8" fmla="*/ 613 w 42"/>
                    <a:gd name="T9" fmla="*/ 1483 h 79"/>
                    <a:gd name="T10" fmla="*/ 658 w 42"/>
                    <a:gd name="T11" fmla="*/ 1350 h 79"/>
                    <a:gd name="T12" fmla="*/ 188 w 42"/>
                    <a:gd name="T13" fmla="*/ 93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9">
                      <a:moveTo>
                        <a:pt x="12" y="5"/>
                      </a:moveTo>
                      <a:cubicBezTo>
                        <a:pt x="11" y="2"/>
                        <a:pt x="7" y="0"/>
                        <a:pt x="4" y="2"/>
                      </a:cubicBezTo>
                      <a:cubicBezTo>
                        <a:pt x="1" y="3"/>
                        <a:pt x="0" y="7"/>
                        <a:pt x="1" y="10"/>
                      </a:cubicBezTo>
                      <a:cubicBezTo>
                        <a:pt x="31" y="77"/>
                        <a:pt x="31" y="77"/>
                        <a:pt x="31" y="77"/>
                      </a:cubicBezTo>
                      <a:cubicBezTo>
                        <a:pt x="39" y="79"/>
                        <a:pt x="39" y="79"/>
                        <a:pt x="39" y="79"/>
                      </a:cubicBezTo>
                      <a:cubicBezTo>
                        <a:pt x="42" y="72"/>
                        <a:pt x="42" y="72"/>
                        <a:pt x="42" y="72"/>
                      </a:cubicBezTo>
                      <a:lnTo>
                        <a:pt x="12" y="5"/>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2" name="Freeform 131">
                  <a:extLst>
                    <a:ext uri="{FF2B5EF4-FFF2-40B4-BE49-F238E27FC236}">
                      <a16:creationId xmlns:a16="http://schemas.microsoft.com/office/drawing/2014/main" id="{1C31A0FB-2637-D37C-8F2C-64D91F5A9231}"/>
                    </a:ext>
                  </a:extLst>
                </p:cNvPr>
                <p:cNvSpPr>
                  <a:spLocks/>
                </p:cNvSpPr>
                <p:nvPr/>
              </p:nvSpPr>
              <p:spPr bwMode="auto">
                <a:xfrm>
                  <a:off x="4808" y="1403"/>
                  <a:ext cx="113" cy="221"/>
                </a:xfrm>
                <a:custGeom>
                  <a:avLst/>
                  <a:gdLst>
                    <a:gd name="T0" fmla="*/ 535 w 45"/>
                    <a:gd name="T1" fmla="*/ 1531 h 83"/>
                    <a:gd name="T2" fmla="*/ 650 w 45"/>
                    <a:gd name="T3" fmla="*/ 1566 h 83"/>
                    <a:gd name="T4" fmla="*/ 713 w 45"/>
                    <a:gd name="T5" fmla="*/ 1433 h 83"/>
                    <a:gd name="T6" fmla="*/ 208 w 45"/>
                    <a:gd name="T7" fmla="*/ 93 h 83"/>
                    <a:gd name="T8" fmla="*/ 83 w 45"/>
                    <a:gd name="T9" fmla="*/ 35 h 83"/>
                    <a:gd name="T10" fmla="*/ 33 w 45"/>
                    <a:gd name="T11" fmla="*/ 192 h 83"/>
                    <a:gd name="T12" fmla="*/ 535 w 45"/>
                    <a:gd name="T13" fmla="*/ 1531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83">
                      <a:moveTo>
                        <a:pt x="34" y="81"/>
                      </a:moveTo>
                      <a:cubicBezTo>
                        <a:pt x="41" y="83"/>
                        <a:pt x="41" y="83"/>
                        <a:pt x="41" y="83"/>
                      </a:cubicBezTo>
                      <a:cubicBezTo>
                        <a:pt x="45" y="76"/>
                        <a:pt x="45" y="76"/>
                        <a:pt x="45" y="76"/>
                      </a:cubicBezTo>
                      <a:cubicBezTo>
                        <a:pt x="13" y="5"/>
                        <a:pt x="13" y="5"/>
                        <a:pt x="13" y="5"/>
                      </a:cubicBezTo>
                      <a:cubicBezTo>
                        <a:pt x="12" y="2"/>
                        <a:pt x="8" y="0"/>
                        <a:pt x="5" y="2"/>
                      </a:cubicBezTo>
                      <a:cubicBezTo>
                        <a:pt x="2" y="3"/>
                        <a:pt x="0" y="7"/>
                        <a:pt x="2" y="10"/>
                      </a:cubicBezTo>
                      <a:lnTo>
                        <a:pt x="34" y="81"/>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3" name="Freeform 132">
                  <a:extLst>
                    <a:ext uri="{FF2B5EF4-FFF2-40B4-BE49-F238E27FC236}">
                      <a16:creationId xmlns:a16="http://schemas.microsoft.com/office/drawing/2014/main" id="{E21C75FE-CA6E-A59A-5C43-8D4B8447EA5D}"/>
                    </a:ext>
                  </a:extLst>
                </p:cNvPr>
                <p:cNvSpPr>
                  <a:spLocks/>
                </p:cNvSpPr>
                <p:nvPr/>
              </p:nvSpPr>
              <p:spPr bwMode="auto">
                <a:xfrm>
                  <a:off x="4941" y="1576"/>
                  <a:ext cx="70" cy="99"/>
                </a:xfrm>
                <a:custGeom>
                  <a:avLst/>
                  <a:gdLst>
                    <a:gd name="T0" fmla="*/ 270 w 28"/>
                    <a:gd name="T1" fmla="*/ 709 h 37"/>
                    <a:gd name="T2" fmla="*/ 438 w 28"/>
                    <a:gd name="T3" fmla="*/ 615 h 37"/>
                    <a:gd name="T4" fmla="*/ 438 w 28"/>
                    <a:gd name="T5" fmla="*/ 615 h 37"/>
                    <a:gd name="T6" fmla="*/ 0 w 28"/>
                    <a:gd name="T7" fmla="*/ 0 h 37"/>
                    <a:gd name="T8" fmla="*/ 270 w 28"/>
                    <a:gd name="T9" fmla="*/ 709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7">
                      <a:moveTo>
                        <a:pt x="17" y="37"/>
                      </a:moveTo>
                      <a:cubicBezTo>
                        <a:pt x="28" y="32"/>
                        <a:pt x="28" y="32"/>
                        <a:pt x="28" y="32"/>
                      </a:cubicBezTo>
                      <a:cubicBezTo>
                        <a:pt x="28" y="32"/>
                        <a:pt x="28" y="32"/>
                        <a:pt x="28" y="32"/>
                      </a:cubicBezTo>
                      <a:cubicBezTo>
                        <a:pt x="18" y="20"/>
                        <a:pt x="8" y="9"/>
                        <a:pt x="0" y="0"/>
                      </a:cubicBezTo>
                      <a:lnTo>
                        <a:pt x="17" y="3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4" name="Freeform 133">
                  <a:extLst>
                    <a:ext uri="{FF2B5EF4-FFF2-40B4-BE49-F238E27FC236}">
                      <a16:creationId xmlns:a16="http://schemas.microsoft.com/office/drawing/2014/main" id="{D22843F4-60F2-758C-2BD6-6296220CBA2B}"/>
                    </a:ext>
                  </a:extLst>
                </p:cNvPr>
                <p:cNvSpPr>
                  <a:spLocks/>
                </p:cNvSpPr>
                <p:nvPr/>
              </p:nvSpPr>
              <p:spPr bwMode="auto">
                <a:xfrm>
                  <a:off x="4655" y="1358"/>
                  <a:ext cx="81" cy="141"/>
                </a:xfrm>
                <a:custGeom>
                  <a:avLst/>
                  <a:gdLst>
                    <a:gd name="T0" fmla="*/ 519 w 32"/>
                    <a:gd name="T1" fmla="*/ 907 h 53"/>
                    <a:gd name="T2" fmla="*/ 213 w 32"/>
                    <a:gd name="T3" fmla="*/ 93 h 53"/>
                    <a:gd name="T4" fmla="*/ 84 w 32"/>
                    <a:gd name="T5" fmla="*/ 35 h 53"/>
                    <a:gd name="T6" fmla="*/ 33 w 32"/>
                    <a:gd name="T7" fmla="*/ 192 h 53"/>
                    <a:gd name="T8" fmla="*/ 339 w 32"/>
                    <a:gd name="T9" fmla="*/ 998 h 53"/>
                    <a:gd name="T10" fmla="*/ 519 w 32"/>
                    <a:gd name="T11" fmla="*/ 907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53">
                      <a:moveTo>
                        <a:pt x="32" y="48"/>
                      </a:moveTo>
                      <a:cubicBezTo>
                        <a:pt x="13" y="5"/>
                        <a:pt x="13" y="5"/>
                        <a:pt x="13" y="5"/>
                      </a:cubicBezTo>
                      <a:cubicBezTo>
                        <a:pt x="12" y="2"/>
                        <a:pt x="8" y="0"/>
                        <a:pt x="5" y="2"/>
                      </a:cubicBezTo>
                      <a:cubicBezTo>
                        <a:pt x="2" y="3"/>
                        <a:pt x="0" y="7"/>
                        <a:pt x="2" y="10"/>
                      </a:cubicBezTo>
                      <a:cubicBezTo>
                        <a:pt x="21" y="53"/>
                        <a:pt x="21" y="53"/>
                        <a:pt x="21" y="53"/>
                      </a:cubicBezTo>
                      <a:lnTo>
                        <a:pt x="32" y="48"/>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5" name="Freeform 134">
                  <a:extLst>
                    <a:ext uri="{FF2B5EF4-FFF2-40B4-BE49-F238E27FC236}">
                      <a16:creationId xmlns:a16="http://schemas.microsoft.com/office/drawing/2014/main" id="{BE48F957-6EC9-E4F6-6AE1-6FDE3AA76982}"/>
                    </a:ext>
                  </a:extLst>
                </p:cNvPr>
                <p:cNvSpPr>
                  <a:spLocks/>
                </p:cNvSpPr>
                <p:nvPr/>
              </p:nvSpPr>
              <p:spPr bwMode="auto">
                <a:xfrm>
                  <a:off x="4833" y="1464"/>
                  <a:ext cx="168" cy="360"/>
                </a:xfrm>
                <a:custGeom>
                  <a:avLst/>
                  <a:gdLst>
                    <a:gd name="T0" fmla="*/ 900 w 67"/>
                    <a:gd name="T1" fmla="*/ 2445 h 135"/>
                    <a:gd name="T2" fmla="*/ 0 w 67"/>
                    <a:gd name="T3" fmla="*/ 0 h 135"/>
                    <a:gd name="T4" fmla="*/ 647 w 67"/>
                    <a:gd name="T5" fmla="*/ 1651 h 135"/>
                    <a:gd name="T6" fmla="*/ 1026 w 67"/>
                    <a:gd name="T7" fmla="*/ 2445 h 135"/>
                    <a:gd name="T8" fmla="*/ 900 w 67"/>
                    <a:gd name="T9" fmla="*/ 244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35">
                      <a:moveTo>
                        <a:pt x="57" y="129"/>
                      </a:moveTo>
                      <a:cubicBezTo>
                        <a:pt x="0" y="0"/>
                        <a:pt x="0" y="0"/>
                        <a:pt x="0" y="0"/>
                      </a:cubicBezTo>
                      <a:cubicBezTo>
                        <a:pt x="2" y="6"/>
                        <a:pt x="23" y="51"/>
                        <a:pt x="41" y="87"/>
                      </a:cubicBezTo>
                      <a:cubicBezTo>
                        <a:pt x="52" y="109"/>
                        <a:pt x="63" y="130"/>
                        <a:pt x="65" y="129"/>
                      </a:cubicBezTo>
                      <a:cubicBezTo>
                        <a:pt x="67" y="130"/>
                        <a:pt x="60" y="135"/>
                        <a:pt x="57"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6" name="Freeform 135">
                  <a:extLst>
                    <a:ext uri="{FF2B5EF4-FFF2-40B4-BE49-F238E27FC236}">
                      <a16:creationId xmlns:a16="http://schemas.microsoft.com/office/drawing/2014/main" id="{E6AE112C-CA58-1C5D-079C-852CE7F5DCEC}"/>
                    </a:ext>
                  </a:extLst>
                </p:cNvPr>
                <p:cNvSpPr>
                  <a:spLocks/>
                </p:cNvSpPr>
                <p:nvPr/>
              </p:nvSpPr>
              <p:spPr bwMode="auto">
                <a:xfrm>
                  <a:off x="4726" y="1371"/>
                  <a:ext cx="170" cy="357"/>
                </a:xfrm>
                <a:custGeom>
                  <a:avLst/>
                  <a:gdLst>
                    <a:gd name="T0" fmla="*/ 908 w 68"/>
                    <a:gd name="T1" fmla="*/ 2419 h 134"/>
                    <a:gd name="T2" fmla="*/ 0 w 68"/>
                    <a:gd name="T3" fmla="*/ 0 h 134"/>
                    <a:gd name="T4" fmla="*/ 645 w 68"/>
                    <a:gd name="T5" fmla="*/ 1625 h 134"/>
                    <a:gd name="T6" fmla="*/ 1033 w 68"/>
                    <a:gd name="T7" fmla="*/ 2440 h 134"/>
                    <a:gd name="T8" fmla="*/ 908 w 68"/>
                    <a:gd name="T9" fmla="*/ 2419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34">
                      <a:moveTo>
                        <a:pt x="58" y="128"/>
                      </a:moveTo>
                      <a:cubicBezTo>
                        <a:pt x="0" y="0"/>
                        <a:pt x="0" y="0"/>
                        <a:pt x="0" y="0"/>
                      </a:cubicBezTo>
                      <a:cubicBezTo>
                        <a:pt x="3" y="5"/>
                        <a:pt x="24" y="51"/>
                        <a:pt x="41" y="86"/>
                      </a:cubicBezTo>
                      <a:cubicBezTo>
                        <a:pt x="52" y="109"/>
                        <a:pt x="63" y="129"/>
                        <a:pt x="66" y="129"/>
                      </a:cubicBezTo>
                      <a:cubicBezTo>
                        <a:pt x="68" y="129"/>
                        <a:pt x="60" y="134"/>
                        <a:pt x="58"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7" name="Freeform 136">
                  <a:extLst>
                    <a:ext uri="{FF2B5EF4-FFF2-40B4-BE49-F238E27FC236}">
                      <a16:creationId xmlns:a16="http://schemas.microsoft.com/office/drawing/2014/main" id="{2BD8FAC9-42F2-7E12-3DE1-0B0C88554EBA}"/>
                    </a:ext>
                  </a:extLst>
                </p:cNvPr>
                <p:cNvSpPr>
                  <a:spLocks/>
                </p:cNvSpPr>
                <p:nvPr/>
              </p:nvSpPr>
              <p:spPr bwMode="auto">
                <a:xfrm>
                  <a:off x="4956" y="1597"/>
                  <a:ext cx="97" cy="192"/>
                </a:xfrm>
                <a:custGeom>
                  <a:avLst/>
                  <a:gdLst>
                    <a:gd name="T0" fmla="*/ 445 w 39"/>
                    <a:gd name="T1" fmla="*/ 1251 h 72"/>
                    <a:gd name="T2" fmla="*/ 0 w 39"/>
                    <a:gd name="T3" fmla="*/ 21 h 72"/>
                    <a:gd name="T4" fmla="*/ 279 w 39"/>
                    <a:gd name="T5" fmla="*/ 683 h 72"/>
                    <a:gd name="T6" fmla="*/ 570 w 39"/>
                    <a:gd name="T7" fmla="*/ 1251 h 72"/>
                    <a:gd name="T8" fmla="*/ 445 w 39"/>
                    <a:gd name="T9" fmla="*/ 1251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72">
                      <a:moveTo>
                        <a:pt x="29" y="66"/>
                      </a:moveTo>
                      <a:cubicBezTo>
                        <a:pt x="0" y="1"/>
                        <a:pt x="0" y="1"/>
                        <a:pt x="0" y="1"/>
                      </a:cubicBezTo>
                      <a:cubicBezTo>
                        <a:pt x="2" y="7"/>
                        <a:pt x="0" y="0"/>
                        <a:pt x="18" y="36"/>
                      </a:cubicBezTo>
                      <a:cubicBezTo>
                        <a:pt x="29" y="58"/>
                        <a:pt x="35" y="66"/>
                        <a:pt x="37" y="66"/>
                      </a:cubicBezTo>
                      <a:cubicBezTo>
                        <a:pt x="39" y="66"/>
                        <a:pt x="32" y="72"/>
                        <a:pt x="29"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8" name="Freeform 137">
                  <a:extLst>
                    <a:ext uri="{FF2B5EF4-FFF2-40B4-BE49-F238E27FC236}">
                      <a16:creationId xmlns:a16="http://schemas.microsoft.com/office/drawing/2014/main" id="{3997012A-C12F-2D27-F840-B70D744CCB53}"/>
                    </a:ext>
                  </a:extLst>
                </p:cNvPr>
                <p:cNvSpPr>
                  <a:spLocks/>
                </p:cNvSpPr>
                <p:nvPr/>
              </p:nvSpPr>
              <p:spPr bwMode="auto">
                <a:xfrm>
                  <a:off x="4668" y="1392"/>
                  <a:ext cx="70" cy="165"/>
                </a:xfrm>
                <a:custGeom>
                  <a:avLst/>
                  <a:gdLst>
                    <a:gd name="T0" fmla="*/ 438 w 28"/>
                    <a:gd name="T1" fmla="*/ 1168 h 62"/>
                    <a:gd name="T2" fmla="*/ 0 w 28"/>
                    <a:gd name="T3" fmla="*/ 0 h 62"/>
                    <a:gd name="T4" fmla="*/ 438 w 28"/>
                    <a:gd name="T5" fmla="*/ 1168 h 62"/>
                    <a:gd name="T6" fmla="*/ 0 60000 65536"/>
                    <a:gd name="T7" fmla="*/ 0 60000 65536"/>
                    <a:gd name="T8" fmla="*/ 0 60000 65536"/>
                  </a:gdLst>
                  <a:ahLst/>
                  <a:cxnLst>
                    <a:cxn ang="T6">
                      <a:pos x="T0" y="T1"/>
                    </a:cxn>
                    <a:cxn ang="T7">
                      <a:pos x="T2" y="T3"/>
                    </a:cxn>
                    <a:cxn ang="T8">
                      <a:pos x="T4" y="T5"/>
                    </a:cxn>
                  </a:cxnLst>
                  <a:rect l="0" t="0" r="r" b="b"/>
                  <a:pathLst>
                    <a:path w="28" h="62">
                      <a:moveTo>
                        <a:pt x="28" y="62"/>
                      </a:moveTo>
                      <a:cubicBezTo>
                        <a:pt x="0" y="0"/>
                        <a:pt x="0" y="0"/>
                        <a:pt x="0" y="0"/>
                      </a:cubicBezTo>
                      <a:cubicBezTo>
                        <a:pt x="5" y="6"/>
                        <a:pt x="28" y="52"/>
                        <a:pt x="28"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9" name="Freeform 138">
                  <a:extLst>
                    <a:ext uri="{FF2B5EF4-FFF2-40B4-BE49-F238E27FC236}">
                      <a16:creationId xmlns:a16="http://schemas.microsoft.com/office/drawing/2014/main" id="{EDF882C7-A3FE-A221-C480-64D36547F063}"/>
                    </a:ext>
                  </a:extLst>
                </p:cNvPr>
                <p:cNvSpPr>
                  <a:spLocks/>
                </p:cNvSpPr>
                <p:nvPr/>
              </p:nvSpPr>
              <p:spPr bwMode="auto">
                <a:xfrm>
                  <a:off x="4808" y="1403"/>
                  <a:ext cx="195" cy="418"/>
                </a:xfrm>
                <a:custGeom>
                  <a:avLst/>
                  <a:gdLst>
                    <a:gd name="T0" fmla="*/ 520 w 78"/>
                    <a:gd name="T1" fmla="*/ 1531 h 157"/>
                    <a:gd name="T2" fmla="*/ 1020 w 78"/>
                    <a:gd name="T3" fmla="*/ 2886 h 157"/>
                    <a:gd name="T4" fmla="*/ 1158 w 78"/>
                    <a:gd name="T5" fmla="*/ 2942 h 157"/>
                    <a:gd name="T6" fmla="*/ 1208 w 78"/>
                    <a:gd name="T7" fmla="*/ 2793 h 157"/>
                    <a:gd name="T8" fmla="*/ 208 w 78"/>
                    <a:gd name="T9" fmla="*/ 93 h 157"/>
                    <a:gd name="T10" fmla="*/ 83 w 78"/>
                    <a:gd name="T11" fmla="*/ 35 h 157"/>
                    <a:gd name="T12" fmla="*/ 33 w 78"/>
                    <a:gd name="T13" fmla="*/ 192 h 157"/>
                    <a:gd name="T14" fmla="*/ 520 w 78"/>
                    <a:gd name="T15" fmla="*/ 1531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8" h="157">
                      <a:moveTo>
                        <a:pt x="33" y="81"/>
                      </a:moveTo>
                      <a:cubicBezTo>
                        <a:pt x="65" y="153"/>
                        <a:pt x="65" y="153"/>
                        <a:pt x="65" y="153"/>
                      </a:cubicBezTo>
                      <a:cubicBezTo>
                        <a:pt x="67" y="156"/>
                        <a:pt x="70" y="157"/>
                        <a:pt x="74" y="156"/>
                      </a:cubicBezTo>
                      <a:cubicBezTo>
                        <a:pt x="77" y="155"/>
                        <a:pt x="78" y="151"/>
                        <a:pt x="77" y="148"/>
                      </a:cubicBezTo>
                      <a:cubicBezTo>
                        <a:pt x="13" y="5"/>
                        <a:pt x="13" y="5"/>
                        <a:pt x="13" y="5"/>
                      </a:cubicBezTo>
                      <a:cubicBezTo>
                        <a:pt x="12" y="2"/>
                        <a:pt x="8" y="0"/>
                        <a:pt x="5" y="2"/>
                      </a:cubicBezTo>
                      <a:cubicBezTo>
                        <a:pt x="2" y="3"/>
                        <a:pt x="0" y="7"/>
                        <a:pt x="2" y="10"/>
                      </a:cubicBezTo>
                      <a:lnTo>
                        <a:pt x="33" y="8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0" name="Freeform 139">
                  <a:extLst>
                    <a:ext uri="{FF2B5EF4-FFF2-40B4-BE49-F238E27FC236}">
                      <a16:creationId xmlns:a16="http://schemas.microsoft.com/office/drawing/2014/main" id="{CF2FD3DB-A8B7-C517-9C16-34CFAFCF0B6A}"/>
                    </a:ext>
                  </a:extLst>
                </p:cNvPr>
                <p:cNvSpPr>
                  <a:spLocks/>
                </p:cNvSpPr>
                <p:nvPr/>
              </p:nvSpPr>
              <p:spPr bwMode="auto">
                <a:xfrm>
                  <a:off x="4716" y="1334"/>
                  <a:ext cx="182" cy="394"/>
                </a:xfrm>
                <a:custGeom>
                  <a:avLst/>
                  <a:gdLst>
                    <a:gd name="T0" fmla="*/ 479 w 73"/>
                    <a:gd name="T1" fmla="*/ 1454 h 148"/>
                    <a:gd name="T2" fmla="*/ 932 w 73"/>
                    <a:gd name="T3" fmla="*/ 2699 h 148"/>
                    <a:gd name="T4" fmla="*/ 1070 w 73"/>
                    <a:gd name="T5" fmla="*/ 2771 h 148"/>
                    <a:gd name="T6" fmla="*/ 1119 w 73"/>
                    <a:gd name="T7" fmla="*/ 2601 h 148"/>
                    <a:gd name="T8" fmla="*/ 187 w 73"/>
                    <a:gd name="T9" fmla="*/ 93 h 148"/>
                    <a:gd name="T10" fmla="*/ 62 w 73"/>
                    <a:gd name="T11" fmla="*/ 35 h 148"/>
                    <a:gd name="T12" fmla="*/ 12 w 73"/>
                    <a:gd name="T13" fmla="*/ 192 h 148"/>
                    <a:gd name="T14" fmla="*/ 479 w 73"/>
                    <a:gd name="T15" fmla="*/ 1454 h 1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48">
                      <a:moveTo>
                        <a:pt x="31" y="77"/>
                      </a:moveTo>
                      <a:cubicBezTo>
                        <a:pt x="60" y="143"/>
                        <a:pt x="60" y="143"/>
                        <a:pt x="60" y="143"/>
                      </a:cubicBezTo>
                      <a:cubicBezTo>
                        <a:pt x="62" y="147"/>
                        <a:pt x="66" y="148"/>
                        <a:pt x="69" y="147"/>
                      </a:cubicBezTo>
                      <a:cubicBezTo>
                        <a:pt x="72" y="145"/>
                        <a:pt x="73" y="141"/>
                        <a:pt x="72" y="138"/>
                      </a:cubicBezTo>
                      <a:cubicBezTo>
                        <a:pt x="12" y="5"/>
                        <a:pt x="12" y="5"/>
                        <a:pt x="12" y="5"/>
                      </a:cubicBezTo>
                      <a:cubicBezTo>
                        <a:pt x="11" y="2"/>
                        <a:pt x="7" y="0"/>
                        <a:pt x="4" y="2"/>
                      </a:cubicBezTo>
                      <a:cubicBezTo>
                        <a:pt x="1" y="3"/>
                        <a:pt x="0" y="7"/>
                        <a:pt x="1" y="10"/>
                      </a:cubicBezTo>
                      <a:lnTo>
                        <a:pt x="31" y="7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1" name="Freeform 140">
                  <a:extLst>
                    <a:ext uri="{FF2B5EF4-FFF2-40B4-BE49-F238E27FC236}">
                      <a16:creationId xmlns:a16="http://schemas.microsoft.com/office/drawing/2014/main" id="{27C42193-A65B-B94B-D374-585399AC1B08}"/>
                    </a:ext>
                  </a:extLst>
                </p:cNvPr>
                <p:cNvSpPr>
                  <a:spLocks/>
                </p:cNvSpPr>
                <p:nvPr/>
              </p:nvSpPr>
              <p:spPr bwMode="auto">
                <a:xfrm>
                  <a:off x="4655" y="1358"/>
                  <a:ext cx="131" cy="245"/>
                </a:xfrm>
                <a:custGeom>
                  <a:avLst/>
                  <a:gdLst>
                    <a:gd name="T0" fmla="*/ 33 w 52"/>
                    <a:gd name="T1" fmla="*/ 192 h 92"/>
                    <a:gd name="T2" fmla="*/ 338 w 52"/>
                    <a:gd name="T3" fmla="*/ 1020 h 92"/>
                    <a:gd name="T4" fmla="*/ 559 w 52"/>
                    <a:gd name="T5" fmla="*/ 1603 h 92"/>
                    <a:gd name="T6" fmla="*/ 831 w 52"/>
                    <a:gd name="T7" fmla="*/ 1736 h 92"/>
                    <a:gd name="T8" fmla="*/ 209 w 52"/>
                    <a:gd name="T9" fmla="*/ 93 h 92"/>
                    <a:gd name="T10" fmla="*/ 83 w 52"/>
                    <a:gd name="T11" fmla="*/ 35 h 92"/>
                    <a:gd name="T12" fmla="*/ 33 w 52"/>
                    <a:gd name="T13" fmla="*/ 192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92">
                      <a:moveTo>
                        <a:pt x="2" y="10"/>
                      </a:moveTo>
                      <a:cubicBezTo>
                        <a:pt x="21" y="54"/>
                        <a:pt x="21" y="54"/>
                        <a:pt x="21" y="54"/>
                      </a:cubicBezTo>
                      <a:cubicBezTo>
                        <a:pt x="35" y="85"/>
                        <a:pt x="35" y="85"/>
                        <a:pt x="35" y="85"/>
                      </a:cubicBezTo>
                      <a:cubicBezTo>
                        <a:pt x="41" y="88"/>
                        <a:pt x="47" y="91"/>
                        <a:pt x="52" y="92"/>
                      </a:cubicBezTo>
                      <a:cubicBezTo>
                        <a:pt x="13" y="5"/>
                        <a:pt x="13" y="5"/>
                        <a:pt x="13" y="5"/>
                      </a:cubicBezTo>
                      <a:cubicBezTo>
                        <a:pt x="12" y="2"/>
                        <a:pt x="8" y="0"/>
                        <a:pt x="5" y="2"/>
                      </a:cubicBezTo>
                      <a:cubicBezTo>
                        <a:pt x="2" y="3"/>
                        <a:pt x="0" y="7"/>
                        <a:pt x="2" y="10"/>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2" name="Freeform 141">
                  <a:extLst>
                    <a:ext uri="{FF2B5EF4-FFF2-40B4-BE49-F238E27FC236}">
                      <a16:creationId xmlns:a16="http://schemas.microsoft.com/office/drawing/2014/main" id="{233CF092-6265-383E-E147-101F589805D2}"/>
                    </a:ext>
                  </a:extLst>
                </p:cNvPr>
                <p:cNvSpPr>
                  <a:spLocks/>
                </p:cNvSpPr>
                <p:nvPr/>
              </p:nvSpPr>
              <p:spPr bwMode="auto">
                <a:xfrm>
                  <a:off x="4941" y="1576"/>
                  <a:ext cx="115" cy="213"/>
                </a:xfrm>
                <a:custGeom>
                  <a:avLst/>
                  <a:gdLst>
                    <a:gd name="T0" fmla="*/ 708 w 46"/>
                    <a:gd name="T1" fmla="*/ 1318 h 80"/>
                    <a:gd name="T2" fmla="*/ 438 w 46"/>
                    <a:gd name="T3" fmla="*/ 602 h 80"/>
                    <a:gd name="T4" fmla="*/ 0 w 46"/>
                    <a:gd name="T5" fmla="*/ 0 h 80"/>
                    <a:gd name="T6" fmla="*/ 188 w 46"/>
                    <a:gd name="T7" fmla="*/ 511 h 80"/>
                    <a:gd name="T8" fmla="*/ 533 w 46"/>
                    <a:gd name="T9" fmla="*/ 1419 h 80"/>
                    <a:gd name="T10" fmla="*/ 658 w 46"/>
                    <a:gd name="T11" fmla="*/ 1475 h 80"/>
                    <a:gd name="T12" fmla="*/ 708 w 46"/>
                    <a:gd name="T13" fmla="*/ 1318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5" y="70"/>
                      </a:moveTo>
                      <a:cubicBezTo>
                        <a:pt x="28" y="32"/>
                        <a:pt x="28" y="32"/>
                        <a:pt x="28" y="32"/>
                      </a:cubicBezTo>
                      <a:cubicBezTo>
                        <a:pt x="18" y="20"/>
                        <a:pt x="8" y="9"/>
                        <a:pt x="0" y="0"/>
                      </a:cubicBezTo>
                      <a:cubicBezTo>
                        <a:pt x="12" y="27"/>
                        <a:pt x="12" y="27"/>
                        <a:pt x="12" y="27"/>
                      </a:cubicBezTo>
                      <a:cubicBezTo>
                        <a:pt x="34" y="75"/>
                        <a:pt x="34" y="75"/>
                        <a:pt x="34" y="75"/>
                      </a:cubicBezTo>
                      <a:cubicBezTo>
                        <a:pt x="35" y="78"/>
                        <a:pt x="39" y="80"/>
                        <a:pt x="42" y="78"/>
                      </a:cubicBezTo>
                      <a:cubicBezTo>
                        <a:pt x="45" y="77"/>
                        <a:pt x="46" y="73"/>
                        <a:pt x="45" y="70"/>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3" name="Freeform 142">
                  <a:extLst>
                    <a:ext uri="{FF2B5EF4-FFF2-40B4-BE49-F238E27FC236}">
                      <a16:creationId xmlns:a16="http://schemas.microsoft.com/office/drawing/2014/main" id="{94052C2B-76BF-4B1D-FE26-497AC3642BB3}"/>
                    </a:ext>
                  </a:extLst>
                </p:cNvPr>
                <p:cNvSpPr>
                  <a:spLocks/>
                </p:cNvSpPr>
                <p:nvPr/>
              </p:nvSpPr>
              <p:spPr bwMode="auto">
                <a:xfrm>
                  <a:off x="1000" y="1704"/>
                  <a:ext cx="33" cy="451"/>
                </a:xfrm>
                <a:custGeom>
                  <a:avLst/>
                  <a:gdLst>
                    <a:gd name="T0" fmla="*/ 0 w 13"/>
                    <a:gd name="T1" fmla="*/ 1596 h 169"/>
                    <a:gd name="T2" fmla="*/ 0 w 13"/>
                    <a:gd name="T3" fmla="*/ 3077 h 169"/>
                    <a:gd name="T4" fmla="*/ 117 w 13"/>
                    <a:gd name="T5" fmla="*/ 3213 h 169"/>
                    <a:gd name="T6" fmla="*/ 213 w 13"/>
                    <a:gd name="T7" fmla="*/ 3077 h 169"/>
                    <a:gd name="T8" fmla="*/ 213 w 13"/>
                    <a:gd name="T9" fmla="*/ 115 h 169"/>
                    <a:gd name="T10" fmla="*/ 117 w 13"/>
                    <a:gd name="T11" fmla="*/ 0 h 169"/>
                    <a:gd name="T12" fmla="*/ 0 w 13"/>
                    <a:gd name="T13" fmla="*/ 115 h 169"/>
                    <a:gd name="T14" fmla="*/ 0 w 13"/>
                    <a:gd name="T15" fmla="*/ 1596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9">
                      <a:moveTo>
                        <a:pt x="0" y="84"/>
                      </a:moveTo>
                      <a:cubicBezTo>
                        <a:pt x="0" y="162"/>
                        <a:pt x="0" y="162"/>
                        <a:pt x="0" y="162"/>
                      </a:cubicBezTo>
                      <a:cubicBezTo>
                        <a:pt x="0" y="166"/>
                        <a:pt x="3" y="169"/>
                        <a:pt x="7" y="169"/>
                      </a:cubicBezTo>
                      <a:cubicBezTo>
                        <a:pt x="10" y="169"/>
                        <a:pt x="13" y="166"/>
                        <a:pt x="13" y="162"/>
                      </a:cubicBezTo>
                      <a:cubicBezTo>
                        <a:pt x="13" y="6"/>
                        <a:pt x="13" y="6"/>
                        <a:pt x="13" y="6"/>
                      </a:cubicBezTo>
                      <a:cubicBezTo>
                        <a:pt x="13" y="3"/>
                        <a:pt x="10" y="0"/>
                        <a:pt x="7" y="0"/>
                      </a:cubicBezTo>
                      <a:cubicBezTo>
                        <a:pt x="3" y="0"/>
                        <a:pt x="0" y="3"/>
                        <a:pt x="0" y="6"/>
                      </a:cubicBezTo>
                      <a:lnTo>
                        <a:pt x="0" y="84"/>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4" name="Freeform 143">
                  <a:extLst>
                    <a:ext uri="{FF2B5EF4-FFF2-40B4-BE49-F238E27FC236}">
                      <a16:creationId xmlns:a16="http://schemas.microsoft.com/office/drawing/2014/main" id="{D0A60708-38A5-7E2D-3A30-93A1A200EF07}"/>
                    </a:ext>
                  </a:extLst>
                </p:cNvPr>
                <p:cNvSpPr>
                  <a:spLocks/>
                </p:cNvSpPr>
                <p:nvPr/>
              </p:nvSpPr>
              <p:spPr bwMode="auto">
                <a:xfrm>
                  <a:off x="943" y="1600"/>
                  <a:ext cx="30" cy="421"/>
                </a:xfrm>
                <a:custGeom>
                  <a:avLst/>
                  <a:gdLst>
                    <a:gd name="T0" fmla="*/ 0 w 12"/>
                    <a:gd name="T1" fmla="*/ 1497 h 158"/>
                    <a:gd name="T2" fmla="*/ 0 w 12"/>
                    <a:gd name="T3" fmla="*/ 2875 h 158"/>
                    <a:gd name="T4" fmla="*/ 95 w 12"/>
                    <a:gd name="T5" fmla="*/ 2990 h 158"/>
                    <a:gd name="T6" fmla="*/ 188 w 12"/>
                    <a:gd name="T7" fmla="*/ 2875 h 158"/>
                    <a:gd name="T8" fmla="*/ 188 w 12"/>
                    <a:gd name="T9" fmla="*/ 115 h 158"/>
                    <a:gd name="T10" fmla="*/ 95 w 12"/>
                    <a:gd name="T11" fmla="*/ 0 h 158"/>
                    <a:gd name="T12" fmla="*/ 0 w 12"/>
                    <a:gd name="T13" fmla="*/ 115 h 158"/>
                    <a:gd name="T14" fmla="*/ 0 w 12"/>
                    <a:gd name="T15" fmla="*/ 1497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58">
                      <a:moveTo>
                        <a:pt x="0" y="79"/>
                      </a:moveTo>
                      <a:cubicBezTo>
                        <a:pt x="0" y="152"/>
                        <a:pt x="0" y="152"/>
                        <a:pt x="0" y="152"/>
                      </a:cubicBezTo>
                      <a:cubicBezTo>
                        <a:pt x="0" y="155"/>
                        <a:pt x="2" y="158"/>
                        <a:pt x="6" y="158"/>
                      </a:cubicBezTo>
                      <a:cubicBezTo>
                        <a:pt x="9" y="158"/>
                        <a:pt x="12" y="155"/>
                        <a:pt x="12" y="152"/>
                      </a:cubicBezTo>
                      <a:cubicBezTo>
                        <a:pt x="12" y="6"/>
                        <a:pt x="12" y="6"/>
                        <a:pt x="12" y="6"/>
                      </a:cubicBezTo>
                      <a:cubicBezTo>
                        <a:pt x="12" y="2"/>
                        <a:pt x="9" y="0"/>
                        <a:pt x="6" y="0"/>
                      </a:cubicBezTo>
                      <a:cubicBezTo>
                        <a:pt x="2" y="0"/>
                        <a:pt x="0" y="2"/>
                        <a:pt x="0" y="6"/>
                      </a:cubicBezTo>
                      <a:lnTo>
                        <a:pt x="0" y="79"/>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5" name="Freeform 144">
                  <a:extLst>
                    <a:ext uri="{FF2B5EF4-FFF2-40B4-BE49-F238E27FC236}">
                      <a16:creationId xmlns:a16="http://schemas.microsoft.com/office/drawing/2014/main" id="{946B4AD6-97EC-C6E8-AACB-930AE6DAA77F}"/>
                    </a:ext>
                  </a:extLst>
                </p:cNvPr>
                <p:cNvSpPr>
                  <a:spLocks/>
                </p:cNvSpPr>
                <p:nvPr/>
              </p:nvSpPr>
              <p:spPr bwMode="auto">
                <a:xfrm>
                  <a:off x="880" y="1595"/>
                  <a:ext cx="30" cy="272"/>
                </a:xfrm>
                <a:custGeom>
                  <a:avLst/>
                  <a:gdLst>
                    <a:gd name="T0" fmla="*/ 0 w 12"/>
                    <a:gd name="T1" fmla="*/ 136 h 102"/>
                    <a:gd name="T2" fmla="*/ 0 w 12"/>
                    <a:gd name="T3" fmla="*/ 1045 h 102"/>
                    <a:gd name="T4" fmla="*/ 0 w 12"/>
                    <a:gd name="T5" fmla="*/ 1685 h 102"/>
                    <a:gd name="T6" fmla="*/ 188 w 12"/>
                    <a:gd name="T7" fmla="*/ 1933 h 102"/>
                    <a:gd name="T8" fmla="*/ 188 w 12"/>
                    <a:gd name="T9" fmla="*/ 136 h 102"/>
                    <a:gd name="T10" fmla="*/ 95 w 12"/>
                    <a:gd name="T11" fmla="*/ 0 h 102"/>
                    <a:gd name="T12" fmla="*/ 0 w 12"/>
                    <a:gd name="T13" fmla="*/ 136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02">
                      <a:moveTo>
                        <a:pt x="0" y="7"/>
                      </a:moveTo>
                      <a:cubicBezTo>
                        <a:pt x="0" y="55"/>
                        <a:pt x="0" y="55"/>
                        <a:pt x="0" y="55"/>
                      </a:cubicBezTo>
                      <a:cubicBezTo>
                        <a:pt x="0" y="89"/>
                        <a:pt x="0" y="89"/>
                        <a:pt x="0" y="89"/>
                      </a:cubicBezTo>
                      <a:cubicBezTo>
                        <a:pt x="4" y="94"/>
                        <a:pt x="8" y="99"/>
                        <a:pt x="12" y="102"/>
                      </a:cubicBezTo>
                      <a:cubicBezTo>
                        <a:pt x="12" y="7"/>
                        <a:pt x="12" y="7"/>
                        <a:pt x="12" y="7"/>
                      </a:cubicBezTo>
                      <a:cubicBezTo>
                        <a:pt x="12" y="3"/>
                        <a:pt x="9" y="0"/>
                        <a:pt x="6" y="0"/>
                      </a:cubicBezTo>
                      <a:cubicBezTo>
                        <a:pt x="2" y="0"/>
                        <a:pt x="0" y="3"/>
                        <a:pt x="0" y="7"/>
                      </a:cubicBez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6" name="Freeform 145">
                  <a:extLst>
                    <a:ext uri="{FF2B5EF4-FFF2-40B4-BE49-F238E27FC236}">
                      <a16:creationId xmlns:a16="http://schemas.microsoft.com/office/drawing/2014/main" id="{B100635E-9BDC-DFF1-90E5-BD37CB849640}"/>
                    </a:ext>
                  </a:extLst>
                </p:cNvPr>
                <p:cNvSpPr>
                  <a:spLocks/>
                </p:cNvSpPr>
                <p:nvPr/>
              </p:nvSpPr>
              <p:spPr bwMode="auto">
                <a:xfrm>
                  <a:off x="1063" y="1909"/>
                  <a:ext cx="30" cy="238"/>
                </a:xfrm>
                <a:custGeom>
                  <a:avLst/>
                  <a:gdLst>
                    <a:gd name="T0" fmla="*/ 188 w 12"/>
                    <a:gd name="T1" fmla="*/ 1588 h 89"/>
                    <a:gd name="T2" fmla="*/ 188 w 12"/>
                    <a:gd name="T3" fmla="*/ 765 h 89"/>
                    <a:gd name="T4" fmla="*/ 0 w 12"/>
                    <a:gd name="T5" fmla="*/ 0 h 89"/>
                    <a:gd name="T6" fmla="*/ 0 w 12"/>
                    <a:gd name="T7" fmla="*/ 572 h 89"/>
                    <a:gd name="T8" fmla="*/ 0 w 12"/>
                    <a:gd name="T9" fmla="*/ 1588 h 89"/>
                    <a:gd name="T10" fmla="*/ 95 w 12"/>
                    <a:gd name="T11" fmla="*/ 1701 h 89"/>
                    <a:gd name="T12" fmla="*/ 188 w 12"/>
                    <a:gd name="T13" fmla="*/ 158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8" y="25"/>
                        <a:pt x="4" y="12"/>
                        <a:pt x="0" y="0"/>
                      </a:cubicBezTo>
                      <a:cubicBezTo>
                        <a:pt x="0" y="30"/>
                        <a:pt x="0" y="30"/>
                        <a:pt x="0" y="30"/>
                      </a:cubicBezTo>
                      <a:cubicBezTo>
                        <a:pt x="0" y="83"/>
                        <a:pt x="0" y="83"/>
                        <a:pt x="0" y="83"/>
                      </a:cubicBezTo>
                      <a:cubicBezTo>
                        <a:pt x="0" y="86"/>
                        <a:pt x="3" y="89"/>
                        <a:pt x="6" y="89"/>
                      </a:cubicBezTo>
                      <a:cubicBezTo>
                        <a:pt x="10" y="89"/>
                        <a:pt x="12" y="86"/>
                        <a:pt x="12" y="83"/>
                      </a:cubicBez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7" name="Freeform 146">
                  <a:extLst>
                    <a:ext uri="{FF2B5EF4-FFF2-40B4-BE49-F238E27FC236}">
                      <a16:creationId xmlns:a16="http://schemas.microsoft.com/office/drawing/2014/main" id="{2F9976AE-A395-232D-5BA1-5233E7576407}"/>
                    </a:ext>
                  </a:extLst>
                </p:cNvPr>
                <p:cNvSpPr>
                  <a:spLocks/>
                </p:cNvSpPr>
                <p:nvPr/>
              </p:nvSpPr>
              <p:spPr bwMode="auto">
                <a:xfrm>
                  <a:off x="943" y="1600"/>
                  <a:ext cx="30" cy="221"/>
                </a:xfrm>
                <a:custGeom>
                  <a:avLst/>
                  <a:gdLst>
                    <a:gd name="T0" fmla="*/ 188 w 12"/>
                    <a:gd name="T1" fmla="*/ 114 h 83"/>
                    <a:gd name="T2" fmla="*/ 95 w 12"/>
                    <a:gd name="T3" fmla="*/ 0 h 83"/>
                    <a:gd name="T4" fmla="*/ 0 w 12"/>
                    <a:gd name="T5" fmla="*/ 114 h 83"/>
                    <a:gd name="T6" fmla="*/ 0 w 12"/>
                    <a:gd name="T7" fmla="*/ 1488 h 83"/>
                    <a:gd name="T8" fmla="*/ 95 w 12"/>
                    <a:gd name="T9" fmla="*/ 1566 h 83"/>
                    <a:gd name="T10" fmla="*/ 188 w 12"/>
                    <a:gd name="T11" fmla="*/ 1488 h 83"/>
                    <a:gd name="T12" fmla="*/ 188 w 12"/>
                    <a:gd name="T13" fmla="*/ 114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3">
                      <a:moveTo>
                        <a:pt x="12" y="6"/>
                      </a:moveTo>
                      <a:cubicBezTo>
                        <a:pt x="12" y="2"/>
                        <a:pt x="9" y="0"/>
                        <a:pt x="6" y="0"/>
                      </a:cubicBezTo>
                      <a:cubicBezTo>
                        <a:pt x="2" y="0"/>
                        <a:pt x="0" y="2"/>
                        <a:pt x="0" y="6"/>
                      </a:cubicBezTo>
                      <a:cubicBezTo>
                        <a:pt x="0" y="79"/>
                        <a:pt x="0" y="79"/>
                        <a:pt x="0" y="79"/>
                      </a:cubicBezTo>
                      <a:cubicBezTo>
                        <a:pt x="6" y="83"/>
                        <a:pt x="6" y="83"/>
                        <a:pt x="6" y="83"/>
                      </a:cubicBezTo>
                      <a:cubicBezTo>
                        <a:pt x="12" y="79"/>
                        <a:pt x="12" y="79"/>
                        <a:pt x="12" y="79"/>
                      </a:cubicBezTo>
                      <a:lnTo>
                        <a:pt x="12"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8" name="Freeform 147">
                  <a:extLst>
                    <a:ext uri="{FF2B5EF4-FFF2-40B4-BE49-F238E27FC236}">
                      <a16:creationId xmlns:a16="http://schemas.microsoft.com/office/drawing/2014/main" id="{0A7314B3-3057-F531-966D-AD5363334972}"/>
                    </a:ext>
                  </a:extLst>
                </p:cNvPr>
                <p:cNvSpPr>
                  <a:spLocks/>
                </p:cNvSpPr>
                <p:nvPr/>
              </p:nvSpPr>
              <p:spPr bwMode="auto">
                <a:xfrm>
                  <a:off x="1000" y="1704"/>
                  <a:ext cx="33" cy="237"/>
                </a:xfrm>
                <a:custGeom>
                  <a:avLst/>
                  <a:gdLst>
                    <a:gd name="T0" fmla="*/ 0 w 13"/>
                    <a:gd name="T1" fmla="*/ 1587 h 89"/>
                    <a:gd name="T2" fmla="*/ 117 w 13"/>
                    <a:gd name="T3" fmla="*/ 1680 h 89"/>
                    <a:gd name="T4" fmla="*/ 213 w 13"/>
                    <a:gd name="T5" fmla="*/ 1587 h 89"/>
                    <a:gd name="T6" fmla="*/ 213 w 13"/>
                    <a:gd name="T7" fmla="*/ 115 h 89"/>
                    <a:gd name="T8" fmla="*/ 117 w 13"/>
                    <a:gd name="T9" fmla="*/ 0 h 89"/>
                    <a:gd name="T10" fmla="*/ 0 w 13"/>
                    <a:gd name="T11" fmla="*/ 115 h 89"/>
                    <a:gd name="T12" fmla="*/ 0 w 13"/>
                    <a:gd name="T13" fmla="*/ 1587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89">
                      <a:moveTo>
                        <a:pt x="0" y="84"/>
                      </a:moveTo>
                      <a:cubicBezTo>
                        <a:pt x="7" y="89"/>
                        <a:pt x="7" y="89"/>
                        <a:pt x="7" y="89"/>
                      </a:cubicBezTo>
                      <a:cubicBezTo>
                        <a:pt x="13" y="84"/>
                        <a:pt x="13" y="84"/>
                        <a:pt x="13" y="84"/>
                      </a:cubicBezTo>
                      <a:cubicBezTo>
                        <a:pt x="13" y="6"/>
                        <a:pt x="13" y="6"/>
                        <a:pt x="13" y="6"/>
                      </a:cubicBezTo>
                      <a:cubicBezTo>
                        <a:pt x="13" y="3"/>
                        <a:pt x="10" y="0"/>
                        <a:pt x="7" y="0"/>
                      </a:cubicBezTo>
                      <a:cubicBezTo>
                        <a:pt x="3" y="0"/>
                        <a:pt x="0" y="3"/>
                        <a:pt x="0" y="6"/>
                      </a:cubicBezTo>
                      <a:lnTo>
                        <a:pt x="0" y="84"/>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9" name="Freeform 148">
                  <a:extLst>
                    <a:ext uri="{FF2B5EF4-FFF2-40B4-BE49-F238E27FC236}">
                      <a16:creationId xmlns:a16="http://schemas.microsoft.com/office/drawing/2014/main" id="{E26275F5-A278-4FAF-56C3-9C968999834C}"/>
                    </a:ext>
                  </a:extLst>
                </p:cNvPr>
                <p:cNvSpPr>
                  <a:spLocks/>
                </p:cNvSpPr>
                <p:nvPr/>
              </p:nvSpPr>
              <p:spPr bwMode="auto">
                <a:xfrm>
                  <a:off x="1063" y="1909"/>
                  <a:ext cx="30" cy="110"/>
                </a:xfrm>
                <a:custGeom>
                  <a:avLst/>
                  <a:gdLst>
                    <a:gd name="T0" fmla="*/ 0 w 12"/>
                    <a:gd name="T1" fmla="*/ 791 h 41"/>
                    <a:gd name="T2" fmla="*/ 188 w 12"/>
                    <a:gd name="T3" fmla="*/ 791 h 41"/>
                    <a:gd name="T4" fmla="*/ 188 w 12"/>
                    <a:gd name="T5" fmla="*/ 770 h 41"/>
                    <a:gd name="T6" fmla="*/ 0 w 12"/>
                    <a:gd name="T7" fmla="*/ 0 h 41"/>
                    <a:gd name="T8" fmla="*/ 0 w 12"/>
                    <a:gd name="T9" fmla="*/ 79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41">
                      <a:moveTo>
                        <a:pt x="0" y="41"/>
                      </a:moveTo>
                      <a:cubicBezTo>
                        <a:pt x="12" y="41"/>
                        <a:pt x="12" y="41"/>
                        <a:pt x="12" y="41"/>
                      </a:cubicBezTo>
                      <a:cubicBezTo>
                        <a:pt x="12" y="40"/>
                        <a:pt x="12" y="40"/>
                        <a:pt x="12" y="40"/>
                      </a:cubicBezTo>
                      <a:cubicBezTo>
                        <a:pt x="8" y="25"/>
                        <a:pt x="4" y="12"/>
                        <a:pt x="0" y="0"/>
                      </a:cubicBezTo>
                      <a:lnTo>
                        <a:pt x="0" y="41"/>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0" name="Freeform 149">
                  <a:extLst>
                    <a:ext uri="{FF2B5EF4-FFF2-40B4-BE49-F238E27FC236}">
                      <a16:creationId xmlns:a16="http://schemas.microsoft.com/office/drawing/2014/main" id="{A2EFE7BA-B5AF-E3C7-295F-F43A62AEEE3E}"/>
                    </a:ext>
                  </a:extLst>
                </p:cNvPr>
                <p:cNvSpPr>
                  <a:spLocks/>
                </p:cNvSpPr>
                <p:nvPr/>
              </p:nvSpPr>
              <p:spPr bwMode="auto">
                <a:xfrm>
                  <a:off x="880" y="1595"/>
                  <a:ext cx="30" cy="160"/>
                </a:xfrm>
                <a:custGeom>
                  <a:avLst/>
                  <a:gdLst>
                    <a:gd name="T0" fmla="*/ 95 w 12"/>
                    <a:gd name="T1" fmla="*/ 1139 h 60"/>
                    <a:gd name="T2" fmla="*/ 188 w 12"/>
                    <a:gd name="T3" fmla="*/ 1024 h 60"/>
                    <a:gd name="T4" fmla="*/ 188 w 12"/>
                    <a:gd name="T5" fmla="*/ 136 h 60"/>
                    <a:gd name="T6" fmla="*/ 95 w 12"/>
                    <a:gd name="T7" fmla="*/ 0 h 60"/>
                    <a:gd name="T8" fmla="*/ 0 w 12"/>
                    <a:gd name="T9" fmla="*/ 136 h 60"/>
                    <a:gd name="T10" fmla="*/ 0 w 12"/>
                    <a:gd name="T11" fmla="*/ 1024 h 60"/>
                    <a:gd name="T12" fmla="*/ 95 w 12"/>
                    <a:gd name="T13" fmla="*/ 1139 h 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60">
                      <a:moveTo>
                        <a:pt x="6" y="60"/>
                      </a:moveTo>
                      <a:cubicBezTo>
                        <a:pt x="12" y="54"/>
                        <a:pt x="12" y="54"/>
                        <a:pt x="12" y="54"/>
                      </a:cubicBezTo>
                      <a:cubicBezTo>
                        <a:pt x="12" y="7"/>
                        <a:pt x="12" y="7"/>
                        <a:pt x="12" y="7"/>
                      </a:cubicBezTo>
                      <a:cubicBezTo>
                        <a:pt x="12" y="3"/>
                        <a:pt x="9" y="0"/>
                        <a:pt x="6" y="0"/>
                      </a:cubicBezTo>
                      <a:cubicBezTo>
                        <a:pt x="2" y="0"/>
                        <a:pt x="0" y="3"/>
                        <a:pt x="0" y="7"/>
                      </a:cubicBezTo>
                      <a:cubicBezTo>
                        <a:pt x="0" y="54"/>
                        <a:pt x="0" y="54"/>
                        <a:pt x="0" y="54"/>
                      </a:cubicBezTo>
                      <a:lnTo>
                        <a:pt x="6" y="6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1" name="Freeform 150">
                  <a:extLst>
                    <a:ext uri="{FF2B5EF4-FFF2-40B4-BE49-F238E27FC236}">
                      <a16:creationId xmlns:a16="http://schemas.microsoft.com/office/drawing/2014/main" id="{986916F9-3E23-2754-30B6-921F2369C4D8}"/>
                    </a:ext>
                  </a:extLst>
                </p:cNvPr>
                <p:cNvSpPr>
                  <a:spLocks/>
                </p:cNvSpPr>
                <p:nvPr/>
              </p:nvSpPr>
              <p:spPr bwMode="auto">
                <a:xfrm>
                  <a:off x="1005" y="1760"/>
                  <a:ext cx="23" cy="395"/>
                </a:xfrm>
                <a:custGeom>
                  <a:avLst/>
                  <a:gdLst>
                    <a:gd name="T0" fmla="*/ 0 w 9"/>
                    <a:gd name="T1" fmla="*/ 2680 h 148"/>
                    <a:gd name="T2" fmla="*/ 0 w 9"/>
                    <a:gd name="T3" fmla="*/ 0 h 148"/>
                    <a:gd name="T4" fmla="*/ 51 w 9"/>
                    <a:gd name="T5" fmla="*/ 1823 h 148"/>
                    <a:gd name="T6" fmla="*/ 130 w 9"/>
                    <a:gd name="T7" fmla="*/ 2757 h 148"/>
                    <a:gd name="T8" fmla="*/ 0 w 9"/>
                    <a:gd name="T9" fmla="*/ 2680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48">
                      <a:moveTo>
                        <a:pt x="0" y="141"/>
                      </a:moveTo>
                      <a:cubicBezTo>
                        <a:pt x="0" y="0"/>
                        <a:pt x="0" y="0"/>
                        <a:pt x="0" y="0"/>
                      </a:cubicBezTo>
                      <a:cubicBezTo>
                        <a:pt x="0" y="6"/>
                        <a:pt x="1" y="57"/>
                        <a:pt x="3" y="96"/>
                      </a:cubicBezTo>
                      <a:cubicBezTo>
                        <a:pt x="4" y="121"/>
                        <a:pt x="5" y="144"/>
                        <a:pt x="8" y="145"/>
                      </a:cubicBezTo>
                      <a:cubicBezTo>
                        <a:pt x="9" y="146"/>
                        <a:pt x="0" y="148"/>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2" name="Freeform 151">
                  <a:extLst>
                    <a:ext uri="{FF2B5EF4-FFF2-40B4-BE49-F238E27FC236}">
                      <a16:creationId xmlns:a16="http://schemas.microsoft.com/office/drawing/2014/main" id="{F058734A-76E4-B6AA-24B9-E36E33540F55}"/>
                    </a:ext>
                  </a:extLst>
                </p:cNvPr>
                <p:cNvSpPr>
                  <a:spLocks/>
                </p:cNvSpPr>
                <p:nvPr/>
              </p:nvSpPr>
              <p:spPr bwMode="auto">
                <a:xfrm>
                  <a:off x="945" y="1629"/>
                  <a:ext cx="23" cy="392"/>
                </a:xfrm>
                <a:custGeom>
                  <a:avLst/>
                  <a:gdLst>
                    <a:gd name="T0" fmla="*/ 0 w 9"/>
                    <a:gd name="T1" fmla="*/ 2675 h 147"/>
                    <a:gd name="T2" fmla="*/ 0 w 9"/>
                    <a:gd name="T3" fmla="*/ 0 h 147"/>
                    <a:gd name="T4" fmla="*/ 33 w 9"/>
                    <a:gd name="T5" fmla="*/ 1821 h 147"/>
                    <a:gd name="T6" fmla="*/ 118 w 9"/>
                    <a:gd name="T7" fmla="*/ 2731 h 147"/>
                    <a:gd name="T8" fmla="*/ 0 w 9"/>
                    <a:gd name="T9" fmla="*/ 2675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47">
                      <a:moveTo>
                        <a:pt x="0" y="141"/>
                      </a:moveTo>
                      <a:cubicBezTo>
                        <a:pt x="0" y="0"/>
                        <a:pt x="0" y="0"/>
                        <a:pt x="0" y="0"/>
                      </a:cubicBezTo>
                      <a:cubicBezTo>
                        <a:pt x="0" y="6"/>
                        <a:pt x="1" y="56"/>
                        <a:pt x="2" y="96"/>
                      </a:cubicBezTo>
                      <a:cubicBezTo>
                        <a:pt x="3" y="120"/>
                        <a:pt x="5" y="143"/>
                        <a:pt x="7" y="144"/>
                      </a:cubicBezTo>
                      <a:cubicBezTo>
                        <a:pt x="9" y="145"/>
                        <a:pt x="0" y="147"/>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3" name="Freeform 152">
                  <a:extLst>
                    <a:ext uri="{FF2B5EF4-FFF2-40B4-BE49-F238E27FC236}">
                      <a16:creationId xmlns:a16="http://schemas.microsoft.com/office/drawing/2014/main" id="{962D99B7-C8A6-6398-AE9F-3F6B89DF0769}"/>
                    </a:ext>
                  </a:extLst>
                </p:cNvPr>
                <p:cNvSpPr>
                  <a:spLocks/>
                </p:cNvSpPr>
                <p:nvPr/>
              </p:nvSpPr>
              <p:spPr bwMode="auto">
                <a:xfrm>
                  <a:off x="1068" y="1936"/>
                  <a:ext cx="22" cy="208"/>
                </a:xfrm>
                <a:custGeom>
                  <a:avLst/>
                  <a:gdLst>
                    <a:gd name="T0" fmla="*/ 0 w 9"/>
                    <a:gd name="T1" fmla="*/ 1365 h 78"/>
                    <a:gd name="T2" fmla="*/ 0 w 9"/>
                    <a:gd name="T3" fmla="*/ 21 h 78"/>
                    <a:gd name="T4" fmla="*/ 29 w 9"/>
                    <a:gd name="T5" fmla="*/ 760 h 78"/>
                    <a:gd name="T6" fmla="*/ 103 w 9"/>
                    <a:gd name="T7" fmla="*/ 1421 h 78"/>
                    <a:gd name="T8" fmla="*/ 0 w 9"/>
                    <a:gd name="T9" fmla="*/ 136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78">
                      <a:moveTo>
                        <a:pt x="0" y="72"/>
                      </a:moveTo>
                      <a:cubicBezTo>
                        <a:pt x="0" y="1"/>
                        <a:pt x="0" y="1"/>
                        <a:pt x="0" y="1"/>
                      </a:cubicBezTo>
                      <a:cubicBezTo>
                        <a:pt x="0" y="7"/>
                        <a:pt x="0" y="0"/>
                        <a:pt x="2" y="40"/>
                      </a:cubicBezTo>
                      <a:cubicBezTo>
                        <a:pt x="3" y="65"/>
                        <a:pt x="5" y="75"/>
                        <a:pt x="7" y="75"/>
                      </a:cubicBezTo>
                      <a:cubicBezTo>
                        <a:pt x="9" y="76"/>
                        <a:pt x="0" y="7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4" name="Freeform 153">
                  <a:extLst>
                    <a:ext uri="{FF2B5EF4-FFF2-40B4-BE49-F238E27FC236}">
                      <a16:creationId xmlns:a16="http://schemas.microsoft.com/office/drawing/2014/main" id="{7B95B3C8-6967-5F67-FA53-FBDB2787FFC8}"/>
                    </a:ext>
                  </a:extLst>
                </p:cNvPr>
                <p:cNvSpPr>
                  <a:spLocks/>
                </p:cNvSpPr>
                <p:nvPr/>
              </p:nvSpPr>
              <p:spPr bwMode="auto">
                <a:xfrm>
                  <a:off x="883" y="1624"/>
                  <a:ext cx="12" cy="181"/>
                </a:xfrm>
                <a:custGeom>
                  <a:avLst/>
                  <a:gdLst>
                    <a:gd name="T0" fmla="*/ 0 w 5"/>
                    <a:gd name="T1" fmla="*/ 1283 h 68"/>
                    <a:gd name="T2" fmla="*/ 0 w 5"/>
                    <a:gd name="T3" fmla="*/ 0 h 68"/>
                    <a:gd name="T4" fmla="*/ 0 w 5"/>
                    <a:gd name="T5" fmla="*/ 1283 h 68"/>
                    <a:gd name="T6" fmla="*/ 0 60000 65536"/>
                    <a:gd name="T7" fmla="*/ 0 60000 65536"/>
                    <a:gd name="T8" fmla="*/ 0 60000 65536"/>
                  </a:gdLst>
                  <a:ahLst/>
                  <a:cxnLst>
                    <a:cxn ang="T6">
                      <a:pos x="T0" y="T1"/>
                    </a:cxn>
                    <a:cxn ang="T7">
                      <a:pos x="T2" y="T3"/>
                    </a:cxn>
                    <a:cxn ang="T8">
                      <a:pos x="T4" y="T5"/>
                    </a:cxn>
                  </a:cxnLst>
                  <a:rect l="0" t="0" r="r" b="b"/>
                  <a:pathLst>
                    <a:path w="5" h="68">
                      <a:moveTo>
                        <a:pt x="0" y="68"/>
                      </a:moveTo>
                      <a:cubicBezTo>
                        <a:pt x="0" y="0"/>
                        <a:pt x="0" y="0"/>
                        <a:pt x="0" y="0"/>
                      </a:cubicBezTo>
                      <a:cubicBezTo>
                        <a:pt x="2" y="7"/>
                        <a:pt x="5" y="58"/>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5" name="Freeform 154">
                  <a:extLst>
                    <a:ext uri="{FF2B5EF4-FFF2-40B4-BE49-F238E27FC236}">
                      <a16:creationId xmlns:a16="http://schemas.microsoft.com/office/drawing/2014/main" id="{92FB3F3B-3FE3-B285-49F6-FDA93A52AC09}"/>
                    </a:ext>
                  </a:extLst>
                </p:cNvPr>
                <p:cNvSpPr>
                  <a:spLocks/>
                </p:cNvSpPr>
                <p:nvPr/>
              </p:nvSpPr>
              <p:spPr bwMode="auto">
                <a:xfrm>
                  <a:off x="1000" y="1704"/>
                  <a:ext cx="33" cy="451"/>
                </a:xfrm>
                <a:custGeom>
                  <a:avLst/>
                  <a:gdLst>
                    <a:gd name="T0" fmla="*/ 0 w 13"/>
                    <a:gd name="T1" fmla="*/ 1596 h 169"/>
                    <a:gd name="T2" fmla="*/ 0 w 13"/>
                    <a:gd name="T3" fmla="*/ 3077 h 169"/>
                    <a:gd name="T4" fmla="*/ 117 w 13"/>
                    <a:gd name="T5" fmla="*/ 3213 h 169"/>
                    <a:gd name="T6" fmla="*/ 213 w 13"/>
                    <a:gd name="T7" fmla="*/ 3077 h 169"/>
                    <a:gd name="T8" fmla="*/ 213 w 13"/>
                    <a:gd name="T9" fmla="*/ 115 h 169"/>
                    <a:gd name="T10" fmla="*/ 117 w 13"/>
                    <a:gd name="T11" fmla="*/ 0 h 169"/>
                    <a:gd name="T12" fmla="*/ 0 w 13"/>
                    <a:gd name="T13" fmla="*/ 115 h 169"/>
                    <a:gd name="T14" fmla="*/ 0 w 13"/>
                    <a:gd name="T15" fmla="*/ 1596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69">
                      <a:moveTo>
                        <a:pt x="0" y="84"/>
                      </a:moveTo>
                      <a:cubicBezTo>
                        <a:pt x="0" y="162"/>
                        <a:pt x="0" y="162"/>
                        <a:pt x="0" y="162"/>
                      </a:cubicBezTo>
                      <a:cubicBezTo>
                        <a:pt x="0" y="166"/>
                        <a:pt x="3" y="169"/>
                        <a:pt x="7" y="169"/>
                      </a:cubicBezTo>
                      <a:cubicBezTo>
                        <a:pt x="10" y="169"/>
                        <a:pt x="13" y="166"/>
                        <a:pt x="13" y="162"/>
                      </a:cubicBezTo>
                      <a:cubicBezTo>
                        <a:pt x="13" y="6"/>
                        <a:pt x="13" y="6"/>
                        <a:pt x="13" y="6"/>
                      </a:cubicBezTo>
                      <a:cubicBezTo>
                        <a:pt x="13" y="3"/>
                        <a:pt x="10" y="0"/>
                        <a:pt x="7" y="0"/>
                      </a:cubicBezTo>
                      <a:cubicBezTo>
                        <a:pt x="3" y="0"/>
                        <a:pt x="0" y="3"/>
                        <a:pt x="0" y="6"/>
                      </a:cubicBezTo>
                      <a:lnTo>
                        <a:pt x="0" y="8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6" name="Freeform 155">
                  <a:extLst>
                    <a:ext uri="{FF2B5EF4-FFF2-40B4-BE49-F238E27FC236}">
                      <a16:creationId xmlns:a16="http://schemas.microsoft.com/office/drawing/2014/main" id="{29800150-47AB-92D4-7B9A-E86584B05765}"/>
                    </a:ext>
                  </a:extLst>
                </p:cNvPr>
                <p:cNvSpPr>
                  <a:spLocks/>
                </p:cNvSpPr>
                <p:nvPr/>
              </p:nvSpPr>
              <p:spPr bwMode="auto">
                <a:xfrm>
                  <a:off x="943" y="1600"/>
                  <a:ext cx="30" cy="421"/>
                </a:xfrm>
                <a:custGeom>
                  <a:avLst/>
                  <a:gdLst>
                    <a:gd name="T0" fmla="*/ 0 w 12"/>
                    <a:gd name="T1" fmla="*/ 1497 h 158"/>
                    <a:gd name="T2" fmla="*/ 0 w 12"/>
                    <a:gd name="T3" fmla="*/ 2875 h 158"/>
                    <a:gd name="T4" fmla="*/ 95 w 12"/>
                    <a:gd name="T5" fmla="*/ 2990 h 158"/>
                    <a:gd name="T6" fmla="*/ 188 w 12"/>
                    <a:gd name="T7" fmla="*/ 2875 h 158"/>
                    <a:gd name="T8" fmla="*/ 188 w 12"/>
                    <a:gd name="T9" fmla="*/ 115 h 158"/>
                    <a:gd name="T10" fmla="*/ 95 w 12"/>
                    <a:gd name="T11" fmla="*/ 0 h 158"/>
                    <a:gd name="T12" fmla="*/ 0 w 12"/>
                    <a:gd name="T13" fmla="*/ 115 h 158"/>
                    <a:gd name="T14" fmla="*/ 0 w 12"/>
                    <a:gd name="T15" fmla="*/ 1497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58">
                      <a:moveTo>
                        <a:pt x="0" y="79"/>
                      </a:moveTo>
                      <a:cubicBezTo>
                        <a:pt x="0" y="152"/>
                        <a:pt x="0" y="152"/>
                        <a:pt x="0" y="152"/>
                      </a:cubicBezTo>
                      <a:cubicBezTo>
                        <a:pt x="0" y="155"/>
                        <a:pt x="2" y="158"/>
                        <a:pt x="6" y="158"/>
                      </a:cubicBezTo>
                      <a:cubicBezTo>
                        <a:pt x="9" y="158"/>
                        <a:pt x="12" y="155"/>
                        <a:pt x="12" y="152"/>
                      </a:cubicBezTo>
                      <a:cubicBezTo>
                        <a:pt x="12" y="6"/>
                        <a:pt x="12" y="6"/>
                        <a:pt x="12" y="6"/>
                      </a:cubicBezTo>
                      <a:cubicBezTo>
                        <a:pt x="12" y="2"/>
                        <a:pt x="9" y="0"/>
                        <a:pt x="6" y="0"/>
                      </a:cubicBezTo>
                      <a:cubicBezTo>
                        <a:pt x="2" y="0"/>
                        <a:pt x="0" y="2"/>
                        <a:pt x="0" y="6"/>
                      </a:cubicBezTo>
                      <a:lnTo>
                        <a:pt x="0" y="7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7" name="Freeform 156">
                  <a:extLst>
                    <a:ext uri="{FF2B5EF4-FFF2-40B4-BE49-F238E27FC236}">
                      <a16:creationId xmlns:a16="http://schemas.microsoft.com/office/drawing/2014/main" id="{82F8FBB2-D806-7006-5243-31D2BC7BC545}"/>
                    </a:ext>
                  </a:extLst>
                </p:cNvPr>
                <p:cNvSpPr>
                  <a:spLocks/>
                </p:cNvSpPr>
                <p:nvPr/>
              </p:nvSpPr>
              <p:spPr bwMode="auto">
                <a:xfrm>
                  <a:off x="880" y="1595"/>
                  <a:ext cx="30" cy="272"/>
                </a:xfrm>
                <a:custGeom>
                  <a:avLst/>
                  <a:gdLst>
                    <a:gd name="T0" fmla="*/ 0 w 12"/>
                    <a:gd name="T1" fmla="*/ 136 h 102"/>
                    <a:gd name="T2" fmla="*/ 0 w 12"/>
                    <a:gd name="T3" fmla="*/ 1045 h 102"/>
                    <a:gd name="T4" fmla="*/ 0 w 12"/>
                    <a:gd name="T5" fmla="*/ 1685 h 102"/>
                    <a:gd name="T6" fmla="*/ 188 w 12"/>
                    <a:gd name="T7" fmla="*/ 1933 h 102"/>
                    <a:gd name="T8" fmla="*/ 188 w 12"/>
                    <a:gd name="T9" fmla="*/ 136 h 102"/>
                    <a:gd name="T10" fmla="*/ 95 w 12"/>
                    <a:gd name="T11" fmla="*/ 0 h 102"/>
                    <a:gd name="T12" fmla="*/ 0 w 12"/>
                    <a:gd name="T13" fmla="*/ 136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02">
                      <a:moveTo>
                        <a:pt x="0" y="7"/>
                      </a:moveTo>
                      <a:cubicBezTo>
                        <a:pt x="0" y="55"/>
                        <a:pt x="0" y="55"/>
                        <a:pt x="0" y="55"/>
                      </a:cubicBezTo>
                      <a:cubicBezTo>
                        <a:pt x="0" y="89"/>
                        <a:pt x="0" y="89"/>
                        <a:pt x="0" y="89"/>
                      </a:cubicBezTo>
                      <a:cubicBezTo>
                        <a:pt x="4" y="94"/>
                        <a:pt x="8" y="99"/>
                        <a:pt x="12" y="102"/>
                      </a:cubicBezTo>
                      <a:cubicBezTo>
                        <a:pt x="12" y="7"/>
                        <a:pt x="12" y="7"/>
                        <a:pt x="12" y="7"/>
                      </a:cubicBezTo>
                      <a:cubicBezTo>
                        <a:pt x="12" y="3"/>
                        <a:pt x="9" y="0"/>
                        <a:pt x="6" y="0"/>
                      </a:cubicBezTo>
                      <a:cubicBezTo>
                        <a:pt x="2" y="0"/>
                        <a:pt x="0" y="3"/>
                        <a:pt x="0" y="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8" name="Freeform 157">
                  <a:extLst>
                    <a:ext uri="{FF2B5EF4-FFF2-40B4-BE49-F238E27FC236}">
                      <a16:creationId xmlns:a16="http://schemas.microsoft.com/office/drawing/2014/main" id="{B9158D34-6B0E-28A0-2CC5-E62EB4A011DE}"/>
                    </a:ext>
                  </a:extLst>
                </p:cNvPr>
                <p:cNvSpPr>
                  <a:spLocks/>
                </p:cNvSpPr>
                <p:nvPr/>
              </p:nvSpPr>
              <p:spPr bwMode="auto">
                <a:xfrm>
                  <a:off x="1063" y="1909"/>
                  <a:ext cx="30" cy="238"/>
                </a:xfrm>
                <a:custGeom>
                  <a:avLst/>
                  <a:gdLst>
                    <a:gd name="T0" fmla="*/ 188 w 12"/>
                    <a:gd name="T1" fmla="*/ 1588 h 89"/>
                    <a:gd name="T2" fmla="*/ 188 w 12"/>
                    <a:gd name="T3" fmla="*/ 765 h 89"/>
                    <a:gd name="T4" fmla="*/ 0 w 12"/>
                    <a:gd name="T5" fmla="*/ 0 h 89"/>
                    <a:gd name="T6" fmla="*/ 0 w 12"/>
                    <a:gd name="T7" fmla="*/ 572 h 89"/>
                    <a:gd name="T8" fmla="*/ 0 w 12"/>
                    <a:gd name="T9" fmla="*/ 1588 h 89"/>
                    <a:gd name="T10" fmla="*/ 95 w 12"/>
                    <a:gd name="T11" fmla="*/ 1701 h 89"/>
                    <a:gd name="T12" fmla="*/ 188 w 12"/>
                    <a:gd name="T13" fmla="*/ 158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8" y="25"/>
                        <a:pt x="4" y="12"/>
                        <a:pt x="0" y="0"/>
                      </a:cubicBezTo>
                      <a:cubicBezTo>
                        <a:pt x="0" y="30"/>
                        <a:pt x="0" y="30"/>
                        <a:pt x="0" y="30"/>
                      </a:cubicBezTo>
                      <a:cubicBezTo>
                        <a:pt x="0" y="83"/>
                        <a:pt x="0" y="83"/>
                        <a:pt x="0" y="83"/>
                      </a:cubicBezTo>
                      <a:cubicBezTo>
                        <a:pt x="0" y="86"/>
                        <a:pt x="3" y="89"/>
                        <a:pt x="6" y="89"/>
                      </a:cubicBezTo>
                      <a:cubicBezTo>
                        <a:pt x="10" y="89"/>
                        <a:pt x="12" y="86"/>
                        <a:pt x="12" y="83"/>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9" name="Freeform 158">
                  <a:extLst>
                    <a:ext uri="{FF2B5EF4-FFF2-40B4-BE49-F238E27FC236}">
                      <a16:creationId xmlns:a16="http://schemas.microsoft.com/office/drawing/2014/main" id="{1C5C45B0-D45D-8BB0-4383-4461AE455B41}"/>
                    </a:ext>
                  </a:extLst>
                </p:cNvPr>
                <p:cNvSpPr>
                  <a:spLocks/>
                </p:cNvSpPr>
                <p:nvPr/>
              </p:nvSpPr>
              <p:spPr bwMode="auto">
                <a:xfrm>
                  <a:off x="1315" y="1587"/>
                  <a:ext cx="30" cy="450"/>
                </a:xfrm>
                <a:custGeom>
                  <a:avLst/>
                  <a:gdLst>
                    <a:gd name="T0" fmla="*/ 0 w 12"/>
                    <a:gd name="T1" fmla="*/ 1603 h 169"/>
                    <a:gd name="T2" fmla="*/ 0 w 12"/>
                    <a:gd name="T3" fmla="*/ 3078 h 169"/>
                    <a:gd name="T4" fmla="*/ 95 w 12"/>
                    <a:gd name="T5" fmla="*/ 3190 h 169"/>
                    <a:gd name="T6" fmla="*/ 188 w 12"/>
                    <a:gd name="T7" fmla="*/ 3078 h 169"/>
                    <a:gd name="T8" fmla="*/ 188 w 12"/>
                    <a:gd name="T9" fmla="*/ 114 h 169"/>
                    <a:gd name="T10" fmla="*/ 95 w 12"/>
                    <a:gd name="T11" fmla="*/ 0 h 169"/>
                    <a:gd name="T12" fmla="*/ 0 w 12"/>
                    <a:gd name="T13" fmla="*/ 114 h 169"/>
                    <a:gd name="T14" fmla="*/ 0 w 12"/>
                    <a:gd name="T15" fmla="*/ 1603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69">
                      <a:moveTo>
                        <a:pt x="0" y="85"/>
                      </a:moveTo>
                      <a:cubicBezTo>
                        <a:pt x="0" y="163"/>
                        <a:pt x="0" y="163"/>
                        <a:pt x="0" y="163"/>
                      </a:cubicBezTo>
                      <a:cubicBezTo>
                        <a:pt x="0" y="166"/>
                        <a:pt x="3" y="169"/>
                        <a:pt x="6" y="169"/>
                      </a:cubicBezTo>
                      <a:cubicBezTo>
                        <a:pt x="10" y="169"/>
                        <a:pt x="12" y="166"/>
                        <a:pt x="12" y="163"/>
                      </a:cubicBezTo>
                      <a:cubicBezTo>
                        <a:pt x="12" y="6"/>
                        <a:pt x="12" y="6"/>
                        <a:pt x="12" y="6"/>
                      </a:cubicBezTo>
                      <a:cubicBezTo>
                        <a:pt x="12" y="3"/>
                        <a:pt x="10" y="0"/>
                        <a:pt x="6" y="0"/>
                      </a:cubicBezTo>
                      <a:cubicBezTo>
                        <a:pt x="3" y="0"/>
                        <a:pt x="0" y="3"/>
                        <a:pt x="0" y="6"/>
                      </a:cubicBezTo>
                      <a:lnTo>
                        <a:pt x="0" y="85"/>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0" name="Freeform 159">
                  <a:extLst>
                    <a:ext uri="{FF2B5EF4-FFF2-40B4-BE49-F238E27FC236}">
                      <a16:creationId xmlns:a16="http://schemas.microsoft.com/office/drawing/2014/main" id="{7B18D643-5E8F-FD7D-8D4D-AC0C49853702}"/>
                    </a:ext>
                  </a:extLst>
                </p:cNvPr>
                <p:cNvSpPr>
                  <a:spLocks/>
                </p:cNvSpPr>
                <p:nvPr/>
              </p:nvSpPr>
              <p:spPr bwMode="auto">
                <a:xfrm>
                  <a:off x="1255" y="1717"/>
                  <a:ext cx="33" cy="424"/>
                </a:xfrm>
                <a:custGeom>
                  <a:avLst/>
                  <a:gdLst>
                    <a:gd name="T0" fmla="*/ 0 w 13"/>
                    <a:gd name="T1" fmla="*/ 1501 h 159"/>
                    <a:gd name="T2" fmla="*/ 0 w 13"/>
                    <a:gd name="T3" fmla="*/ 2880 h 159"/>
                    <a:gd name="T4" fmla="*/ 96 w 13"/>
                    <a:gd name="T5" fmla="*/ 3016 h 159"/>
                    <a:gd name="T6" fmla="*/ 213 w 13"/>
                    <a:gd name="T7" fmla="*/ 2880 h 159"/>
                    <a:gd name="T8" fmla="*/ 213 w 13"/>
                    <a:gd name="T9" fmla="*/ 115 h 159"/>
                    <a:gd name="T10" fmla="*/ 96 w 13"/>
                    <a:gd name="T11" fmla="*/ 0 h 159"/>
                    <a:gd name="T12" fmla="*/ 0 w 13"/>
                    <a:gd name="T13" fmla="*/ 115 h 159"/>
                    <a:gd name="T14" fmla="*/ 0 w 13"/>
                    <a:gd name="T15" fmla="*/ 1501 h 1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59">
                      <a:moveTo>
                        <a:pt x="0" y="79"/>
                      </a:moveTo>
                      <a:cubicBezTo>
                        <a:pt x="0" y="152"/>
                        <a:pt x="0" y="152"/>
                        <a:pt x="0" y="152"/>
                      </a:cubicBezTo>
                      <a:cubicBezTo>
                        <a:pt x="0" y="156"/>
                        <a:pt x="3" y="159"/>
                        <a:pt x="6" y="159"/>
                      </a:cubicBezTo>
                      <a:cubicBezTo>
                        <a:pt x="10" y="159"/>
                        <a:pt x="13" y="156"/>
                        <a:pt x="13" y="152"/>
                      </a:cubicBezTo>
                      <a:cubicBezTo>
                        <a:pt x="13" y="6"/>
                        <a:pt x="13" y="6"/>
                        <a:pt x="13" y="6"/>
                      </a:cubicBezTo>
                      <a:cubicBezTo>
                        <a:pt x="13" y="3"/>
                        <a:pt x="10" y="0"/>
                        <a:pt x="6" y="0"/>
                      </a:cubicBezTo>
                      <a:cubicBezTo>
                        <a:pt x="3" y="0"/>
                        <a:pt x="0" y="3"/>
                        <a:pt x="0" y="6"/>
                      </a:cubicBezTo>
                      <a:lnTo>
                        <a:pt x="0" y="7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1" name="Freeform 160">
                  <a:extLst>
                    <a:ext uri="{FF2B5EF4-FFF2-40B4-BE49-F238E27FC236}">
                      <a16:creationId xmlns:a16="http://schemas.microsoft.com/office/drawing/2014/main" id="{FF720BA9-5784-D2BB-72E6-1E4A4E14F849}"/>
                    </a:ext>
                  </a:extLst>
                </p:cNvPr>
                <p:cNvSpPr>
                  <a:spLocks/>
                </p:cNvSpPr>
                <p:nvPr/>
              </p:nvSpPr>
              <p:spPr bwMode="auto">
                <a:xfrm>
                  <a:off x="1193" y="1888"/>
                  <a:ext cx="32" cy="269"/>
                </a:xfrm>
                <a:custGeom>
                  <a:avLst/>
                  <a:gdLst>
                    <a:gd name="T0" fmla="*/ 0 w 13"/>
                    <a:gd name="T1" fmla="*/ 115 h 101"/>
                    <a:gd name="T2" fmla="*/ 0 w 13"/>
                    <a:gd name="T3" fmla="*/ 1023 h 101"/>
                    <a:gd name="T4" fmla="*/ 0 w 13"/>
                    <a:gd name="T5" fmla="*/ 1681 h 101"/>
                    <a:gd name="T6" fmla="*/ 194 w 13"/>
                    <a:gd name="T7" fmla="*/ 1907 h 101"/>
                    <a:gd name="T8" fmla="*/ 194 w 13"/>
                    <a:gd name="T9" fmla="*/ 115 h 101"/>
                    <a:gd name="T10" fmla="*/ 91 w 13"/>
                    <a:gd name="T11" fmla="*/ 0 h 101"/>
                    <a:gd name="T12" fmla="*/ 0 w 13"/>
                    <a:gd name="T13" fmla="*/ 115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01">
                      <a:moveTo>
                        <a:pt x="0" y="6"/>
                      </a:moveTo>
                      <a:cubicBezTo>
                        <a:pt x="0" y="54"/>
                        <a:pt x="0" y="54"/>
                        <a:pt x="0" y="54"/>
                      </a:cubicBezTo>
                      <a:cubicBezTo>
                        <a:pt x="0" y="89"/>
                        <a:pt x="0" y="89"/>
                        <a:pt x="0" y="89"/>
                      </a:cubicBezTo>
                      <a:cubicBezTo>
                        <a:pt x="4" y="94"/>
                        <a:pt x="8" y="98"/>
                        <a:pt x="13" y="101"/>
                      </a:cubicBezTo>
                      <a:cubicBezTo>
                        <a:pt x="13" y="6"/>
                        <a:pt x="13" y="6"/>
                        <a:pt x="13" y="6"/>
                      </a:cubicBezTo>
                      <a:cubicBezTo>
                        <a:pt x="13" y="3"/>
                        <a:pt x="10" y="0"/>
                        <a:pt x="6" y="0"/>
                      </a:cubicBezTo>
                      <a:cubicBezTo>
                        <a:pt x="3" y="0"/>
                        <a:pt x="0" y="3"/>
                        <a:pt x="0" y="6"/>
                      </a:cubicBez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2" name="Freeform 161">
                  <a:extLst>
                    <a:ext uri="{FF2B5EF4-FFF2-40B4-BE49-F238E27FC236}">
                      <a16:creationId xmlns:a16="http://schemas.microsoft.com/office/drawing/2014/main" id="{DF07F86A-850B-8CA4-1C7F-2D5D79F3F87A}"/>
                    </a:ext>
                  </a:extLst>
                </p:cNvPr>
                <p:cNvSpPr>
                  <a:spLocks/>
                </p:cNvSpPr>
                <p:nvPr/>
              </p:nvSpPr>
              <p:spPr bwMode="auto">
                <a:xfrm>
                  <a:off x="1138" y="2011"/>
                  <a:ext cx="27" cy="64"/>
                </a:xfrm>
                <a:custGeom>
                  <a:avLst/>
                  <a:gdLst>
                    <a:gd name="T0" fmla="*/ 162 w 11"/>
                    <a:gd name="T1" fmla="*/ 456 h 24"/>
                    <a:gd name="T2" fmla="*/ 162 w 11"/>
                    <a:gd name="T3" fmla="*/ 136 h 24"/>
                    <a:gd name="T4" fmla="*/ 61 w 11"/>
                    <a:gd name="T5" fmla="*/ 0 h 24"/>
                    <a:gd name="T6" fmla="*/ 0 w 11"/>
                    <a:gd name="T7" fmla="*/ 35 h 24"/>
                    <a:gd name="T8" fmla="*/ 162 w 11"/>
                    <a:gd name="T9" fmla="*/ 45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4">
                      <a:moveTo>
                        <a:pt x="11" y="24"/>
                      </a:moveTo>
                      <a:cubicBezTo>
                        <a:pt x="11" y="7"/>
                        <a:pt x="11" y="7"/>
                        <a:pt x="11" y="7"/>
                      </a:cubicBezTo>
                      <a:cubicBezTo>
                        <a:pt x="11" y="3"/>
                        <a:pt x="8" y="0"/>
                        <a:pt x="4" y="0"/>
                      </a:cubicBezTo>
                      <a:cubicBezTo>
                        <a:pt x="3" y="0"/>
                        <a:pt x="1" y="1"/>
                        <a:pt x="0" y="2"/>
                      </a:cubicBezTo>
                      <a:cubicBezTo>
                        <a:pt x="4" y="10"/>
                        <a:pt x="7" y="17"/>
                        <a:pt x="11" y="24"/>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3" name="Freeform 162">
                  <a:extLst>
                    <a:ext uri="{FF2B5EF4-FFF2-40B4-BE49-F238E27FC236}">
                      <a16:creationId xmlns:a16="http://schemas.microsoft.com/office/drawing/2014/main" id="{41452D0F-7D28-51F8-C9C2-FB8966CBC458}"/>
                    </a:ext>
                  </a:extLst>
                </p:cNvPr>
                <p:cNvSpPr>
                  <a:spLocks/>
                </p:cNvSpPr>
                <p:nvPr/>
              </p:nvSpPr>
              <p:spPr bwMode="auto">
                <a:xfrm>
                  <a:off x="1378" y="1656"/>
                  <a:ext cx="30" cy="237"/>
                </a:xfrm>
                <a:custGeom>
                  <a:avLst/>
                  <a:gdLst>
                    <a:gd name="T0" fmla="*/ 188 w 12"/>
                    <a:gd name="T1" fmla="*/ 1568 h 89"/>
                    <a:gd name="T2" fmla="*/ 188 w 12"/>
                    <a:gd name="T3" fmla="*/ 759 h 89"/>
                    <a:gd name="T4" fmla="*/ 0 w 12"/>
                    <a:gd name="T5" fmla="*/ 0 h 89"/>
                    <a:gd name="T6" fmla="*/ 0 w 12"/>
                    <a:gd name="T7" fmla="*/ 567 h 89"/>
                    <a:gd name="T8" fmla="*/ 0 w 12"/>
                    <a:gd name="T9" fmla="*/ 1568 h 89"/>
                    <a:gd name="T10" fmla="*/ 95 w 12"/>
                    <a:gd name="T11" fmla="*/ 1680 h 89"/>
                    <a:gd name="T12" fmla="*/ 188 w 12"/>
                    <a:gd name="T13" fmla="*/ 156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7" y="25"/>
                        <a:pt x="4" y="12"/>
                        <a:pt x="0" y="0"/>
                      </a:cubicBezTo>
                      <a:cubicBezTo>
                        <a:pt x="0" y="30"/>
                        <a:pt x="0" y="30"/>
                        <a:pt x="0" y="30"/>
                      </a:cubicBezTo>
                      <a:cubicBezTo>
                        <a:pt x="0" y="83"/>
                        <a:pt x="0" y="83"/>
                        <a:pt x="0" y="83"/>
                      </a:cubicBezTo>
                      <a:cubicBezTo>
                        <a:pt x="0" y="86"/>
                        <a:pt x="2" y="89"/>
                        <a:pt x="6" y="89"/>
                      </a:cubicBezTo>
                      <a:cubicBezTo>
                        <a:pt x="9" y="89"/>
                        <a:pt x="12" y="86"/>
                        <a:pt x="12" y="83"/>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4" name="Freeform 163">
                  <a:extLst>
                    <a:ext uri="{FF2B5EF4-FFF2-40B4-BE49-F238E27FC236}">
                      <a16:creationId xmlns:a16="http://schemas.microsoft.com/office/drawing/2014/main" id="{93A60A42-FE82-2411-0201-CB8D9846A473}"/>
                    </a:ext>
                  </a:extLst>
                </p:cNvPr>
                <p:cNvSpPr>
                  <a:spLocks/>
                </p:cNvSpPr>
                <p:nvPr/>
              </p:nvSpPr>
              <p:spPr bwMode="auto">
                <a:xfrm>
                  <a:off x="1255" y="1717"/>
                  <a:ext cx="33" cy="224"/>
                </a:xfrm>
                <a:custGeom>
                  <a:avLst/>
                  <a:gdLst>
                    <a:gd name="T0" fmla="*/ 213 w 13"/>
                    <a:gd name="T1" fmla="*/ 115 h 84"/>
                    <a:gd name="T2" fmla="*/ 96 w 13"/>
                    <a:gd name="T3" fmla="*/ 0 h 84"/>
                    <a:gd name="T4" fmla="*/ 0 w 13"/>
                    <a:gd name="T5" fmla="*/ 115 h 84"/>
                    <a:gd name="T6" fmla="*/ 0 w 13"/>
                    <a:gd name="T7" fmla="*/ 1501 h 84"/>
                    <a:gd name="T8" fmla="*/ 96 w 13"/>
                    <a:gd name="T9" fmla="*/ 1592 h 84"/>
                    <a:gd name="T10" fmla="*/ 213 w 13"/>
                    <a:gd name="T11" fmla="*/ 1501 h 84"/>
                    <a:gd name="T12" fmla="*/ 213 w 13"/>
                    <a:gd name="T13" fmla="*/ 115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84">
                      <a:moveTo>
                        <a:pt x="13" y="6"/>
                      </a:moveTo>
                      <a:cubicBezTo>
                        <a:pt x="13" y="3"/>
                        <a:pt x="10" y="0"/>
                        <a:pt x="6" y="0"/>
                      </a:cubicBezTo>
                      <a:cubicBezTo>
                        <a:pt x="3" y="0"/>
                        <a:pt x="0" y="3"/>
                        <a:pt x="0" y="6"/>
                      </a:cubicBezTo>
                      <a:cubicBezTo>
                        <a:pt x="0" y="79"/>
                        <a:pt x="0" y="79"/>
                        <a:pt x="0" y="79"/>
                      </a:cubicBezTo>
                      <a:cubicBezTo>
                        <a:pt x="6" y="84"/>
                        <a:pt x="6" y="84"/>
                        <a:pt x="6" y="84"/>
                      </a:cubicBezTo>
                      <a:cubicBezTo>
                        <a:pt x="13" y="79"/>
                        <a:pt x="13" y="79"/>
                        <a:pt x="13" y="79"/>
                      </a:cubicBezTo>
                      <a:lnTo>
                        <a:pt x="13" y="6"/>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5" name="Freeform 164">
                  <a:extLst>
                    <a:ext uri="{FF2B5EF4-FFF2-40B4-BE49-F238E27FC236}">
                      <a16:creationId xmlns:a16="http://schemas.microsoft.com/office/drawing/2014/main" id="{39952123-8C4C-5B21-BB24-FA7169BC081E}"/>
                    </a:ext>
                  </a:extLst>
                </p:cNvPr>
                <p:cNvSpPr>
                  <a:spLocks/>
                </p:cNvSpPr>
                <p:nvPr/>
              </p:nvSpPr>
              <p:spPr bwMode="auto">
                <a:xfrm>
                  <a:off x="1315" y="1587"/>
                  <a:ext cx="30" cy="240"/>
                </a:xfrm>
                <a:custGeom>
                  <a:avLst/>
                  <a:gdLst>
                    <a:gd name="T0" fmla="*/ 0 w 12"/>
                    <a:gd name="T1" fmla="*/ 1613 h 90"/>
                    <a:gd name="T2" fmla="*/ 113 w 12"/>
                    <a:gd name="T3" fmla="*/ 1707 h 90"/>
                    <a:gd name="T4" fmla="*/ 188 w 12"/>
                    <a:gd name="T5" fmla="*/ 1613 h 90"/>
                    <a:gd name="T6" fmla="*/ 188 w 12"/>
                    <a:gd name="T7" fmla="*/ 115 h 90"/>
                    <a:gd name="T8" fmla="*/ 95 w 12"/>
                    <a:gd name="T9" fmla="*/ 0 h 90"/>
                    <a:gd name="T10" fmla="*/ 0 w 12"/>
                    <a:gd name="T11" fmla="*/ 115 h 90"/>
                    <a:gd name="T12" fmla="*/ 0 w 12"/>
                    <a:gd name="T13" fmla="*/ 1613 h 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0">
                      <a:moveTo>
                        <a:pt x="0" y="85"/>
                      </a:moveTo>
                      <a:cubicBezTo>
                        <a:pt x="7" y="90"/>
                        <a:pt x="7" y="90"/>
                        <a:pt x="7" y="90"/>
                      </a:cubicBezTo>
                      <a:cubicBezTo>
                        <a:pt x="12" y="85"/>
                        <a:pt x="12" y="85"/>
                        <a:pt x="12" y="85"/>
                      </a:cubicBezTo>
                      <a:cubicBezTo>
                        <a:pt x="12" y="6"/>
                        <a:pt x="12" y="6"/>
                        <a:pt x="12" y="6"/>
                      </a:cubicBezTo>
                      <a:cubicBezTo>
                        <a:pt x="12" y="3"/>
                        <a:pt x="10" y="0"/>
                        <a:pt x="6" y="0"/>
                      </a:cubicBezTo>
                      <a:cubicBezTo>
                        <a:pt x="3" y="0"/>
                        <a:pt x="0" y="3"/>
                        <a:pt x="0" y="6"/>
                      </a:cubicBezTo>
                      <a:lnTo>
                        <a:pt x="0" y="85"/>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6" name="Freeform 165">
                  <a:extLst>
                    <a:ext uri="{FF2B5EF4-FFF2-40B4-BE49-F238E27FC236}">
                      <a16:creationId xmlns:a16="http://schemas.microsoft.com/office/drawing/2014/main" id="{C6DDA1A7-71A4-2376-E735-5DD2D70842D1}"/>
                    </a:ext>
                  </a:extLst>
                </p:cNvPr>
                <p:cNvSpPr>
                  <a:spLocks/>
                </p:cNvSpPr>
                <p:nvPr/>
              </p:nvSpPr>
              <p:spPr bwMode="auto">
                <a:xfrm>
                  <a:off x="1378" y="1656"/>
                  <a:ext cx="30" cy="123"/>
                </a:xfrm>
                <a:custGeom>
                  <a:avLst/>
                  <a:gdLst>
                    <a:gd name="T0" fmla="*/ 0 w 12"/>
                    <a:gd name="T1" fmla="*/ 786 h 46"/>
                    <a:gd name="T2" fmla="*/ 95 w 12"/>
                    <a:gd name="T3" fmla="*/ 880 h 46"/>
                    <a:gd name="T4" fmla="*/ 188 w 12"/>
                    <a:gd name="T5" fmla="*/ 786 h 46"/>
                    <a:gd name="T6" fmla="*/ 188 w 12"/>
                    <a:gd name="T7" fmla="*/ 765 h 46"/>
                    <a:gd name="T8" fmla="*/ 0 w 12"/>
                    <a:gd name="T9" fmla="*/ 0 h 46"/>
                    <a:gd name="T10" fmla="*/ 0 w 12"/>
                    <a:gd name="T11" fmla="*/ 786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46">
                      <a:moveTo>
                        <a:pt x="0" y="41"/>
                      </a:moveTo>
                      <a:cubicBezTo>
                        <a:pt x="6" y="46"/>
                        <a:pt x="6" y="46"/>
                        <a:pt x="6" y="46"/>
                      </a:cubicBezTo>
                      <a:cubicBezTo>
                        <a:pt x="12" y="41"/>
                        <a:pt x="12" y="41"/>
                        <a:pt x="12" y="41"/>
                      </a:cubicBezTo>
                      <a:cubicBezTo>
                        <a:pt x="12" y="40"/>
                        <a:pt x="12" y="40"/>
                        <a:pt x="12" y="40"/>
                      </a:cubicBezTo>
                      <a:cubicBezTo>
                        <a:pt x="7" y="25"/>
                        <a:pt x="4" y="12"/>
                        <a:pt x="0" y="0"/>
                      </a:cubicBezTo>
                      <a:lnTo>
                        <a:pt x="0" y="41"/>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7" name="Freeform 166">
                  <a:extLst>
                    <a:ext uri="{FF2B5EF4-FFF2-40B4-BE49-F238E27FC236}">
                      <a16:creationId xmlns:a16="http://schemas.microsoft.com/office/drawing/2014/main" id="{D81EA904-A5EE-A49B-90F7-CBC94E831267}"/>
                    </a:ext>
                  </a:extLst>
                </p:cNvPr>
                <p:cNvSpPr>
                  <a:spLocks/>
                </p:cNvSpPr>
                <p:nvPr/>
              </p:nvSpPr>
              <p:spPr bwMode="auto">
                <a:xfrm>
                  <a:off x="1193" y="1888"/>
                  <a:ext cx="32" cy="144"/>
                </a:xfrm>
                <a:custGeom>
                  <a:avLst/>
                  <a:gdLst>
                    <a:gd name="T0" fmla="*/ 194 w 13"/>
                    <a:gd name="T1" fmla="*/ 1024 h 54"/>
                    <a:gd name="T2" fmla="*/ 194 w 13"/>
                    <a:gd name="T3" fmla="*/ 115 h 54"/>
                    <a:gd name="T4" fmla="*/ 91 w 13"/>
                    <a:gd name="T5" fmla="*/ 0 h 54"/>
                    <a:gd name="T6" fmla="*/ 0 w 13"/>
                    <a:gd name="T7" fmla="*/ 115 h 54"/>
                    <a:gd name="T8" fmla="*/ 0 w 13"/>
                    <a:gd name="T9" fmla="*/ 1024 h 54"/>
                    <a:gd name="T10" fmla="*/ 194 w 13"/>
                    <a:gd name="T11" fmla="*/ 1024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54">
                      <a:moveTo>
                        <a:pt x="13" y="54"/>
                      </a:moveTo>
                      <a:cubicBezTo>
                        <a:pt x="13" y="6"/>
                        <a:pt x="13" y="6"/>
                        <a:pt x="13" y="6"/>
                      </a:cubicBezTo>
                      <a:cubicBezTo>
                        <a:pt x="13" y="3"/>
                        <a:pt x="10" y="0"/>
                        <a:pt x="6" y="0"/>
                      </a:cubicBezTo>
                      <a:cubicBezTo>
                        <a:pt x="3" y="0"/>
                        <a:pt x="0" y="3"/>
                        <a:pt x="0" y="6"/>
                      </a:cubicBezTo>
                      <a:cubicBezTo>
                        <a:pt x="0" y="54"/>
                        <a:pt x="0" y="54"/>
                        <a:pt x="0" y="54"/>
                      </a:cubicBezTo>
                      <a:lnTo>
                        <a:pt x="13" y="54"/>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8" name="Freeform 167">
                  <a:extLst>
                    <a:ext uri="{FF2B5EF4-FFF2-40B4-BE49-F238E27FC236}">
                      <a16:creationId xmlns:a16="http://schemas.microsoft.com/office/drawing/2014/main" id="{8AD6E7BA-A804-DE26-59D6-A32B820AF25A}"/>
                    </a:ext>
                  </a:extLst>
                </p:cNvPr>
                <p:cNvSpPr>
                  <a:spLocks/>
                </p:cNvSpPr>
                <p:nvPr/>
              </p:nvSpPr>
              <p:spPr bwMode="auto">
                <a:xfrm>
                  <a:off x="1320" y="1645"/>
                  <a:ext cx="23" cy="392"/>
                </a:xfrm>
                <a:custGeom>
                  <a:avLst/>
                  <a:gdLst>
                    <a:gd name="T0" fmla="*/ 0 w 9"/>
                    <a:gd name="T1" fmla="*/ 2675 h 147"/>
                    <a:gd name="T2" fmla="*/ 0 w 9"/>
                    <a:gd name="T3" fmla="*/ 0 h 147"/>
                    <a:gd name="T4" fmla="*/ 33 w 9"/>
                    <a:gd name="T5" fmla="*/ 1821 h 147"/>
                    <a:gd name="T6" fmla="*/ 118 w 9"/>
                    <a:gd name="T7" fmla="*/ 2731 h 147"/>
                    <a:gd name="T8" fmla="*/ 0 w 9"/>
                    <a:gd name="T9" fmla="*/ 2675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47">
                      <a:moveTo>
                        <a:pt x="0" y="141"/>
                      </a:moveTo>
                      <a:cubicBezTo>
                        <a:pt x="0" y="0"/>
                        <a:pt x="0" y="0"/>
                        <a:pt x="0" y="0"/>
                      </a:cubicBezTo>
                      <a:cubicBezTo>
                        <a:pt x="0" y="6"/>
                        <a:pt x="1" y="56"/>
                        <a:pt x="2" y="96"/>
                      </a:cubicBezTo>
                      <a:cubicBezTo>
                        <a:pt x="3" y="120"/>
                        <a:pt x="5" y="143"/>
                        <a:pt x="7" y="144"/>
                      </a:cubicBezTo>
                      <a:cubicBezTo>
                        <a:pt x="9" y="145"/>
                        <a:pt x="0" y="147"/>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9" name="Freeform 168">
                  <a:extLst>
                    <a:ext uri="{FF2B5EF4-FFF2-40B4-BE49-F238E27FC236}">
                      <a16:creationId xmlns:a16="http://schemas.microsoft.com/office/drawing/2014/main" id="{051F22E1-6253-99CB-621F-D8AFB62FA323}"/>
                    </a:ext>
                  </a:extLst>
                </p:cNvPr>
                <p:cNvSpPr>
                  <a:spLocks/>
                </p:cNvSpPr>
                <p:nvPr/>
              </p:nvSpPr>
              <p:spPr bwMode="auto">
                <a:xfrm>
                  <a:off x="1258" y="1747"/>
                  <a:ext cx="25" cy="394"/>
                </a:xfrm>
                <a:custGeom>
                  <a:avLst/>
                  <a:gdLst>
                    <a:gd name="T0" fmla="*/ 20 w 10"/>
                    <a:gd name="T1" fmla="*/ 2657 h 148"/>
                    <a:gd name="T2" fmla="*/ 20 w 10"/>
                    <a:gd name="T3" fmla="*/ 0 h 148"/>
                    <a:gd name="T4" fmla="*/ 50 w 10"/>
                    <a:gd name="T5" fmla="*/ 1816 h 148"/>
                    <a:gd name="T6" fmla="*/ 125 w 10"/>
                    <a:gd name="T7" fmla="*/ 2715 h 148"/>
                    <a:gd name="T8" fmla="*/ 20 w 10"/>
                    <a:gd name="T9" fmla="*/ 2657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48">
                      <a:moveTo>
                        <a:pt x="1" y="141"/>
                      </a:moveTo>
                      <a:cubicBezTo>
                        <a:pt x="1" y="0"/>
                        <a:pt x="1" y="0"/>
                        <a:pt x="1" y="0"/>
                      </a:cubicBezTo>
                      <a:cubicBezTo>
                        <a:pt x="0" y="6"/>
                        <a:pt x="1" y="56"/>
                        <a:pt x="3" y="96"/>
                      </a:cubicBezTo>
                      <a:cubicBezTo>
                        <a:pt x="4" y="121"/>
                        <a:pt x="5" y="144"/>
                        <a:pt x="8" y="144"/>
                      </a:cubicBezTo>
                      <a:cubicBezTo>
                        <a:pt x="10" y="146"/>
                        <a:pt x="1" y="148"/>
                        <a:pt x="1"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0" name="Freeform 169">
                  <a:extLst>
                    <a:ext uri="{FF2B5EF4-FFF2-40B4-BE49-F238E27FC236}">
                      <a16:creationId xmlns:a16="http://schemas.microsoft.com/office/drawing/2014/main" id="{FDD30127-1BE7-E9A1-6E06-3EC7C3E14D6E}"/>
                    </a:ext>
                  </a:extLst>
                </p:cNvPr>
                <p:cNvSpPr>
                  <a:spLocks/>
                </p:cNvSpPr>
                <p:nvPr/>
              </p:nvSpPr>
              <p:spPr bwMode="auto">
                <a:xfrm>
                  <a:off x="1380" y="1683"/>
                  <a:ext cx="23" cy="208"/>
                </a:xfrm>
                <a:custGeom>
                  <a:avLst/>
                  <a:gdLst>
                    <a:gd name="T0" fmla="*/ 0 w 9"/>
                    <a:gd name="T1" fmla="*/ 1365 h 78"/>
                    <a:gd name="T2" fmla="*/ 0 w 9"/>
                    <a:gd name="T3" fmla="*/ 21 h 78"/>
                    <a:gd name="T4" fmla="*/ 33 w 9"/>
                    <a:gd name="T5" fmla="*/ 760 h 78"/>
                    <a:gd name="T6" fmla="*/ 118 w 9"/>
                    <a:gd name="T7" fmla="*/ 1421 h 78"/>
                    <a:gd name="T8" fmla="*/ 0 w 9"/>
                    <a:gd name="T9" fmla="*/ 136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78">
                      <a:moveTo>
                        <a:pt x="0" y="72"/>
                      </a:moveTo>
                      <a:cubicBezTo>
                        <a:pt x="0" y="1"/>
                        <a:pt x="0" y="1"/>
                        <a:pt x="0" y="1"/>
                      </a:cubicBezTo>
                      <a:cubicBezTo>
                        <a:pt x="0" y="7"/>
                        <a:pt x="1" y="0"/>
                        <a:pt x="2" y="40"/>
                      </a:cubicBezTo>
                      <a:cubicBezTo>
                        <a:pt x="3" y="65"/>
                        <a:pt x="5" y="75"/>
                        <a:pt x="7" y="75"/>
                      </a:cubicBezTo>
                      <a:cubicBezTo>
                        <a:pt x="9" y="76"/>
                        <a:pt x="0" y="7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1" name="Freeform 170">
                  <a:extLst>
                    <a:ext uri="{FF2B5EF4-FFF2-40B4-BE49-F238E27FC236}">
                      <a16:creationId xmlns:a16="http://schemas.microsoft.com/office/drawing/2014/main" id="{0E297F61-AF48-9E35-0137-00C49F0243CC}"/>
                    </a:ext>
                  </a:extLst>
                </p:cNvPr>
                <p:cNvSpPr>
                  <a:spLocks/>
                </p:cNvSpPr>
                <p:nvPr/>
              </p:nvSpPr>
              <p:spPr bwMode="auto">
                <a:xfrm>
                  <a:off x="1198" y="1915"/>
                  <a:ext cx="10" cy="181"/>
                </a:xfrm>
                <a:custGeom>
                  <a:avLst/>
                  <a:gdLst>
                    <a:gd name="T0" fmla="*/ 0 w 4"/>
                    <a:gd name="T1" fmla="*/ 1283 h 68"/>
                    <a:gd name="T2" fmla="*/ 0 w 4"/>
                    <a:gd name="T3" fmla="*/ 0 h 68"/>
                    <a:gd name="T4" fmla="*/ 0 w 4"/>
                    <a:gd name="T5" fmla="*/ 1283 h 68"/>
                    <a:gd name="T6" fmla="*/ 0 60000 65536"/>
                    <a:gd name="T7" fmla="*/ 0 60000 65536"/>
                    <a:gd name="T8" fmla="*/ 0 60000 65536"/>
                  </a:gdLst>
                  <a:ahLst/>
                  <a:cxnLst>
                    <a:cxn ang="T6">
                      <a:pos x="T0" y="T1"/>
                    </a:cxn>
                    <a:cxn ang="T7">
                      <a:pos x="T2" y="T3"/>
                    </a:cxn>
                    <a:cxn ang="T8">
                      <a:pos x="T4" y="T5"/>
                    </a:cxn>
                  </a:cxnLst>
                  <a:rect l="0" t="0" r="r" b="b"/>
                  <a:pathLst>
                    <a:path w="4" h="68">
                      <a:moveTo>
                        <a:pt x="0" y="68"/>
                      </a:moveTo>
                      <a:cubicBezTo>
                        <a:pt x="0" y="0"/>
                        <a:pt x="0" y="0"/>
                        <a:pt x="0" y="0"/>
                      </a:cubicBezTo>
                      <a:cubicBezTo>
                        <a:pt x="2" y="8"/>
                        <a:pt x="4" y="59"/>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2" name="Freeform 171">
                  <a:extLst>
                    <a:ext uri="{FF2B5EF4-FFF2-40B4-BE49-F238E27FC236}">
                      <a16:creationId xmlns:a16="http://schemas.microsoft.com/office/drawing/2014/main" id="{03819B5F-86C2-CDE0-9F56-37EC74E50541}"/>
                    </a:ext>
                  </a:extLst>
                </p:cNvPr>
                <p:cNvSpPr>
                  <a:spLocks/>
                </p:cNvSpPr>
                <p:nvPr/>
              </p:nvSpPr>
              <p:spPr bwMode="auto">
                <a:xfrm>
                  <a:off x="1315" y="1587"/>
                  <a:ext cx="30" cy="450"/>
                </a:xfrm>
                <a:custGeom>
                  <a:avLst/>
                  <a:gdLst>
                    <a:gd name="T0" fmla="*/ 0 w 12"/>
                    <a:gd name="T1" fmla="*/ 1603 h 169"/>
                    <a:gd name="T2" fmla="*/ 0 w 12"/>
                    <a:gd name="T3" fmla="*/ 3078 h 169"/>
                    <a:gd name="T4" fmla="*/ 95 w 12"/>
                    <a:gd name="T5" fmla="*/ 3190 h 169"/>
                    <a:gd name="T6" fmla="*/ 188 w 12"/>
                    <a:gd name="T7" fmla="*/ 3078 h 169"/>
                    <a:gd name="T8" fmla="*/ 188 w 12"/>
                    <a:gd name="T9" fmla="*/ 114 h 169"/>
                    <a:gd name="T10" fmla="*/ 95 w 12"/>
                    <a:gd name="T11" fmla="*/ 0 h 169"/>
                    <a:gd name="T12" fmla="*/ 0 w 12"/>
                    <a:gd name="T13" fmla="*/ 114 h 169"/>
                    <a:gd name="T14" fmla="*/ 0 w 12"/>
                    <a:gd name="T15" fmla="*/ 1603 h 1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69">
                      <a:moveTo>
                        <a:pt x="0" y="85"/>
                      </a:moveTo>
                      <a:cubicBezTo>
                        <a:pt x="0" y="163"/>
                        <a:pt x="0" y="163"/>
                        <a:pt x="0" y="163"/>
                      </a:cubicBezTo>
                      <a:cubicBezTo>
                        <a:pt x="0" y="166"/>
                        <a:pt x="3" y="169"/>
                        <a:pt x="6" y="169"/>
                      </a:cubicBezTo>
                      <a:cubicBezTo>
                        <a:pt x="10" y="169"/>
                        <a:pt x="12" y="166"/>
                        <a:pt x="12" y="163"/>
                      </a:cubicBezTo>
                      <a:cubicBezTo>
                        <a:pt x="12" y="6"/>
                        <a:pt x="12" y="6"/>
                        <a:pt x="12" y="6"/>
                      </a:cubicBezTo>
                      <a:cubicBezTo>
                        <a:pt x="12" y="3"/>
                        <a:pt x="10" y="0"/>
                        <a:pt x="6" y="0"/>
                      </a:cubicBezTo>
                      <a:cubicBezTo>
                        <a:pt x="3" y="0"/>
                        <a:pt x="0" y="3"/>
                        <a:pt x="0" y="6"/>
                      </a:cubicBezTo>
                      <a:lnTo>
                        <a:pt x="0" y="8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3" name="Freeform 172">
                  <a:extLst>
                    <a:ext uri="{FF2B5EF4-FFF2-40B4-BE49-F238E27FC236}">
                      <a16:creationId xmlns:a16="http://schemas.microsoft.com/office/drawing/2014/main" id="{29EAC646-0FAD-E309-5D0D-3EE6424D6A16}"/>
                    </a:ext>
                  </a:extLst>
                </p:cNvPr>
                <p:cNvSpPr>
                  <a:spLocks/>
                </p:cNvSpPr>
                <p:nvPr/>
              </p:nvSpPr>
              <p:spPr bwMode="auto">
                <a:xfrm>
                  <a:off x="1255" y="1717"/>
                  <a:ext cx="33" cy="424"/>
                </a:xfrm>
                <a:custGeom>
                  <a:avLst/>
                  <a:gdLst>
                    <a:gd name="T0" fmla="*/ 0 w 13"/>
                    <a:gd name="T1" fmla="*/ 1501 h 159"/>
                    <a:gd name="T2" fmla="*/ 0 w 13"/>
                    <a:gd name="T3" fmla="*/ 2880 h 159"/>
                    <a:gd name="T4" fmla="*/ 96 w 13"/>
                    <a:gd name="T5" fmla="*/ 3016 h 159"/>
                    <a:gd name="T6" fmla="*/ 213 w 13"/>
                    <a:gd name="T7" fmla="*/ 2880 h 159"/>
                    <a:gd name="T8" fmla="*/ 213 w 13"/>
                    <a:gd name="T9" fmla="*/ 115 h 159"/>
                    <a:gd name="T10" fmla="*/ 96 w 13"/>
                    <a:gd name="T11" fmla="*/ 0 h 159"/>
                    <a:gd name="T12" fmla="*/ 0 w 13"/>
                    <a:gd name="T13" fmla="*/ 115 h 159"/>
                    <a:gd name="T14" fmla="*/ 0 w 13"/>
                    <a:gd name="T15" fmla="*/ 1501 h 1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59">
                      <a:moveTo>
                        <a:pt x="0" y="79"/>
                      </a:moveTo>
                      <a:cubicBezTo>
                        <a:pt x="0" y="152"/>
                        <a:pt x="0" y="152"/>
                        <a:pt x="0" y="152"/>
                      </a:cubicBezTo>
                      <a:cubicBezTo>
                        <a:pt x="0" y="156"/>
                        <a:pt x="3" y="159"/>
                        <a:pt x="6" y="159"/>
                      </a:cubicBezTo>
                      <a:cubicBezTo>
                        <a:pt x="10" y="159"/>
                        <a:pt x="13" y="156"/>
                        <a:pt x="13" y="152"/>
                      </a:cubicBezTo>
                      <a:cubicBezTo>
                        <a:pt x="13" y="6"/>
                        <a:pt x="13" y="6"/>
                        <a:pt x="13" y="6"/>
                      </a:cubicBezTo>
                      <a:cubicBezTo>
                        <a:pt x="13" y="3"/>
                        <a:pt x="10" y="0"/>
                        <a:pt x="6" y="0"/>
                      </a:cubicBezTo>
                      <a:cubicBezTo>
                        <a:pt x="3" y="0"/>
                        <a:pt x="0" y="3"/>
                        <a:pt x="0" y="6"/>
                      </a:cubicBezTo>
                      <a:lnTo>
                        <a:pt x="0" y="7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4" name="Freeform 173">
                  <a:extLst>
                    <a:ext uri="{FF2B5EF4-FFF2-40B4-BE49-F238E27FC236}">
                      <a16:creationId xmlns:a16="http://schemas.microsoft.com/office/drawing/2014/main" id="{F4CB5E58-7890-02CC-24C1-D81C42602185}"/>
                    </a:ext>
                  </a:extLst>
                </p:cNvPr>
                <p:cNvSpPr>
                  <a:spLocks/>
                </p:cNvSpPr>
                <p:nvPr/>
              </p:nvSpPr>
              <p:spPr bwMode="auto">
                <a:xfrm>
                  <a:off x="1193" y="1888"/>
                  <a:ext cx="32" cy="269"/>
                </a:xfrm>
                <a:custGeom>
                  <a:avLst/>
                  <a:gdLst>
                    <a:gd name="T0" fmla="*/ 0 w 13"/>
                    <a:gd name="T1" fmla="*/ 115 h 101"/>
                    <a:gd name="T2" fmla="*/ 0 w 13"/>
                    <a:gd name="T3" fmla="*/ 1023 h 101"/>
                    <a:gd name="T4" fmla="*/ 0 w 13"/>
                    <a:gd name="T5" fmla="*/ 1681 h 101"/>
                    <a:gd name="T6" fmla="*/ 194 w 13"/>
                    <a:gd name="T7" fmla="*/ 1907 h 101"/>
                    <a:gd name="T8" fmla="*/ 194 w 13"/>
                    <a:gd name="T9" fmla="*/ 115 h 101"/>
                    <a:gd name="T10" fmla="*/ 91 w 13"/>
                    <a:gd name="T11" fmla="*/ 0 h 101"/>
                    <a:gd name="T12" fmla="*/ 0 w 13"/>
                    <a:gd name="T13" fmla="*/ 115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01">
                      <a:moveTo>
                        <a:pt x="0" y="6"/>
                      </a:moveTo>
                      <a:cubicBezTo>
                        <a:pt x="0" y="54"/>
                        <a:pt x="0" y="54"/>
                        <a:pt x="0" y="54"/>
                      </a:cubicBezTo>
                      <a:cubicBezTo>
                        <a:pt x="0" y="89"/>
                        <a:pt x="0" y="89"/>
                        <a:pt x="0" y="89"/>
                      </a:cubicBezTo>
                      <a:cubicBezTo>
                        <a:pt x="4" y="94"/>
                        <a:pt x="8" y="98"/>
                        <a:pt x="13" y="101"/>
                      </a:cubicBezTo>
                      <a:cubicBezTo>
                        <a:pt x="13" y="6"/>
                        <a:pt x="13" y="6"/>
                        <a:pt x="13" y="6"/>
                      </a:cubicBezTo>
                      <a:cubicBezTo>
                        <a:pt x="13" y="3"/>
                        <a:pt x="10" y="0"/>
                        <a:pt x="6" y="0"/>
                      </a:cubicBezTo>
                      <a:cubicBezTo>
                        <a:pt x="3" y="0"/>
                        <a:pt x="0" y="3"/>
                        <a:pt x="0" y="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5" name="Freeform 174">
                  <a:extLst>
                    <a:ext uri="{FF2B5EF4-FFF2-40B4-BE49-F238E27FC236}">
                      <a16:creationId xmlns:a16="http://schemas.microsoft.com/office/drawing/2014/main" id="{F156F067-109A-EB23-BFB7-F83E6386AF7C}"/>
                    </a:ext>
                  </a:extLst>
                </p:cNvPr>
                <p:cNvSpPr>
                  <a:spLocks/>
                </p:cNvSpPr>
                <p:nvPr/>
              </p:nvSpPr>
              <p:spPr bwMode="auto">
                <a:xfrm>
                  <a:off x="1138" y="2011"/>
                  <a:ext cx="27" cy="64"/>
                </a:xfrm>
                <a:custGeom>
                  <a:avLst/>
                  <a:gdLst>
                    <a:gd name="T0" fmla="*/ 162 w 11"/>
                    <a:gd name="T1" fmla="*/ 456 h 24"/>
                    <a:gd name="T2" fmla="*/ 162 w 11"/>
                    <a:gd name="T3" fmla="*/ 136 h 24"/>
                    <a:gd name="T4" fmla="*/ 61 w 11"/>
                    <a:gd name="T5" fmla="*/ 0 h 24"/>
                    <a:gd name="T6" fmla="*/ 0 w 11"/>
                    <a:gd name="T7" fmla="*/ 35 h 24"/>
                    <a:gd name="T8" fmla="*/ 162 w 11"/>
                    <a:gd name="T9" fmla="*/ 45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4">
                      <a:moveTo>
                        <a:pt x="11" y="24"/>
                      </a:moveTo>
                      <a:cubicBezTo>
                        <a:pt x="11" y="7"/>
                        <a:pt x="11" y="7"/>
                        <a:pt x="11" y="7"/>
                      </a:cubicBezTo>
                      <a:cubicBezTo>
                        <a:pt x="11" y="3"/>
                        <a:pt x="8" y="0"/>
                        <a:pt x="4" y="0"/>
                      </a:cubicBezTo>
                      <a:cubicBezTo>
                        <a:pt x="3" y="0"/>
                        <a:pt x="1" y="1"/>
                        <a:pt x="0" y="2"/>
                      </a:cubicBezTo>
                      <a:cubicBezTo>
                        <a:pt x="4" y="10"/>
                        <a:pt x="7" y="17"/>
                        <a:pt x="11" y="24"/>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6" name="Freeform 175">
                  <a:extLst>
                    <a:ext uri="{FF2B5EF4-FFF2-40B4-BE49-F238E27FC236}">
                      <a16:creationId xmlns:a16="http://schemas.microsoft.com/office/drawing/2014/main" id="{F1CEF275-508A-44DF-A269-3575E36D32C1}"/>
                    </a:ext>
                  </a:extLst>
                </p:cNvPr>
                <p:cNvSpPr>
                  <a:spLocks/>
                </p:cNvSpPr>
                <p:nvPr/>
              </p:nvSpPr>
              <p:spPr bwMode="auto">
                <a:xfrm>
                  <a:off x="1378" y="1656"/>
                  <a:ext cx="30" cy="237"/>
                </a:xfrm>
                <a:custGeom>
                  <a:avLst/>
                  <a:gdLst>
                    <a:gd name="T0" fmla="*/ 188 w 12"/>
                    <a:gd name="T1" fmla="*/ 1568 h 89"/>
                    <a:gd name="T2" fmla="*/ 188 w 12"/>
                    <a:gd name="T3" fmla="*/ 759 h 89"/>
                    <a:gd name="T4" fmla="*/ 0 w 12"/>
                    <a:gd name="T5" fmla="*/ 0 h 89"/>
                    <a:gd name="T6" fmla="*/ 0 w 12"/>
                    <a:gd name="T7" fmla="*/ 567 h 89"/>
                    <a:gd name="T8" fmla="*/ 0 w 12"/>
                    <a:gd name="T9" fmla="*/ 1568 h 89"/>
                    <a:gd name="T10" fmla="*/ 95 w 12"/>
                    <a:gd name="T11" fmla="*/ 1680 h 89"/>
                    <a:gd name="T12" fmla="*/ 188 w 12"/>
                    <a:gd name="T13" fmla="*/ 1568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89">
                      <a:moveTo>
                        <a:pt x="12" y="83"/>
                      </a:moveTo>
                      <a:cubicBezTo>
                        <a:pt x="12" y="40"/>
                        <a:pt x="12" y="40"/>
                        <a:pt x="12" y="40"/>
                      </a:cubicBezTo>
                      <a:cubicBezTo>
                        <a:pt x="7" y="25"/>
                        <a:pt x="4" y="12"/>
                        <a:pt x="0" y="0"/>
                      </a:cubicBezTo>
                      <a:cubicBezTo>
                        <a:pt x="0" y="30"/>
                        <a:pt x="0" y="30"/>
                        <a:pt x="0" y="30"/>
                      </a:cubicBezTo>
                      <a:cubicBezTo>
                        <a:pt x="0" y="83"/>
                        <a:pt x="0" y="83"/>
                        <a:pt x="0" y="83"/>
                      </a:cubicBezTo>
                      <a:cubicBezTo>
                        <a:pt x="0" y="86"/>
                        <a:pt x="2" y="89"/>
                        <a:pt x="6" y="89"/>
                      </a:cubicBezTo>
                      <a:cubicBezTo>
                        <a:pt x="9" y="89"/>
                        <a:pt x="12" y="86"/>
                        <a:pt x="12" y="83"/>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7" name="Freeform 176">
                  <a:extLst>
                    <a:ext uri="{FF2B5EF4-FFF2-40B4-BE49-F238E27FC236}">
                      <a16:creationId xmlns:a16="http://schemas.microsoft.com/office/drawing/2014/main" id="{9960C3AD-3AC0-7F69-4A7F-339C5B649F23}"/>
                    </a:ext>
                  </a:extLst>
                </p:cNvPr>
                <p:cNvSpPr>
                  <a:spLocks/>
                </p:cNvSpPr>
                <p:nvPr/>
              </p:nvSpPr>
              <p:spPr bwMode="auto">
                <a:xfrm>
                  <a:off x="4520" y="1414"/>
                  <a:ext cx="193" cy="418"/>
                </a:xfrm>
                <a:custGeom>
                  <a:avLst/>
                  <a:gdLst>
                    <a:gd name="T0" fmla="*/ 521 w 77"/>
                    <a:gd name="T1" fmla="*/ 1531 h 157"/>
                    <a:gd name="T2" fmla="*/ 1025 w 77"/>
                    <a:gd name="T3" fmla="*/ 2870 h 157"/>
                    <a:gd name="T4" fmla="*/ 1150 w 77"/>
                    <a:gd name="T5" fmla="*/ 2942 h 157"/>
                    <a:gd name="T6" fmla="*/ 1193 w 77"/>
                    <a:gd name="T7" fmla="*/ 2772 h 157"/>
                    <a:gd name="T8" fmla="*/ 188 w 77"/>
                    <a:gd name="T9" fmla="*/ 93 h 157"/>
                    <a:gd name="T10" fmla="*/ 63 w 77"/>
                    <a:gd name="T11" fmla="*/ 21 h 157"/>
                    <a:gd name="T12" fmla="*/ 20 w 77"/>
                    <a:gd name="T13" fmla="*/ 192 h 157"/>
                    <a:gd name="T14" fmla="*/ 521 w 77"/>
                    <a:gd name="T15" fmla="*/ 1531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157">
                      <a:moveTo>
                        <a:pt x="33" y="81"/>
                      </a:moveTo>
                      <a:cubicBezTo>
                        <a:pt x="65" y="152"/>
                        <a:pt x="65" y="152"/>
                        <a:pt x="65" y="152"/>
                      </a:cubicBezTo>
                      <a:cubicBezTo>
                        <a:pt x="66" y="156"/>
                        <a:pt x="70" y="157"/>
                        <a:pt x="73" y="156"/>
                      </a:cubicBezTo>
                      <a:cubicBezTo>
                        <a:pt x="76" y="154"/>
                        <a:pt x="77" y="151"/>
                        <a:pt x="76" y="147"/>
                      </a:cubicBezTo>
                      <a:cubicBezTo>
                        <a:pt x="12" y="5"/>
                        <a:pt x="12" y="5"/>
                        <a:pt x="12" y="5"/>
                      </a:cubicBezTo>
                      <a:cubicBezTo>
                        <a:pt x="11" y="2"/>
                        <a:pt x="7" y="0"/>
                        <a:pt x="4" y="1"/>
                      </a:cubicBezTo>
                      <a:cubicBezTo>
                        <a:pt x="1" y="3"/>
                        <a:pt x="0" y="7"/>
                        <a:pt x="1" y="10"/>
                      </a:cubicBezTo>
                      <a:lnTo>
                        <a:pt x="33" y="81"/>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8" name="Freeform 177">
                  <a:extLst>
                    <a:ext uri="{FF2B5EF4-FFF2-40B4-BE49-F238E27FC236}">
                      <a16:creationId xmlns:a16="http://schemas.microsoft.com/office/drawing/2014/main" id="{97A1B640-C699-34FB-6AD0-BBAE0B84D311}"/>
                    </a:ext>
                  </a:extLst>
                </p:cNvPr>
                <p:cNvSpPr>
                  <a:spLocks/>
                </p:cNvSpPr>
                <p:nvPr/>
              </p:nvSpPr>
              <p:spPr bwMode="auto">
                <a:xfrm>
                  <a:off x="4515" y="1557"/>
                  <a:ext cx="183" cy="395"/>
                </a:xfrm>
                <a:custGeom>
                  <a:avLst/>
                  <a:gdLst>
                    <a:gd name="T0" fmla="*/ 491 w 73"/>
                    <a:gd name="T1" fmla="*/ 1468 h 148"/>
                    <a:gd name="T2" fmla="*/ 963 w 73"/>
                    <a:gd name="T3" fmla="*/ 2722 h 148"/>
                    <a:gd name="T4" fmla="*/ 1088 w 73"/>
                    <a:gd name="T5" fmla="*/ 2792 h 148"/>
                    <a:gd name="T6" fmla="*/ 1131 w 73"/>
                    <a:gd name="T7" fmla="*/ 2621 h 148"/>
                    <a:gd name="T8" fmla="*/ 208 w 73"/>
                    <a:gd name="T9" fmla="*/ 93 h 148"/>
                    <a:gd name="T10" fmla="*/ 63 w 73"/>
                    <a:gd name="T11" fmla="*/ 35 h 148"/>
                    <a:gd name="T12" fmla="*/ 20 w 73"/>
                    <a:gd name="T13" fmla="*/ 192 h 148"/>
                    <a:gd name="T14" fmla="*/ 491 w 73"/>
                    <a:gd name="T15" fmla="*/ 1468 h 1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48">
                      <a:moveTo>
                        <a:pt x="31" y="77"/>
                      </a:moveTo>
                      <a:cubicBezTo>
                        <a:pt x="61" y="143"/>
                        <a:pt x="61" y="143"/>
                        <a:pt x="61" y="143"/>
                      </a:cubicBezTo>
                      <a:cubicBezTo>
                        <a:pt x="62" y="147"/>
                        <a:pt x="66" y="148"/>
                        <a:pt x="69" y="147"/>
                      </a:cubicBezTo>
                      <a:cubicBezTo>
                        <a:pt x="72" y="145"/>
                        <a:pt x="73" y="142"/>
                        <a:pt x="72" y="138"/>
                      </a:cubicBezTo>
                      <a:cubicBezTo>
                        <a:pt x="13" y="5"/>
                        <a:pt x="13" y="5"/>
                        <a:pt x="13" y="5"/>
                      </a:cubicBezTo>
                      <a:cubicBezTo>
                        <a:pt x="11" y="2"/>
                        <a:pt x="7" y="0"/>
                        <a:pt x="4" y="2"/>
                      </a:cubicBezTo>
                      <a:cubicBezTo>
                        <a:pt x="1" y="3"/>
                        <a:pt x="0" y="7"/>
                        <a:pt x="1" y="10"/>
                      </a:cubicBezTo>
                      <a:lnTo>
                        <a:pt x="31" y="77"/>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9" name="Freeform 178">
                  <a:extLst>
                    <a:ext uri="{FF2B5EF4-FFF2-40B4-BE49-F238E27FC236}">
                      <a16:creationId xmlns:a16="http://schemas.microsoft.com/office/drawing/2014/main" id="{C9C30A20-F764-9347-0744-D4D078D4284A}"/>
                    </a:ext>
                  </a:extLst>
                </p:cNvPr>
                <p:cNvSpPr>
                  <a:spLocks/>
                </p:cNvSpPr>
                <p:nvPr/>
              </p:nvSpPr>
              <p:spPr bwMode="auto">
                <a:xfrm>
                  <a:off x="4523" y="1741"/>
                  <a:ext cx="130" cy="243"/>
                </a:xfrm>
                <a:custGeom>
                  <a:avLst/>
                  <a:gdLst>
                    <a:gd name="T0" fmla="*/ 20 w 52"/>
                    <a:gd name="T1" fmla="*/ 192 h 91"/>
                    <a:gd name="T2" fmla="*/ 333 w 52"/>
                    <a:gd name="T3" fmla="*/ 1012 h 91"/>
                    <a:gd name="T4" fmla="*/ 550 w 52"/>
                    <a:gd name="T5" fmla="*/ 1618 h 91"/>
                    <a:gd name="T6" fmla="*/ 813 w 52"/>
                    <a:gd name="T7" fmla="*/ 1733 h 91"/>
                    <a:gd name="T8" fmla="*/ 208 w 52"/>
                    <a:gd name="T9" fmla="*/ 93 h 91"/>
                    <a:gd name="T10" fmla="*/ 83 w 52"/>
                    <a:gd name="T11" fmla="*/ 21 h 91"/>
                    <a:gd name="T12" fmla="*/ 20 w 52"/>
                    <a:gd name="T13" fmla="*/ 192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91">
                      <a:moveTo>
                        <a:pt x="1" y="10"/>
                      </a:moveTo>
                      <a:cubicBezTo>
                        <a:pt x="21" y="53"/>
                        <a:pt x="21" y="53"/>
                        <a:pt x="21" y="53"/>
                      </a:cubicBezTo>
                      <a:cubicBezTo>
                        <a:pt x="35" y="85"/>
                        <a:pt x="35" y="85"/>
                        <a:pt x="35" y="85"/>
                      </a:cubicBezTo>
                      <a:cubicBezTo>
                        <a:pt x="41" y="88"/>
                        <a:pt x="46" y="90"/>
                        <a:pt x="52" y="91"/>
                      </a:cubicBezTo>
                      <a:cubicBezTo>
                        <a:pt x="13" y="5"/>
                        <a:pt x="13" y="5"/>
                        <a:pt x="13" y="5"/>
                      </a:cubicBezTo>
                      <a:cubicBezTo>
                        <a:pt x="11" y="1"/>
                        <a:pt x="8" y="0"/>
                        <a:pt x="5" y="1"/>
                      </a:cubicBezTo>
                      <a:cubicBezTo>
                        <a:pt x="1" y="3"/>
                        <a:pt x="0" y="7"/>
                        <a:pt x="1" y="10"/>
                      </a:cubicBez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0" name="Freeform 179">
                  <a:extLst>
                    <a:ext uri="{FF2B5EF4-FFF2-40B4-BE49-F238E27FC236}">
                      <a16:creationId xmlns:a16="http://schemas.microsoft.com/office/drawing/2014/main" id="{92B38FB6-10B0-0C02-7AD4-119D5A4D8F8D}"/>
                    </a:ext>
                  </a:extLst>
                </p:cNvPr>
                <p:cNvSpPr>
                  <a:spLocks/>
                </p:cNvSpPr>
                <p:nvPr/>
              </p:nvSpPr>
              <p:spPr bwMode="auto">
                <a:xfrm>
                  <a:off x="4518" y="1880"/>
                  <a:ext cx="47" cy="56"/>
                </a:xfrm>
                <a:custGeom>
                  <a:avLst/>
                  <a:gdLst>
                    <a:gd name="T0" fmla="*/ 287 w 19"/>
                    <a:gd name="T1" fmla="*/ 397 h 21"/>
                    <a:gd name="T2" fmla="*/ 183 w 19"/>
                    <a:gd name="T3" fmla="*/ 93 h 21"/>
                    <a:gd name="T4" fmla="*/ 62 w 19"/>
                    <a:gd name="T5" fmla="*/ 35 h 21"/>
                    <a:gd name="T6" fmla="*/ 0 w 19"/>
                    <a:gd name="T7" fmla="*/ 93 h 21"/>
                    <a:gd name="T8" fmla="*/ 287 w 19"/>
                    <a:gd name="T9" fmla="*/ 397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1">
                      <a:moveTo>
                        <a:pt x="19" y="21"/>
                      </a:moveTo>
                      <a:cubicBezTo>
                        <a:pt x="12" y="5"/>
                        <a:pt x="12" y="5"/>
                        <a:pt x="12" y="5"/>
                      </a:cubicBezTo>
                      <a:cubicBezTo>
                        <a:pt x="10" y="2"/>
                        <a:pt x="7" y="0"/>
                        <a:pt x="4" y="2"/>
                      </a:cubicBezTo>
                      <a:cubicBezTo>
                        <a:pt x="2" y="2"/>
                        <a:pt x="1" y="3"/>
                        <a:pt x="0" y="5"/>
                      </a:cubicBezTo>
                      <a:cubicBezTo>
                        <a:pt x="7" y="11"/>
                        <a:pt x="13" y="16"/>
                        <a:pt x="19" y="21"/>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1" name="Freeform 180">
                  <a:extLst>
                    <a:ext uri="{FF2B5EF4-FFF2-40B4-BE49-F238E27FC236}">
                      <a16:creationId xmlns:a16="http://schemas.microsoft.com/office/drawing/2014/main" id="{D82390CA-282F-792A-5825-710529CD3E1E}"/>
                    </a:ext>
                  </a:extLst>
                </p:cNvPr>
                <p:cNvSpPr>
                  <a:spLocks/>
                </p:cNvSpPr>
                <p:nvPr/>
              </p:nvSpPr>
              <p:spPr bwMode="auto">
                <a:xfrm>
                  <a:off x="4600" y="1461"/>
                  <a:ext cx="116" cy="214"/>
                </a:xfrm>
                <a:custGeom>
                  <a:avLst/>
                  <a:gdLst>
                    <a:gd name="T0" fmla="*/ 719 w 46"/>
                    <a:gd name="T1" fmla="*/ 1338 h 80"/>
                    <a:gd name="T2" fmla="*/ 431 w 46"/>
                    <a:gd name="T3" fmla="*/ 594 h 80"/>
                    <a:gd name="T4" fmla="*/ 0 w 46"/>
                    <a:gd name="T5" fmla="*/ 0 h 80"/>
                    <a:gd name="T6" fmla="*/ 192 w 46"/>
                    <a:gd name="T7" fmla="*/ 516 h 80"/>
                    <a:gd name="T8" fmla="*/ 527 w 46"/>
                    <a:gd name="T9" fmla="*/ 1439 h 80"/>
                    <a:gd name="T10" fmla="*/ 656 w 46"/>
                    <a:gd name="T11" fmla="*/ 1495 h 80"/>
                    <a:gd name="T12" fmla="*/ 719 w 46"/>
                    <a:gd name="T13" fmla="*/ 1338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5" y="70"/>
                      </a:moveTo>
                      <a:cubicBezTo>
                        <a:pt x="27" y="31"/>
                        <a:pt x="27" y="31"/>
                        <a:pt x="27" y="31"/>
                      </a:cubicBezTo>
                      <a:cubicBezTo>
                        <a:pt x="17" y="20"/>
                        <a:pt x="8" y="9"/>
                        <a:pt x="0" y="0"/>
                      </a:cubicBezTo>
                      <a:cubicBezTo>
                        <a:pt x="12" y="27"/>
                        <a:pt x="12" y="27"/>
                        <a:pt x="12" y="27"/>
                      </a:cubicBezTo>
                      <a:cubicBezTo>
                        <a:pt x="33" y="75"/>
                        <a:pt x="33" y="75"/>
                        <a:pt x="33" y="75"/>
                      </a:cubicBezTo>
                      <a:cubicBezTo>
                        <a:pt x="35" y="78"/>
                        <a:pt x="38" y="80"/>
                        <a:pt x="41" y="78"/>
                      </a:cubicBezTo>
                      <a:cubicBezTo>
                        <a:pt x="45" y="77"/>
                        <a:pt x="46" y="73"/>
                        <a:pt x="45" y="70"/>
                      </a:cubicBez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2" name="Freeform 181">
                  <a:extLst>
                    <a:ext uri="{FF2B5EF4-FFF2-40B4-BE49-F238E27FC236}">
                      <a16:creationId xmlns:a16="http://schemas.microsoft.com/office/drawing/2014/main" id="{536D4551-2A31-6A0E-20AB-6C018CE5CA81}"/>
                    </a:ext>
                  </a:extLst>
                </p:cNvPr>
                <p:cNvSpPr>
                  <a:spLocks/>
                </p:cNvSpPr>
                <p:nvPr/>
              </p:nvSpPr>
              <p:spPr bwMode="auto">
                <a:xfrm>
                  <a:off x="4515" y="1557"/>
                  <a:ext cx="105" cy="208"/>
                </a:xfrm>
                <a:custGeom>
                  <a:avLst/>
                  <a:gdLst>
                    <a:gd name="T0" fmla="*/ 208 w 42"/>
                    <a:gd name="T1" fmla="*/ 93 h 78"/>
                    <a:gd name="T2" fmla="*/ 63 w 42"/>
                    <a:gd name="T3" fmla="*/ 35 h 78"/>
                    <a:gd name="T4" fmla="*/ 20 w 42"/>
                    <a:gd name="T5" fmla="*/ 192 h 78"/>
                    <a:gd name="T6" fmla="*/ 488 w 42"/>
                    <a:gd name="T7" fmla="*/ 1459 h 78"/>
                    <a:gd name="T8" fmla="*/ 613 w 42"/>
                    <a:gd name="T9" fmla="*/ 1480 h 78"/>
                    <a:gd name="T10" fmla="*/ 658 w 42"/>
                    <a:gd name="T11" fmla="*/ 1365 h 78"/>
                    <a:gd name="T12" fmla="*/ 208 w 42"/>
                    <a:gd name="T13" fmla="*/ 93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8">
                      <a:moveTo>
                        <a:pt x="13" y="5"/>
                      </a:moveTo>
                      <a:cubicBezTo>
                        <a:pt x="11" y="2"/>
                        <a:pt x="7" y="0"/>
                        <a:pt x="4" y="2"/>
                      </a:cubicBezTo>
                      <a:cubicBezTo>
                        <a:pt x="1" y="3"/>
                        <a:pt x="0" y="7"/>
                        <a:pt x="1" y="10"/>
                      </a:cubicBezTo>
                      <a:cubicBezTo>
                        <a:pt x="31" y="77"/>
                        <a:pt x="31" y="77"/>
                        <a:pt x="31" y="77"/>
                      </a:cubicBezTo>
                      <a:cubicBezTo>
                        <a:pt x="39" y="78"/>
                        <a:pt x="39" y="78"/>
                        <a:pt x="39" y="78"/>
                      </a:cubicBezTo>
                      <a:cubicBezTo>
                        <a:pt x="42" y="72"/>
                        <a:pt x="42" y="72"/>
                        <a:pt x="42" y="72"/>
                      </a:cubicBezTo>
                      <a:lnTo>
                        <a:pt x="13" y="5"/>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3" name="Freeform 182">
                  <a:extLst>
                    <a:ext uri="{FF2B5EF4-FFF2-40B4-BE49-F238E27FC236}">
                      <a16:creationId xmlns:a16="http://schemas.microsoft.com/office/drawing/2014/main" id="{1496B194-5A86-871F-8D63-652147A302F2}"/>
                    </a:ext>
                  </a:extLst>
                </p:cNvPr>
                <p:cNvSpPr>
                  <a:spLocks/>
                </p:cNvSpPr>
                <p:nvPr/>
              </p:nvSpPr>
              <p:spPr bwMode="auto">
                <a:xfrm>
                  <a:off x="4520" y="1414"/>
                  <a:ext cx="110" cy="221"/>
                </a:xfrm>
                <a:custGeom>
                  <a:avLst/>
                  <a:gdLst>
                    <a:gd name="T0" fmla="*/ 520 w 44"/>
                    <a:gd name="T1" fmla="*/ 1531 h 83"/>
                    <a:gd name="T2" fmla="*/ 645 w 44"/>
                    <a:gd name="T3" fmla="*/ 1566 h 83"/>
                    <a:gd name="T4" fmla="*/ 688 w 44"/>
                    <a:gd name="T5" fmla="*/ 1433 h 83"/>
                    <a:gd name="T6" fmla="*/ 188 w 44"/>
                    <a:gd name="T7" fmla="*/ 93 h 83"/>
                    <a:gd name="T8" fmla="*/ 63 w 44"/>
                    <a:gd name="T9" fmla="*/ 21 h 83"/>
                    <a:gd name="T10" fmla="*/ 20 w 44"/>
                    <a:gd name="T11" fmla="*/ 192 h 83"/>
                    <a:gd name="T12" fmla="*/ 520 w 44"/>
                    <a:gd name="T13" fmla="*/ 1531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3">
                      <a:moveTo>
                        <a:pt x="33" y="81"/>
                      </a:moveTo>
                      <a:cubicBezTo>
                        <a:pt x="41" y="83"/>
                        <a:pt x="41" y="83"/>
                        <a:pt x="41" y="83"/>
                      </a:cubicBezTo>
                      <a:cubicBezTo>
                        <a:pt x="44" y="76"/>
                        <a:pt x="44" y="76"/>
                        <a:pt x="44" y="76"/>
                      </a:cubicBezTo>
                      <a:cubicBezTo>
                        <a:pt x="12" y="5"/>
                        <a:pt x="12" y="5"/>
                        <a:pt x="12" y="5"/>
                      </a:cubicBezTo>
                      <a:cubicBezTo>
                        <a:pt x="11" y="2"/>
                        <a:pt x="7" y="0"/>
                        <a:pt x="4" y="1"/>
                      </a:cubicBezTo>
                      <a:cubicBezTo>
                        <a:pt x="1" y="3"/>
                        <a:pt x="0" y="7"/>
                        <a:pt x="1" y="10"/>
                      </a:cubicBezTo>
                      <a:lnTo>
                        <a:pt x="33" y="81"/>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4" name="Freeform 183">
                  <a:extLst>
                    <a:ext uri="{FF2B5EF4-FFF2-40B4-BE49-F238E27FC236}">
                      <a16:creationId xmlns:a16="http://schemas.microsoft.com/office/drawing/2014/main" id="{47A5BBDA-A436-6418-35F1-572C20F85E31}"/>
                    </a:ext>
                  </a:extLst>
                </p:cNvPr>
                <p:cNvSpPr>
                  <a:spLocks/>
                </p:cNvSpPr>
                <p:nvPr/>
              </p:nvSpPr>
              <p:spPr bwMode="auto">
                <a:xfrm>
                  <a:off x="4600" y="1461"/>
                  <a:ext cx="71" cy="104"/>
                </a:xfrm>
                <a:custGeom>
                  <a:avLst/>
                  <a:gdLst>
                    <a:gd name="T0" fmla="*/ 264 w 28"/>
                    <a:gd name="T1" fmla="*/ 704 h 39"/>
                    <a:gd name="T2" fmla="*/ 393 w 28"/>
                    <a:gd name="T3" fmla="*/ 739 h 39"/>
                    <a:gd name="T4" fmla="*/ 456 w 28"/>
                    <a:gd name="T5" fmla="*/ 605 h 39"/>
                    <a:gd name="T6" fmla="*/ 436 w 28"/>
                    <a:gd name="T7" fmla="*/ 589 h 39"/>
                    <a:gd name="T8" fmla="*/ 0 w 28"/>
                    <a:gd name="T9" fmla="*/ 0 h 39"/>
                    <a:gd name="T10" fmla="*/ 264 w 28"/>
                    <a:gd name="T11" fmla="*/ 704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9">
                      <a:moveTo>
                        <a:pt x="16" y="37"/>
                      </a:moveTo>
                      <a:cubicBezTo>
                        <a:pt x="24" y="39"/>
                        <a:pt x="24" y="39"/>
                        <a:pt x="24" y="39"/>
                      </a:cubicBezTo>
                      <a:cubicBezTo>
                        <a:pt x="28" y="32"/>
                        <a:pt x="28" y="32"/>
                        <a:pt x="28" y="32"/>
                      </a:cubicBezTo>
                      <a:cubicBezTo>
                        <a:pt x="27" y="31"/>
                        <a:pt x="27" y="31"/>
                        <a:pt x="27" y="31"/>
                      </a:cubicBezTo>
                      <a:cubicBezTo>
                        <a:pt x="17" y="20"/>
                        <a:pt x="8" y="9"/>
                        <a:pt x="0" y="0"/>
                      </a:cubicBezTo>
                      <a:lnTo>
                        <a:pt x="16" y="37"/>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5" name="Freeform 184">
                  <a:extLst>
                    <a:ext uri="{FF2B5EF4-FFF2-40B4-BE49-F238E27FC236}">
                      <a16:creationId xmlns:a16="http://schemas.microsoft.com/office/drawing/2014/main" id="{B3203D34-4940-2C5A-B999-CEBEA8B0BF04}"/>
                    </a:ext>
                  </a:extLst>
                </p:cNvPr>
                <p:cNvSpPr>
                  <a:spLocks/>
                </p:cNvSpPr>
                <p:nvPr/>
              </p:nvSpPr>
              <p:spPr bwMode="auto">
                <a:xfrm>
                  <a:off x="4523" y="1741"/>
                  <a:ext cx="80" cy="147"/>
                </a:xfrm>
                <a:custGeom>
                  <a:avLst/>
                  <a:gdLst>
                    <a:gd name="T0" fmla="*/ 438 w 32"/>
                    <a:gd name="T1" fmla="*/ 1050 h 55"/>
                    <a:gd name="T2" fmla="*/ 500 w 32"/>
                    <a:gd name="T3" fmla="*/ 914 h 55"/>
                    <a:gd name="T4" fmla="*/ 208 w 32"/>
                    <a:gd name="T5" fmla="*/ 94 h 55"/>
                    <a:gd name="T6" fmla="*/ 83 w 32"/>
                    <a:gd name="T7" fmla="*/ 21 h 55"/>
                    <a:gd name="T8" fmla="*/ 20 w 32"/>
                    <a:gd name="T9" fmla="*/ 192 h 55"/>
                    <a:gd name="T10" fmla="*/ 333 w 32"/>
                    <a:gd name="T11" fmla="*/ 1016 h 55"/>
                    <a:gd name="T12" fmla="*/ 438 w 32"/>
                    <a:gd name="T13" fmla="*/ 1050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55">
                      <a:moveTo>
                        <a:pt x="28" y="55"/>
                      </a:moveTo>
                      <a:cubicBezTo>
                        <a:pt x="32" y="48"/>
                        <a:pt x="32" y="48"/>
                        <a:pt x="32" y="48"/>
                      </a:cubicBezTo>
                      <a:cubicBezTo>
                        <a:pt x="13" y="5"/>
                        <a:pt x="13" y="5"/>
                        <a:pt x="13" y="5"/>
                      </a:cubicBezTo>
                      <a:cubicBezTo>
                        <a:pt x="11" y="1"/>
                        <a:pt x="8" y="0"/>
                        <a:pt x="5" y="1"/>
                      </a:cubicBezTo>
                      <a:cubicBezTo>
                        <a:pt x="1" y="3"/>
                        <a:pt x="0" y="7"/>
                        <a:pt x="1" y="10"/>
                      </a:cubicBezTo>
                      <a:cubicBezTo>
                        <a:pt x="21" y="53"/>
                        <a:pt x="21" y="53"/>
                        <a:pt x="21" y="53"/>
                      </a:cubicBezTo>
                      <a:lnTo>
                        <a:pt x="28" y="55"/>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6" name="Freeform 185">
                  <a:extLst>
                    <a:ext uri="{FF2B5EF4-FFF2-40B4-BE49-F238E27FC236}">
                      <a16:creationId xmlns:a16="http://schemas.microsoft.com/office/drawing/2014/main" id="{0C1B3082-227C-332E-5886-AD9061A4E3B0}"/>
                    </a:ext>
                  </a:extLst>
                </p:cNvPr>
                <p:cNvSpPr>
                  <a:spLocks/>
                </p:cNvSpPr>
                <p:nvPr/>
              </p:nvSpPr>
              <p:spPr bwMode="auto">
                <a:xfrm>
                  <a:off x="4543" y="1475"/>
                  <a:ext cx="170" cy="360"/>
                </a:xfrm>
                <a:custGeom>
                  <a:avLst/>
                  <a:gdLst>
                    <a:gd name="T0" fmla="*/ 908 w 68"/>
                    <a:gd name="T1" fmla="*/ 2445 h 135"/>
                    <a:gd name="T2" fmla="*/ 0 w 68"/>
                    <a:gd name="T3" fmla="*/ 0 h 135"/>
                    <a:gd name="T4" fmla="*/ 645 w 68"/>
                    <a:gd name="T5" fmla="*/ 1629 h 135"/>
                    <a:gd name="T6" fmla="*/ 1020 w 68"/>
                    <a:gd name="T7" fmla="*/ 2445 h 135"/>
                    <a:gd name="T8" fmla="*/ 908 w 68"/>
                    <a:gd name="T9" fmla="*/ 244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35">
                      <a:moveTo>
                        <a:pt x="58" y="129"/>
                      </a:moveTo>
                      <a:cubicBezTo>
                        <a:pt x="0" y="0"/>
                        <a:pt x="0" y="0"/>
                        <a:pt x="0" y="0"/>
                      </a:cubicBezTo>
                      <a:cubicBezTo>
                        <a:pt x="2" y="5"/>
                        <a:pt x="24" y="51"/>
                        <a:pt x="41" y="86"/>
                      </a:cubicBezTo>
                      <a:cubicBezTo>
                        <a:pt x="52" y="109"/>
                        <a:pt x="63" y="129"/>
                        <a:pt x="65" y="129"/>
                      </a:cubicBezTo>
                      <a:cubicBezTo>
                        <a:pt x="68" y="129"/>
                        <a:pt x="60" y="135"/>
                        <a:pt x="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7" name="Freeform 186">
                  <a:extLst>
                    <a:ext uri="{FF2B5EF4-FFF2-40B4-BE49-F238E27FC236}">
                      <a16:creationId xmlns:a16="http://schemas.microsoft.com/office/drawing/2014/main" id="{6D4A5F49-F5C4-FCC8-41B6-0ADE05AFD3B0}"/>
                    </a:ext>
                  </a:extLst>
                </p:cNvPr>
                <p:cNvSpPr>
                  <a:spLocks/>
                </p:cNvSpPr>
                <p:nvPr/>
              </p:nvSpPr>
              <p:spPr bwMode="auto">
                <a:xfrm>
                  <a:off x="4525" y="1595"/>
                  <a:ext cx="171" cy="360"/>
                </a:xfrm>
                <a:custGeom>
                  <a:avLst/>
                  <a:gdLst>
                    <a:gd name="T0" fmla="*/ 923 w 68"/>
                    <a:gd name="T1" fmla="*/ 2445 h 135"/>
                    <a:gd name="T2" fmla="*/ 0 w 68"/>
                    <a:gd name="T3" fmla="*/ 0 h 135"/>
                    <a:gd name="T4" fmla="*/ 671 w 68"/>
                    <a:gd name="T5" fmla="*/ 1629 h 135"/>
                    <a:gd name="T6" fmla="*/ 1049 w 68"/>
                    <a:gd name="T7" fmla="*/ 2445 h 135"/>
                    <a:gd name="T8" fmla="*/ 923 w 68"/>
                    <a:gd name="T9" fmla="*/ 244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35">
                      <a:moveTo>
                        <a:pt x="58" y="129"/>
                      </a:moveTo>
                      <a:cubicBezTo>
                        <a:pt x="0" y="0"/>
                        <a:pt x="0" y="0"/>
                        <a:pt x="0" y="0"/>
                      </a:cubicBezTo>
                      <a:cubicBezTo>
                        <a:pt x="3" y="5"/>
                        <a:pt x="24" y="51"/>
                        <a:pt x="42" y="86"/>
                      </a:cubicBezTo>
                      <a:cubicBezTo>
                        <a:pt x="53" y="109"/>
                        <a:pt x="63" y="129"/>
                        <a:pt x="66" y="129"/>
                      </a:cubicBezTo>
                      <a:cubicBezTo>
                        <a:pt x="68" y="129"/>
                        <a:pt x="61" y="135"/>
                        <a:pt x="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8" name="Freeform 187">
                  <a:extLst>
                    <a:ext uri="{FF2B5EF4-FFF2-40B4-BE49-F238E27FC236}">
                      <a16:creationId xmlns:a16="http://schemas.microsoft.com/office/drawing/2014/main" id="{9883988C-33E1-CDC6-2953-35D42C616505}"/>
                    </a:ext>
                  </a:extLst>
                </p:cNvPr>
                <p:cNvSpPr>
                  <a:spLocks/>
                </p:cNvSpPr>
                <p:nvPr/>
              </p:nvSpPr>
              <p:spPr bwMode="auto">
                <a:xfrm>
                  <a:off x="4615" y="1483"/>
                  <a:ext cx="98" cy="189"/>
                </a:xfrm>
                <a:custGeom>
                  <a:avLst/>
                  <a:gdLst>
                    <a:gd name="T0" fmla="*/ 442 w 39"/>
                    <a:gd name="T1" fmla="*/ 1248 h 71"/>
                    <a:gd name="T2" fmla="*/ 0 w 39"/>
                    <a:gd name="T3" fmla="*/ 21 h 71"/>
                    <a:gd name="T4" fmla="*/ 271 w 39"/>
                    <a:gd name="T5" fmla="*/ 681 h 71"/>
                    <a:gd name="T6" fmla="*/ 568 w 39"/>
                    <a:gd name="T7" fmla="*/ 1248 h 71"/>
                    <a:gd name="T8" fmla="*/ 442 w 39"/>
                    <a:gd name="T9" fmla="*/ 1248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71">
                      <a:moveTo>
                        <a:pt x="28" y="66"/>
                      </a:moveTo>
                      <a:cubicBezTo>
                        <a:pt x="0" y="1"/>
                        <a:pt x="0" y="1"/>
                        <a:pt x="0" y="1"/>
                      </a:cubicBezTo>
                      <a:cubicBezTo>
                        <a:pt x="2" y="7"/>
                        <a:pt x="0" y="0"/>
                        <a:pt x="17" y="36"/>
                      </a:cubicBezTo>
                      <a:cubicBezTo>
                        <a:pt x="28" y="58"/>
                        <a:pt x="34" y="66"/>
                        <a:pt x="36" y="66"/>
                      </a:cubicBezTo>
                      <a:cubicBezTo>
                        <a:pt x="39" y="66"/>
                        <a:pt x="31" y="71"/>
                        <a:pt x="28"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9" name="Freeform 188">
                  <a:extLst>
                    <a:ext uri="{FF2B5EF4-FFF2-40B4-BE49-F238E27FC236}">
                      <a16:creationId xmlns:a16="http://schemas.microsoft.com/office/drawing/2014/main" id="{0D75620D-F4EC-28E6-5024-CB8B2A1F6918}"/>
                    </a:ext>
                  </a:extLst>
                </p:cNvPr>
                <p:cNvSpPr>
                  <a:spLocks/>
                </p:cNvSpPr>
                <p:nvPr/>
              </p:nvSpPr>
              <p:spPr bwMode="auto">
                <a:xfrm>
                  <a:off x="4535" y="1776"/>
                  <a:ext cx="68" cy="165"/>
                </a:xfrm>
                <a:custGeom>
                  <a:avLst/>
                  <a:gdLst>
                    <a:gd name="T0" fmla="*/ 431 w 27"/>
                    <a:gd name="T1" fmla="*/ 1168 h 62"/>
                    <a:gd name="T2" fmla="*/ 0 w 27"/>
                    <a:gd name="T3" fmla="*/ 0 h 62"/>
                    <a:gd name="T4" fmla="*/ 431 w 27"/>
                    <a:gd name="T5" fmla="*/ 1168 h 62"/>
                    <a:gd name="T6" fmla="*/ 0 60000 65536"/>
                    <a:gd name="T7" fmla="*/ 0 60000 65536"/>
                    <a:gd name="T8" fmla="*/ 0 60000 65536"/>
                  </a:gdLst>
                  <a:ahLst/>
                  <a:cxnLst>
                    <a:cxn ang="T6">
                      <a:pos x="T0" y="T1"/>
                    </a:cxn>
                    <a:cxn ang="T7">
                      <a:pos x="T2" y="T3"/>
                    </a:cxn>
                    <a:cxn ang="T8">
                      <a:pos x="T4" y="T5"/>
                    </a:cxn>
                  </a:cxnLst>
                  <a:rect l="0" t="0" r="r" b="b"/>
                  <a:pathLst>
                    <a:path w="27" h="62">
                      <a:moveTo>
                        <a:pt x="27" y="62"/>
                      </a:moveTo>
                      <a:cubicBezTo>
                        <a:pt x="0" y="0"/>
                        <a:pt x="0" y="0"/>
                        <a:pt x="0" y="0"/>
                      </a:cubicBezTo>
                      <a:cubicBezTo>
                        <a:pt x="4" y="6"/>
                        <a:pt x="27" y="52"/>
                        <a:pt x="27"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0" name="Freeform 189">
                  <a:extLst>
                    <a:ext uri="{FF2B5EF4-FFF2-40B4-BE49-F238E27FC236}">
                      <a16:creationId xmlns:a16="http://schemas.microsoft.com/office/drawing/2014/main" id="{88F81240-02EE-667B-7DC5-424FBD3BD520}"/>
                    </a:ext>
                  </a:extLst>
                </p:cNvPr>
                <p:cNvSpPr>
                  <a:spLocks/>
                </p:cNvSpPr>
                <p:nvPr/>
              </p:nvSpPr>
              <p:spPr bwMode="auto">
                <a:xfrm>
                  <a:off x="4520" y="1414"/>
                  <a:ext cx="193" cy="418"/>
                </a:xfrm>
                <a:custGeom>
                  <a:avLst/>
                  <a:gdLst>
                    <a:gd name="T0" fmla="*/ 521 w 77"/>
                    <a:gd name="T1" fmla="*/ 1531 h 157"/>
                    <a:gd name="T2" fmla="*/ 1025 w 77"/>
                    <a:gd name="T3" fmla="*/ 2870 h 157"/>
                    <a:gd name="T4" fmla="*/ 1150 w 77"/>
                    <a:gd name="T5" fmla="*/ 2942 h 157"/>
                    <a:gd name="T6" fmla="*/ 1193 w 77"/>
                    <a:gd name="T7" fmla="*/ 2772 h 157"/>
                    <a:gd name="T8" fmla="*/ 188 w 77"/>
                    <a:gd name="T9" fmla="*/ 93 h 157"/>
                    <a:gd name="T10" fmla="*/ 63 w 77"/>
                    <a:gd name="T11" fmla="*/ 21 h 157"/>
                    <a:gd name="T12" fmla="*/ 20 w 77"/>
                    <a:gd name="T13" fmla="*/ 192 h 157"/>
                    <a:gd name="T14" fmla="*/ 521 w 77"/>
                    <a:gd name="T15" fmla="*/ 1531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157">
                      <a:moveTo>
                        <a:pt x="33" y="81"/>
                      </a:moveTo>
                      <a:cubicBezTo>
                        <a:pt x="65" y="152"/>
                        <a:pt x="65" y="152"/>
                        <a:pt x="65" y="152"/>
                      </a:cubicBezTo>
                      <a:cubicBezTo>
                        <a:pt x="66" y="156"/>
                        <a:pt x="70" y="157"/>
                        <a:pt x="73" y="156"/>
                      </a:cubicBezTo>
                      <a:cubicBezTo>
                        <a:pt x="76" y="154"/>
                        <a:pt x="77" y="151"/>
                        <a:pt x="76" y="147"/>
                      </a:cubicBezTo>
                      <a:cubicBezTo>
                        <a:pt x="12" y="5"/>
                        <a:pt x="12" y="5"/>
                        <a:pt x="12" y="5"/>
                      </a:cubicBezTo>
                      <a:cubicBezTo>
                        <a:pt x="11" y="2"/>
                        <a:pt x="7" y="0"/>
                        <a:pt x="4" y="1"/>
                      </a:cubicBezTo>
                      <a:cubicBezTo>
                        <a:pt x="1" y="3"/>
                        <a:pt x="0" y="7"/>
                        <a:pt x="1" y="10"/>
                      </a:cubicBezTo>
                      <a:lnTo>
                        <a:pt x="33" y="8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1" name="Freeform 190">
                  <a:extLst>
                    <a:ext uri="{FF2B5EF4-FFF2-40B4-BE49-F238E27FC236}">
                      <a16:creationId xmlns:a16="http://schemas.microsoft.com/office/drawing/2014/main" id="{B1157D28-E04E-A68F-93D8-804194F8CBC7}"/>
                    </a:ext>
                  </a:extLst>
                </p:cNvPr>
                <p:cNvSpPr>
                  <a:spLocks/>
                </p:cNvSpPr>
                <p:nvPr/>
              </p:nvSpPr>
              <p:spPr bwMode="auto">
                <a:xfrm>
                  <a:off x="4515" y="1557"/>
                  <a:ext cx="183" cy="395"/>
                </a:xfrm>
                <a:custGeom>
                  <a:avLst/>
                  <a:gdLst>
                    <a:gd name="T0" fmla="*/ 491 w 73"/>
                    <a:gd name="T1" fmla="*/ 1468 h 148"/>
                    <a:gd name="T2" fmla="*/ 963 w 73"/>
                    <a:gd name="T3" fmla="*/ 2722 h 148"/>
                    <a:gd name="T4" fmla="*/ 1088 w 73"/>
                    <a:gd name="T5" fmla="*/ 2792 h 148"/>
                    <a:gd name="T6" fmla="*/ 1131 w 73"/>
                    <a:gd name="T7" fmla="*/ 2621 h 148"/>
                    <a:gd name="T8" fmla="*/ 208 w 73"/>
                    <a:gd name="T9" fmla="*/ 93 h 148"/>
                    <a:gd name="T10" fmla="*/ 63 w 73"/>
                    <a:gd name="T11" fmla="*/ 35 h 148"/>
                    <a:gd name="T12" fmla="*/ 20 w 73"/>
                    <a:gd name="T13" fmla="*/ 192 h 148"/>
                    <a:gd name="T14" fmla="*/ 491 w 73"/>
                    <a:gd name="T15" fmla="*/ 1468 h 1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48">
                      <a:moveTo>
                        <a:pt x="31" y="77"/>
                      </a:moveTo>
                      <a:cubicBezTo>
                        <a:pt x="61" y="143"/>
                        <a:pt x="61" y="143"/>
                        <a:pt x="61" y="143"/>
                      </a:cubicBezTo>
                      <a:cubicBezTo>
                        <a:pt x="62" y="147"/>
                        <a:pt x="66" y="148"/>
                        <a:pt x="69" y="147"/>
                      </a:cubicBezTo>
                      <a:cubicBezTo>
                        <a:pt x="72" y="145"/>
                        <a:pt x="73" y="142"/>
                        <a:pt x="72" y="138"/>
                      </a:cubicBezTo>
                      <a:cubicBezTo>
                        <a:pt x="13" y="5"/>
                        <a:pt x="13" y="5"/>
                        <a:pt x="13" y="5"/>
                      </a:cubicBezTo>
                      <a:cubicBezTo>
                        <a:pt x="11" y="2"/>
                        <a:pt x="7" y="0"/>
                        <a:pt x="4" y="2"/>
                      </a:cubicBezTo>
                      <a:cubicBezTo>
                        <a:pt x="1" y="3"/>
                        <a:pt x="0" y="7"/>
                        <a:pt x="1" y="10"/>
                      </a:cubicBezTo>
                      <a:lnTo>
                        <a:pt x="31" y="7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2" name="Freeform 191">
                  <a:extLst>
                    <a:ext uri="{FF2B5EF4-FFF2-40B4-BE49-F238E27FC236}">
                      <a16:creationId xmlns:a16="http://schemas.microsoft.com/office/drawing/2014/main" id="{C107A28B-92E7-4F52-A5BC-1083B08F42CA}"/>
                    </a:ext>
                  </a:extLst>
                </p:cNvPr>
                <p:cNvSpPr>
                  <a:spLocks/>
                </p:cNvSpPr>
                <p:nvPr/>
              </p:nvSpPr>
              <p:spPr bwMode="auto">
                <a:xfrm>
                  <a:off x="4523" y="1741"/>
                  <a:ext cx="130" cy="243"/>
                </a:xfrm>
                <a:custGeom>
                  <a:avLst/>
                  <a:gdLst>
                    <a:gd name="T0" fmla="*/ 20 w 52"/>
                    <a:gd name="T1" fmla="*/ 192 h 91"/>
                    <a:gd name="T2" fmla="*/ 333 w 52"/>
                    <a:gd name="T3" fmla="*/ 1012 h 91"/>
                    <a:gd name="T4" fmla="*/ 550 w 52"/>
                    <a:gd name="T5" fmla="*/ 1618 h 91"/>
                    <a:gd name="T6" fmla="*/ 813 w 52"/>
                    <a:gd name="T7" fmla="*/ 1733 h 91"/>
                    <a:gd name="T8" fmla="*/ 208 w 52"/>
                    <a:gd name="T9" fmla="*/ 93 h 91"/>
                    <a:gd name="T10" fmla="*/ 83 w 52"/>
                    <a:gd name="T11" fmla="*/ 21 h 91"/>
                    <a:gd name="T12" fmla="*/ 20 w 52"/>
                    <a:gd name="T13" fmla="*/ 192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91">
                      <a:moveTo>
                        <a:pt x="1" y="10"/>
                      </a:moveTo>
                      <a:cubicBezTo>
                        <a:pt x="21" y="53"/>
                        <a:pt x="21" y="53"/>
                        <a:pt x="21" y="53"/>
                      </a:cubicBezTo>
                      <a:cubicBezTo>
                        <a:pt x="35" y="85"/>
                        <a:pt x="35" y="85"/>
                        <a:pt x="35" y="85"/>
                      </a:cubicBezTo>
                      <a:cubicBezTo>
                        <a:pt x="41" y="88"/>
                        <a:pt x="46" y="90"/>
                        <a:pt x="52" y="91"/>
                      </a:cubicBezTo>
                      <a:cubicBezTo>
                        <a:pt x="13" y="5"/>
                        <a:pt x="13" y="5"/>
                        <a:pt x="13" y="5"/>
                      </a:cubicBezTo>
                      <a:cubicBezTo>
                        <a:pt x="11" y="1"/>
                        <a:pt x="8" y="0"/>
                        <a:pt x="5" y="1"/>
                      </a:cubicBezTo>
                      <a:cubicBezTo>
                        <a:pt x="1" y="3"/>
                        <a:pt x="0" y="7"/>
                        <a:pt x="1" y="10"/>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3" name="Freeform 192">
                  <a:extLst>
                    <a:ext uri="{FF2B5EF4-FFF2-40B4-BE49-F238E27FC236}">
                      <a16:creationId xmlns:a16="http://schemas.microsoft.com/office/drawing/2014/main" id="{D6AD4A71-982E-2FC0-F55B-1A8692D99F04}"/>
                    </a:ext>
                  </a:extLst>
                </p:cNvPr>
                <p:cNvSpPr>
                  <a:spLocks/>
                </p:cNvSpPr>
                <p:nvPr/>
              </p:nvSpPr>
              <p:spPr bwMode="auto">
                <a:xfrm>
                  <a:off x="4518" y="1880"/>
                  <a:ext cx="47" cy="56"/>
                </a:xfrm>
                <a:custGeom>
                  <a:avLst/>
                  <a:gdLst>
                    <a:gd name="T0" fmla="*/ 287 w 19"/>
                    <a:gd name="T1" fmla="*/ 397 h 21"/>
                    <a:gd name="T2" fmla="*/ 183 w 19"/>
                    <a:gd name="T3" fmla="*/ 93 h 21"/>
                    <a:gd name="T4" fmla="*/ 62 w 19"/>
                    <a:gd name="T5" fmla="*/ 35 h 21"/>
                    <a:gd name="T6" fmla="*/ 0 w 19"/>
                    <a:gd name="T7" fmla="*/ 93 h 21"/>
                    <a:gd name="T8" fmla="*/ 287 w 19"/>
                    <a:gd name="T9" fmla="*/ 397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1">
                      <a:moveTo>
                        <a:pt x="19" y="21"/>
                      </a:moveTo>
                      <a:cubicBezTo>
                        <a:pt x="12" y="5"/>
                        <a:pt x="12" y="5"/>
                        <a:pt x="12" y="5"/>
                      </a:cubicBezTo>
                      <a:cubicBezTo>
                        <a:pt x="10" y="2"/>
                        <a:pt x="7" y="0"/>
                        <a:pt x="4" y="2"/>
                      </a:cubicBezTo>
                      <a:cubicBezTo>
                        <a:pt x="2" y="2"/>
                        <a:pt x="1" y="3"/>
                        <a:pt x="0" y="5"/>
                      </a:cubicBezTo>
                      <a:cubicBezTo>
                        <a:pt x="7" y="11"/>
                        <a:pt x="13" y="16"/>
                        <a:pt x="19" y="21"/>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4" name="Freeform 193">
                  <a:extLst>
                    <a:ext uri="{FF2B5EF4-FFF2-40B4-BE49-F238E27FC236}">
                      <a16:creationId xmlns:a16="http://schemas.microsoft.com/office/drawing/2014/main" id="{BC78CC9A-1992-2C54-963E-E203A8D1D428}"/>
                    </a:ext>
                  </a:extLst>
                </p:cNvPr>
                <p:cNvSpPr>
                  <a:spLocks/>
                </p:cNvSpPr>
                <p:nvPr/>
              </p:nvSpPr>
              <p:spPr bwMode="auto">
                <a:xfrm>
                  <a:off x="4600" y="1461"/>
                  <a:ext cx="116" cy="214"/>
                </a:xfrm>
                <a:custGeom>
                  <a:avLst/>
                  <a:gdLst>
                    <a:gd name="T0" fmla="*/ 719 w 46"/>
                    <a:gd name="T1" fmla="*/ 1338 h 80"/>
                    <a:gd name="T2" fmla="*/ 431 w 46"/>
                    <a:gd name="T3" fmla="*/ 594 h 80"/>
                    <a:gd name="T4" fmla="*/ 0 w 46"/>
                    <a:gd name="T5" fmla="*/ 0 h 80"/>
                    <a:gd name="T6" fmla="*/ 192 w 46"/>
                    <a:gd name="T7" fmla="*/ 516 h 80"/>
                    <a:gd name="T8" fmla="*/ 527 w 46"/>
                    <a:gd name="T9" fmla="*/ 1439 h 80"/>
                    <a:gd name="T10" fmla="*/ 656 w 46"/>
                    <a:gd name="T11" fmla="*/ 1495 h 80"/>
                    <a:gd name="T12" fmla="*/ 719 w 46"/>
                    <a:gd name="T13" fmla="*/ 1338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0">
                      <a:moveTo>
                        <a:pt x="45" y="70"/>
                      </a:moveTo>
                      <a:cubicBezTo>
                        <a:pt x="27" y="31"/>
                        <a:pt x="27" y="31"/>
                        <a:pt x="27" y="31"/>
                      </a:cubicBezTo>
                      <a:cubicBezTo>
                        <a:pt x="17" y="20"/>
                        <a:pt x="8" y="9"/>
                        <a:pt x="0" y="0"/>
                      </a:cubicBezTo>
                      <a:cubicBezTo>
                        <a:pt x="12" y="27"/>
                        <a:pt x="12" y="27"/>
                        <a:pt x="12" y="27"/>
                      </a:cubicBezTo>
                      <a:cubicBezTo>
                        <a:pt x="33" y="75"/>
                        <a:pt x="33" y="75"/>
                        <a:pt x="33" y="75"/>
                      </a:cubicBezTo>
                      <a:cubicBezTo>
                        <a:pt x="35" y="78"/>
                        <a:pt x="38" y="80"/>
                        <a:pt x="41" y="78"/>
                      </a:cubicBezTo>
                      <a:cubicBezTo>
                        <a:pt x="45" y="77"/>
                        <a:pt x="46" y="73"/>
                        <a:pt x="45" y="70"/>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5" name="Freeform 194">
                  <a:extLst>
                    <a:ext uri="{FF2B5EF4-FFF2-40B4-BE49-F238E27FC236}">
                      <a16:creationId xmlns:a16="http://schemas.microsoft.com/office/drawing/2014/main" id="{52F23B71-0910-B5CB-7F74-115A2A24D316}"/>
                    </a:ext>
                  </a:extLst>
                </p:cNvPr>
                <p:cNvSpPr>
                  <a:spLocks/>
                </p:cNvSpPr>
                <p:nvPr/>
              </p:nvSpPr>
              <p:spPr bwMode="auto">
                <a:xfrm>
                  <a:off x="4113" y="1539"/>
                  <a:ext cx="570" cy="506"/>
                </a:xfrm>
                <a:custGeom>
                  <a:avLst/>
                  <a:gdLst>
                    <a:gd name="T0" fmla="*/ 3563 w 228"/>
                    <a:gd name="T1" fmla="*/ 3135 h 190"/>
                    <a:gd name="T2" fmla="*/ 1800 w 228"/>
                    <a:gd name="T3" fmla="*/ 1590 h 190"/>
                    <a:gd name="T4" fmla="*/ 438 w 228"/>
                    <a:gd name="T5" fmla="*/ 149 h 190"/>
                    <a:gd name="T6" fmla="*/ 0 w 228"/>
                    <a:gd name="T7" fmla="*/ 397 h 190"/>
                    <a:gd name="T8" fmla="*/ 1345 w 228"/>
                    <a:gd name="T9" fmla="*/ 1830 h 190"/>
                    <a:gd name="T10" fmla="*/ 3113 w 228"/>
                    <a:gd name="T11" fmla="*/ 3382 h 190"/>
                    <a:gd name="T12" fmla="*/ 3563 w 228"/>
                    <a:gd name="T13" fmla="*/ 3135 h 1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8" h="190">
                      <a:moveTo>
                        <a:pt x="228" y="166"/>
                      </a:moveTo>
                      <a:cubicBezTo>
                        <a:pt x="202" y="178"/>
                        <a:pt x="154" y="126"/>
                        <a:pt x="115" y="84"/>
                      </a:cubicBezTo>
                      <a:cubicBezTo>
                        <a:pt x="74" y="41"/>
                        <a:pt x="47" y="0"/>
                        <a:pt x="28" y="8"/>
                      </a:cubicBezTo>
                      <a:cubicBezTo>
                        <a:pt x="0" y="21"/>
                        <a:pt x="0" y="21"/>
                        <a:pt x="0" y="21"/>
                      </a:cubicBezTo>
                      <a:cubicBezTo>
                        <a:pt x="19" y="12"/>
                        <a:pt x="46" y="54"/>
                        <a:pt x="86" y="97"/>
                      </a:cubicBezTo>
                      <a:cubicBezTo>
                        <a:pt x="126" y="139"/>
                        <a:pt x="174" y="190"/>
                        <a:pt x="199" y="179"/>
                      </a:cubicBezTo>
                      <a:lnTo>
                        <a:pt x="228" y="166"/>
                      </a:ln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6" name="Freeform 195">
                  <a:extLst>
                    <a:ext uri="{FF2B5EF4-FFF2-40B4-BE49-F238E27FC236}">
                      <a16:creationId xmlns:a16="http://schemas.microsoft.com/office/drawing/2014/main" id="{DFDECB75-BAAA-6542-04A3-06D7188C2131}"/>
                    </a:ext>
                  </a:extLst>
                </p:cNvPr>
                <p:cNvSpPr>
                  <a:spLocks/>
                </p:cNvSpPr>
                <p:nvPr/>
              </p:nvSpPr>
              <p:spPr bwMode="auto">
                <a:xfrm>
                  <a:off x="720" y="1568"/>
                  <a:ext cx="373" cy="600"/>
                </a:xfrm>
                <a:custGeom>
                  <a:avLst/>
                  <a:gdLst>
                    <a:gd name="T0" fmla="*/ 2338 w 149"/>
                    <a:gd name="T1" fmla="*/ 4267 h 225"/>
                    <a:gd name="T2" fmla="*/ 1242 w 149"/>
                    <a:gd name="T3" fmla="*/ 1971 h 225"/>
                    <a:gd name="T4" fmla="*/ 488 w 149"/>
                    <a:gd name="T5" fmla="*/ 0 h 225"/>
                    <a:gd name="T6" fmla="*/ 0 w 149"/>
                    <a:gd name="T7" fmla="*/ 0 h 225"/>
                    <a:gd name="T8" fmla="*/ 751 w 149"/>
                    <a:gd name="T9" fmla="*/ 1971 h 225"/>
                    <a:gd name="T10" fmla="*/ 1847 w 149"/>
                    <a:gd name="T11" fmla="*/ 4267 h 225"/>
                    <a:gd name="T12" fmla="*/ 2338 w 149"/>
                    <a:gd name="T13" fmla="*/ 4267 h 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225">
                      <a:moveTo>
                        <a:pt x="149" y="225"/>
                      </a:moveTo>
                      <a:cubicBezTo>
                        <a:pt x="121" y="225"/>
                        <a:pt x="98" y="158"/>
                        <a:pt x="79" y="104"/>
                      </a:cubicBezTo>
                      <a:cubicBezTo>
                        <a:pt x="59" y="49"/>
                        <a:pt x="52" y="0"/>
                        <a:pt x="31" y="0"/>
                      </a:cubicBezTo>
                      <a:cubicBezTo>
                        <a:pt x="0" y="0"/>
                        <a:pt x="0" y="0"/>
                        <a:pt x="0" y="0"/>
                      </a:cubicBezTo>
                      <a:cubicBezTo>
                        <a:pt x="21" y="0"/>
                        <a:pt x="28" y="49"/>
                        <a:pt x="48" y="104"/>
                      </a:cubicBezTo>
                      <a:cubicBezTo>
                        <a:pt x="67" y="158"/>
                        <a:pt x="90" y="225"/>
                        <a:pt x="118" y="225"/>
                      </a:cubicBezTo>
                      <a:lnTo>
                        <a:pt x="149" y="225"/>
                      </a:lnTo>
                      <a:close/>
                    </a:path>
                  </a:pathLst>
                </a:custGeom>
                <a:solidFill>
                  <a:srgbClr val="95C89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7" name="Freeform 196">
                  <a:extLst>
                    <a:ext uri="{FF2B5EF4-FFF2-40B4-BE49-F238E27FC236}">
                      <a16:creationId xmlns:a16="http://schemas.microsoft.com/office/drawing/2014/main" id="{525BF7DB-6207-7873-3E26-AE5434CB011E}"/>
                    </a:ext>
                  </a:extLst>
                </p:cNvPr>
                <p:cNvSpPr>
                  <a:spLocks/>
                </p:cNvSpPr>
                <p:nvPr/>
              </p:nvSpPr>
              <p:spPr bwMode="auto">
                <a:xfrm>
                  <a:off x="890" y="1568"/>
                  <a:ext cx="373" cy="600"/>
                </a:xfrm>
                <a:custGeom>
                  <a:avLst/>
                  <a:gdLst>
                    <a:gd name="T0" fmla="*/ 2338 w 149"/>
                    <a:gd name="T1" fmla="*/ 4267 h 225"/>
                    <a:gd name="T2" fmla="*/ 1222 w 149"/>
                    <a:gd name="T3" fmla="*/ 1971 h 225"/>
                    <a:gd name="T4" fmla="*/ 488 w 149"/>
                    <a:gd name="T5" fmla="*/ 0 h 225"/>
                    <a:gd name="T6" fmla="*/ 0 w 149"/>
                    <a:gd name="T7" fmla="*/ 0 h 225"/>
                    <a:gd name="T8" fmla="*/ 751 w 149"/>
                    <a:gd name="T9" fmla="*/ 1971 h 225"/>
                    <a:gd name="T10" fmla="*/ 1847 w 149"/>
                    <a:gd name="T11" fmla="*/ 4267 h 225"/>
                    <a:gd name="T12" fmla="*/ 2338 w 149"/>
                    <a:gd name="T13" fmla="*/ 4267 h 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225">
                      <a:moveTo>
                        <a:pt x="149" y="225"/>
                      </a:moveTo>
                      <a:cubicBezTo>
                        <a:pt x="121" y="225"/>
                        <a:pt x="97" y="158"/>
                        <a:pt x="78" y="104"/>
                      </a:cubicBezTo>
                      <a:cubicBezTo>
                        <a:pt x="59" y="49"/>
                        <a:pt x="52" y="0"/>
                        <a:pt x="31" y="0"/>
                      </a:cubicBezTo>
                      <a:cubicBezTo>
                        <a:pt x="0" y="0"/>
                        <a:pt x="0" y="0"/>
                        <a:pt x="0" y="0"/>
                      </a:cubicBezTo>
                      <a:cubicBezTo>
                        <a:pt x="21" y="0"/>
                        <a:pt x="28" y="49"/>
                        <a:pt x="48" y="104"/>
                      </a:cubicBezTo>
                      <a:cubicBezTo>
                        <a:pt x="66" y="158"/>
                        <a:pt x="90" y="225"/>
                        <a:pt x="118" y="225"/>
                      </a:cubicBezTo>
                      <a:lnTo>
                        <a:pt x="149" y="225"/>
                      </a:ln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8" name="Freeform 197">
                  <a:extLst>
                    <a:ext uri="{FF2B5EF4-FFF2-40B4-BE49-F238E27FC236}">
                      <a16:creationId xmlns:a16="http://schemas.microsoft.com/office/drawing/2014/main" id="{18B56BAF-4534-3FB4-A8E3-5F785DE00721}"/>
                    </a:ext>
                  </a:extLst>
                </p:cNvPr>
                <p:cNvSpPr>
                  <a:spLocks/>
                </p:cNvSpPr>
                <p:nvPr/>
              </p:nvSpPr>
              <p:spPr bwMode="auto">
                <a:xfrm>
                  <a:off x="4508" y="1350"/>
                  <a:ext cx="570" cy="509"/>
                </a:xfrm>
                <a:custGeom>
                  <a:avLst/>
                  <a:gdLst>
                    <a:gd name="T0" fmla="*/ 3563 w 228"/>
                    <a:gd name="T1" fmla="*/ 3161 h 191"/>
                    <a:gd name="T2" fmla="*/ 1783 w 228"/>
                    <a:gd name="T3" fmla="*/ 1612 h 191"/>
                    <a:gd name="T4" fmla="*/ 438 w 228"/>
                    <a:gd name="T5" fmla="*/ 171 h 191"/>
                    <a:gd name="T6" fmla="*/ 0 w 228"/>
                    <a:gd name="T7" fmla="*/ 397 h 191"/>
                    <a:gd name="T8" fmla="*/ 1345 w 228"/>
                    <a:gd name="T9" fmla="*/ 1855 h 191"/>
                    <a:gd name="T10" fmla="*/ 3113 w 228"/>
                    <a:gd name="T11" fmla="*/ 3408 h 191"/>
                    <a:gd name="T12" fmla="*/ 3563 w 228"/>
                    <a:gd name="T13" fmla="*/ 3161 h 1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8" h="191">
                      <a:moveTo>
                        <a:pt x="228" y="167"/>
                      </a:moveTo>
                      <a:cubicBezTo>
                        <a:pt x="202" y="178"/>
                        <a:pt x="154" y="127"/>
                        <a:pt x="114" y="85"/>
                      </a:cubicBezTo>
                      <a:cubicBezTo>
                        <a:pt x="74" y="42"/>
                        <a:pt x="47" y="0"/>
                        <a:pt x="28" y="9"/>
                      </a:cubicBezTo>
                      <a:cubicBezTo>
                        <a:pt x="0" y="21"/>
                        <a:pt x="0" y="21"/>
                        <a:pt x="0" y="21"/>
                      </a:cubicBezTo>
                      <a:cubicBezTo>
                        <a:pt x="19" y="13"/>
                        <a:pt x="45" y="55"/>
                        <a:pt x="86" y="98"/>
                      </a:cubicBezTo>
                      <a:cubicBezTo>
                        <a:pt x="125" y="139"/>
                        <a:pt x="174" y="191"/>
                        <a:pt x="199" y="180"/>
                      </a:cubicBezTo>
                      <a:lnTo>
                        <a:pt x="228" y="167"/>
                      </a:ln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9" name="Freeform 198">
                  <a:extLst>
                    <a:ext uri="{FF2B5EF4-FFF2-40B4-BE49-F238E27FC236}">
                      <a16:creationId xmlns:a16="http://schemas.microsoft.com/office/drawing/2014/main" id="{D187458E-3D1E-80B3-F1C3-8B51FD305A0A}"/>
                    </a:ext>
                  </a:extLst>
                </p:cNvPr>
                <p:cNvSpPr>
                  <a:spLocks/>
                </p:cNvSpPr>
                <p:nvPr/>
              </p:nvSpPr>
              <p:spPr bwMode="auto">
                <a:xfrm>
                  <a:off x="4553" y="1406"/>
                  <a:ext cx="423" cy="418"/>
                </a:xfrm>
                <a:custGeom>
                  <a:avLst/>
                  <a:gdLst>
                    <a:gd name="T0" fmla="*/ 0 w 169"/>
                    <a:gd name="T1" fmla="*/ 0 h 157"/>
                    <a:gd name="T2" fmla="*/ 1179 w 169"/>
                    <a:gd name="T3" fmla="*/ 1376 h 157"/>
                    <a:gd name="T4" fmla="*/ 2651 w 169"/>
                    <a:gd name="T5" fmla="*/ 2963 h 157"/>
                    <a:gd name="T6" fmla="*/ 1129 w 169"/>
                    <a:gd name="T7" fmla="*/ 1416 h 157"/>
                    <a:gd name="T8" fmla="*/ 0 w 169"/>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157">
                      <a:moveTo>
                        <a:pt x="0" y="0"/>
                      </a:moveTo>
                      <a:cubicBezTo>
                        <a:pt x="17" y="9"/>
                        <a:pt x="44" y="40"/>
                        <a:pt x="75" y="73"/>
                      </a:cubicBezTo>
                      <a:cubicBezTo>
                        <a:pt x="107" y="107"/>
                        <a:pt x="142" y="149"/>
                        <a:pt x="169" y="157"/>
                      </a:cubicBezTo>
                      <a:cubicBezTo>
                        <a:pt x="142" y="149"/>
                        <a:pt x="104" y="108"/>
                        <a:pt x="72" y="75"/>
                      </a:cubicBezTo>
                      <a:cubicBezTo>
                        <a:pt x="40" y="41"/>
                        <a:pt x="17" y="9"/>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0" name="Freeform 199">
                  <a:extLst>
                    <a:ext uri="{FF2B5EF4-FFF2-40B4-BE49-F238E27FC236}">
                      <a16:creationId xmlns:a16="http://schemas.microsoft.com/office/drawing/2014/main" id="{8B8CB101-55EB-C33E-9FB3-05E7AF79B57B}"/>
                    </a:ext>
                  </a:extLst>
                </p:cNvPr>
                <p:cNvSpPr>
                  <a:spLocks/>
                </p:cNvSpPr>
                <p:nvPr/>
              </p:nvSpPr>
              <p:spPr bwMode="auto">
                <a:xfrm>
                  <a:off x="4663" y="1278"/>
                  <a:ext cx="568" cy="506"/>
                </a:xfrm>
                <a:custGeom>
                  <a:avLst/>
                  <a:gdLst>
                    <a:gd name="T0" fmla="*/ 3556 w 227"/>
                    <a:gd name="T1" fmla="*/ 3156 h 190"/>
                    <a:gd name="T2" fmla="*/ 1784 w 227"/>
                    <a:gd name="T3" fmla="*/ 1603 h 190"/>
                    <a:gd name="T4" fmla="*/ 438 w 227"/>
                    <a:gd name="T5" fmla="*/ 149 h 190"/>
                    <a:gd name="T6" fmla="*/ 0 w 227"/>
                    <a:gd name="T7" fmla="*/ 397 h 190"/>
                    <a:gd name="T8" fmla="*/ 1346 w 227"/>
                    <a:gd name="T9" fmla="*/ 1830 h 190"/>
                    <a:gd name="T10" fmla="*/ 3118 w 227"/>
                    <a:gd name="T11" fmla="*/ 3382 h 190"/>
                    <a:gd name="T12" fmla="*/ 3556 w 227"/>
                    <a:gd name="T13" fmla="*/ 3156 h 1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190">
                      <a:moveTo>
                        <a:pt x="227" y="167"/>
                      </a:moveTo>
                      <a:cubicBezTo>
                        <a:pt x="202" y="178"/>
                        <a:pt x="153" y="126"/>
                        <a:pt x="114" y="85"/>
                      </a:cubicBezTo>
                      <a:cubicBezTo>
                        <a:pt x="73" y="42"/>
                        <a:pt x="47" y="0"/>
                        <a:pt x="28" y="8"/>
                      </a:cubicBezTo>
                      <a:cubicBezTo>
                        <a:pt x="0" y="21"/>
                        <a:pt x="0" y="21"/>
                        <a:pt x="0" y="21"/>
                      </a:cubicBezTo>
                      <a:cubicBezTo>
                        <a:pt x="19" y="13"/>
                        <a:pt x="45" y="54"/>
                        <a:pt x="86" y="97"/>
                      </a:cubicBezTo>
                      <a:cubicBezTo>
                        <a:pt x="125" y="139"/>
                        <a:pt x="173" y="190"/>
                        <a:pt x="199" y="179"/>
                      </a:cubicBezTo>
                      <a:lnTo>
                        <a:pt x="227" y="167"/>
                      </a:lnTo>
                      <a:close/>
                    </a:path>
                  </a:pathLst>
                </a:custGeom>
                <a:solidFill>
                  <a:srgbClr val="95C89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1" name="Freeform 200">
                  <a:extLst>
                    <a:ext uri="{FF2B5EF4-FFF2-40B4-BE49-F238E27FC236}">
                      <a16:creationId xmlns:a16="http://schemas.microsoft.com/office/drawing/2014/main" id="{A3E779FC-D34A-8BD7-48DA-84383E9161C1}"/>
                    </a:ext>
                  </a:extLst>
                </p:cNvPr>
                <p:cNvSpPr>
                  <a:spLocks noEditPoints="1"/>
                </p:cNvSpPr>
                <p:nvPr/>
              </p:nvSpPr>
              <p:spPr bwMode="auto">
                <a:xfrm>
                  <a:off x="4661" y="1280"/>
                  <a:ext cx="570" cy="509"/>
                </a:xfrm>
                <a:custGeom>
                  <a:avLst/>
                  <a:gdLst>
                    <a:gd name="T0" fmla="*/ 20 w 228"/>
                    <a:gd name="T1" fmla="*/ 397 h 191"/>
                    <a:gd name="T2" fmla="*/ 875 w 228"/>
                    <a:gd name="T3" fmla="*/ 1215 h 191"/>
                    <a:gd name="T4" fmla="*/ 1345 w 228"/>
                    <a:gd name="T5" fmla="*/ 1833 h 191"/>
                    <a:gd name="T6" fmla="*/ 1363 w 228"/>
                    <a:gd name="T7" fmla="*/ 1855 h 191"/>
                    <a:gd name="T8" fmla="*/ 3125 w 228"/>
                    <a:gd name="T9" fmla="*/ 3387 h 191"/>
                    <a:gd name="T10" fmla="*/ 3563 w 228"/>
                    <a:gd name="T11" fmla="*/ 3139 h 191"/>
                    <a:gd name="T12" fmla="*/ 3563 w 228"/>
                    <a:gd name="T13" fmla="*/ 3139 h 191"/>
                    <a:gd name="T14" fmla="*/ 1813 w 228"/>
                    <a:gd name="T15" fmla="*/ 1591 h 191"/>
                    <a:gd name="T16" fmla="*/ 1813 w 228"/>
                    <a:gd name="T17" fmla="*/ 1570 h 191"/>
                    <a:gd name="T18" fmla="*/ 1345 w 228"/>
                    <a:gd name="T19" fmla="*/ 943 h 191"/>
                    <a:gd name="T20" fmla="*/ 438 w 228"/>
                    <a:gd name="T21" fmla="*/ 136 h 191"/>
                    <a:gd name="T22" fmla="*/ 0 w 228"/>
                    <a:gd name="T23" fmla="*/ 362 h 191"/>
                    <a:gd name="T24" fmla="*/ 20 w 228"/>
                    <a:gd name="T25" fmla="*/ 397 h 191"/>
                    <a:gd name="T26" fmla="*/ 3125 w 228"/>
                    <a:gd name="T27" fmla="*/ 3366 h 191"/>
                    <a:gd name="T28" fmla="*/ 1375 w 228"/>
                    <a:gd name="T29" fmla="*/ 1833 h 191"/>
                    <a:gd name="T30" fmla="*/ 1363 w 228"/>
                    <a:gd name="T31" fmla="*/ 1817 h 191"/>
                    <a:gd name="T32" fmla="*/ 908 w 228"/>
                    <a:gd name="T33" fmla="*/ 1173 h 191"/>
                    <a:gd name="T34" fmla="*/ 113 w 228"/>
                    <a:gd name="T35" fmla="*/ 341 h 191"/>
                    <a:gd name="T36" fmla="*/ 458 w 228"/>
                    <a:gd name="T37" fmla="*/ 149 h 191"/>
                    <a:gd name="T38" fmla="*/ 1313 w 228"/>
                    <a:gd name="T39" fmla="*/ 965 h 191"/>
                    <a:gd name="T40" fmla="*/ 1783 w 228"/>
                    <a:gd name="T41" fmla="*/ 1591 h 191"/>
                    <a:gd name="T42" fmla="*/ 1800 w 228"/>
                    <a:gd name="T43" fmla="*/ 1612 h 191"/>
                    <a:gd name="T44" fmla="*/ 3458 w 228"/>
                    <a:gd name="T45" fmla="*/ 3182 h 191"/>
                    <a:gd name="T46" fmla="*/ 3125 w 228"/>
                    <a:gd name="T47" fmla="*/ 3366 h 1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28" h="191">
                      <a:moveTo>
                        <a:pt x="1" y="21"/>
                      </a:moveTo>
                      <a:cubicBezTo>
                        <a:pt x="14" y="15"/>
                        <a:pt x="32" y="35"/>
                        <a:pt x="56" y="64"/>
                      </a:cubicBezTo>
                      <a:cubicBezTo>
                        <a:pt x="65" y="74"/>
                        <a:pt x="75" y="85"/>
                        <a:pt x="86" y="97"/>
                      </a:cubicBezTo>
                      <a:cubicBezTo>
                        <a:pt x="87" y="98"/>
                        <a:pt x="87" y="98"/>
                        <a:pt x="87" y="98"/>
                      </a:cubicBezTo>
                      <a:cubicBezTo>
                        <a:pt x="126" y="139"/>
                        <a:pt x="174" y="191"/>
                        <a:pt x="200" y="179"/>
                      </a:cubicBezTo>
                      <a:cubicBezTo>
                        <a:pt x="228" y="166"/>
                        <a:pt x="228" y="166"/>
                        <a:pt x="228" y="166"/>
                      </a:cubicBezTo>
                      <a:cubicBezTo>
                        <a:pt x="228" y="166"/>
                        <a:pt x="228" y="166"/>
                        <a:pt x="228" y="166"/>
                      </a:cubicBezTo>
                      <a:cubicBezTo>
                        <a:pt x="203" y="176"/>
                        <a:pt x="155" y="125"/>
                        <a:pt x="116" y="84"/>
                      </a:cubicBezTo>
                      <a:cubicBezTo>
                        <a:pt x="116" y="83"/>
                        <a:pt x="116" y="83"/>
                        <a:pt x="116" y="83"/>
                      </a:cubicBezTo>
                      <a:cubicBezTo>
                        <a:pt x="105" y="72"/>
                        <a:pt x="95" y="60"/>
                        <a:pt x="86" y="50"/>
                      </a:cubicBezTo>
                      <a:cubicBezTo>
                        <a:pt x="61" y="21"/>
                        <a:pt x="43" y="0"/>
                        <a:pt x="28" y="7"/>
                      </a:cubicBezTo>
                      <a:cubicBezTo>
                        <a:pt x="0" y="19"/>
                        <a:pt x="0" y="19"/>
                        <a:pt x="0" y="19"/>
                      </a:cubicBezTo>
                      <a:lnTo>
                        <a:pt x="1" y="21"/>
                      </a:lnTo>
                      <a:close/>
                      <a:moveTo>
                        <a:pt x="200" y="178"/>
                      </a:moveTo>
                      <a:cubicBezTo>
                        <a:pt x="175" y="189"/>
                        <a:pt x="127" y="137"/>
                        <a:pt x="88" y="97"/>
                      </a:cubicBezTo>
                      <a:cubicBezTo>
                        <a:pt x="87" y="96"/>
                        <a:pt x="87" y="96"/>
                        <a:pt x="87" y="96"/>
                      </a:cubicBezTo>
                      <a:cubicBezTo>
                        <a:pt x="77" y="84"/>
                        <a:pt x="67" y="73"/>
                        <a:pt x="58" y="62"/>
                      </a:cubicBezTo>
                      <a:cubicBezTo>
                        <a:pt x="37" y="38"/>
                        <a:pt x="21" y="19"/>
                        <a:pt x="7" y="18"/>
                      </a:cubicBezTo>
                      <a:cubicBezTo>
                        <a:pt x="15" y="15"/>
                        <a:pt x="29" y="8"/>
                        <a:pt x="29" y="8"/>
                      </a:cubicBezTo>
                      <a:cubicBezTo>
                        <a:pt x="43" y="2"/>
                        <a:pt x="60" y="23"/>
                        <a:pt x="84" y="51"/>
                      </a:cubicBezTo>
                      <a:cubicBezTo>
                        <a:pt x="93" y="61"/>
                        <a:pt x="103" y="73"/>
                        <a:pt x="114" y="84"/>
                      </a:cubicBezTo>
                      <a:cubicBezTo>
                        <a:pt x="115" y="85"/>
                        <a:pt x="115" y="85"/>
                        <a:pt x="115" y="85"/>
                      </a:cubicBezTo>
                      <a:cubicBezTo>
                        <a:pt x="150" y="123"/>
                        <a:pt x="194" y="168"/>
                        <a:pt x="221" y="168"/>
                      </a:cubicBezTo>
                      <a:cubicBezTo>
                        <a:pt x="213" y="172"/>
                        <a:pt x="200" y="178"/>
                        <a:pt x="200" y="17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2" name="Freeform 201">
                  <a:extLst>
                    <a:ext uri="{FF2B5EF4-FFF2-40B4-BE49-F238E27FC236}">
                      <a16:creationId xmlns:a16="http://schemas.microsoft.com/office/drawing/2014/main" id="{8F5B204D-A6AA-C38A-4D77-AF09C3E3C0EF}"/>
                    </a:ext>
                  </a:extLst>
                </p:cNvPr>
                <p:cNvSpPr>
                  <a:spLocks/>
                </p:cNvSpPr>
                <p:nvPr/>
              </p:nvSpPr>
              <p:spPr bwMode="auto">
                <a:xfrm>
                  <a:off x="4706" y="1331"/>
                  <a:ext cx="422" cy="418"/>
                </a:xfrm>
                <a:custGeom>
                  <a:avLst/>
                  <a:gdLst>
                    <a:gd name="T0" fmla="*/ 0 w 169"/>
                    <a:gd name="T1" fmla="*/ 0 h 157"/>
                    <a:gd name="T2" fmla="*/ 1184 w 169"/>
                    <a:gd name="T3" fmla="*/ 1395 h 157"/>
                    <a:gd name="T4" fmla="*/ 2632 w 169"/>
                    <a:gd name="T5" fmla="*/ 2963 h 157"/>
                    <a:gd name="T6" fmla="*/ 1134 w 169"/>
                    <a:gd name="T7" fmla="*/ 1416 h 157"/>
                    <a:gd name="T8" fmla="*/ 0 w 169"/>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157">
                      <a:moveTo>
                        <a:pt x="0" y="0"/>
                      </a:moveTo>
                      <a:cubicBezTo>
                        <a:pt x="18" y="9"/>
                        <a:pt x="44" y="40"/>
                        <a:pt x="76" y="74"/>
                      </a:cubicBezTo>
                      <a:cubicBezTo>
                        <a:pt x="108" y="108"/>
                        <a:pt x="142" y="149"/>
                        <a:pt x="169" y="157"/>
                      </a:cubicBezTo>
                      <a:cubicBezTo>
                        <a:pt x="142" y="149"/>
                        <a:pt x="104" y="109"/>
                        <a:pt x="73" y="75"/>
                      </a:cubicBezTo>
                      <a:cubicBezTo>
                        <a:pt x="41" y="42"/>
                        <a:pt x="18" y="9"/>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3" name="Freeform 202">
                  <a:extLst>
                    <a:ext uri="{FF2B5EF4-FFF2-40B4-BE49-F238E27FC236}">
                      <a16:creationId xmlns:a16="http://schemas.microsoft.com/office/drawing/2014/main" id="{588F564A-4F9E-C5A2-FC07-A5A003F2EAF0}"/>
                    </a:ext>
                  </a:extLst>
                </p:cNvPr>
                <p:cNvSpPr>
                  <a:spLocks/>
                </p:cNvSpPr>
                <p:nvPr/>
              </p:nvSpPr>
              <p:spPr bwMode="auto">
                <a:xfrm>
                  <a:off x="4155" y="1592"/>
                  <a:ext cx="423" cy="419"/>
                </a:xfrm>
                <a:custGeom>
                  <a:avLst/>
                  <a:gdLst>
                    <a:gd name="T0" fmla="*/ 0 w 169"/>
                    <a:gd name="T1" fmla="*/ 0 h 157"/>
                    <a:gd name="T2" fmla="*/ 1191 w 169"/>
                    <a:gd name="T3" fmla="*/ 1404 h 157"/>
                    <a:gd name="T4" fmla="*/ 2651 w 169"/>
                    <a:gd name="T5" fmla="*/ 2984 h 157"/>
                    <a:gd name="T6" fmla="*/ 1146 w 169"/>
                    <a:gd name="T7" fmla="*/ 1425 h 157"/>
                    <a:gd name="T8" fmla="*/ 0 w 169"/>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157">
                      <a:moveTo>
                        <a:pt x="0" y="0"/>
                      </a:moveTo>
                      <a:cubicBezTo>
                        <a:pt x="18" y="9"/>
                        <a:pt x="44" y="40"/>
                        <a:pt x="76" y="74"/>
                      </a:cubicBezTo>
                      <a:cubicBezTo>
                        <a:pt x="108" y="107"/>
                        <a:pt x="143" y="149"/>
                        <a:pt x="169" y="157"/>
                      </a:cubicBezTo>
                      <a:cubicBezTo>
                        <a:pt x="143" y="149"/>
                        <a:pt x="105" y="109"/>
                        <a:pt x="73" y="75"/>
                      </a:cubicBezTo>
                      <a:cubicBezTo>
                        <a:pt x="41" y="42"/>
                        <a:pt x="18" y="9"/>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4" name="Freeform 203">
                  <a:extLst>
                    <a:ext uri="{FF2B5EF4-FFF2-40B4-BE49-F238E27FC236}">
                      <a16:creationId xmlns:a16="http://schemas.microsoft.com/office/drawing/2014/main" id="{82A83D76-9057-1BAC-BDE1-9071D6F3E599}"/>
                    </a:ext>
                  </a:extLst>
                </p:cNvPr>
                <p:cNvSpPr>
                  <a:spLocks/>
                </p:cNvSpPr>
                <p:nvPr/>
              </p:nvSpPr>
              <p:spPr bwMode="auto">
                <a:xfrm>
                  <a:off x="763" y="1584"/>
                  <a:ext cx="225" cy="565"/>
                </a:xfrm>
                <a:custGeom>
                  <a:avLst/>
                  <a:gdLst>
                    <a:gd name="T0" fmla="*/ 0 w 90"/>
                    <a:gd name="T1" fmla="*/ 0 h 212"/>
                    <a:gd name="T2" fmla="*/ 613 w 90"/>
                    <a:gd name="T3" fmla="*/ 1855 h 212"/>
                    <a:gd name="T4" fmla="*/ 1408 w 90"/>
                    <a:gd name="T5" fmla="*/ 4014 h 212"/>
                    <a:gd name="T6" fmla="*/ 550 w 90"/>
                    <a:gd name="T7" fmla="*/ 1855 h 212"/>
                    <a:gd name="T8" fmla="*/ 0 w 90"/>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212">
                      <a:moveTo>
                        <a:pt x="0" y="0"/>
                      </a:moveTo>
                      <a:cubicBezTo>
                        <a:pt x="13" y="15"/>
                        <a:pt x="24" y="55"/>
                        <a:pt x="39" y="98"/>
                      </a:cubicBezTo>
                      <a:cubicBezTo>
                        <a:pt x="55" y="142"/>
                        <a:pt x="69" y="194"/>
                        <a:pt x="90" y="212"/>
                      </a:cubicBezTo>
                      <a:cubicBezTo>
                        <a:pt x="69" y="194"/>
                        <a:pt x="51" y="142"/>
                        <a:pt x="35" y="98"/>
                      </a:cubicBezTo>
                      <a:cubicBezTo>
                        <a:pt x="20" y="55"/>
                        <a:pt x="13" y="15"/>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5" name="Freeform 204">
                  <a:extLst>
                    <a:ext uri="{FF2B5EF4-FFF2-40B4-BE49-F238E27FC236}">
                      <a16:creationId xmlns:a16="http://schemas.microsoft.com/office/drawing/2014/main" id="{2C8E9C52-B782-C1AD-9822-B95C41C4BF97}"/>
                    </a:ext>
                  </a:extLst>
                </p:cNvPr>
                <p:cNvSpPr>
                  <a:spLocks/>
                </p:cNvSpPr>
                <p:nvPr/>
              </p:nvSpPr>
              <p:spPr bwMode="auto">
                <a:xfrm>
                  <a:off x="930" y="1584"/>
                  <a:ext cx="228" cy="565"/>
                </a:xfrm>
                <a:custGeom>
                  <a:avLst/>
                  <a:gdLst>
                    <a:gd name="T0" fmla="*/ 0 w 91"/>
                    <a:gd name="T1" fmla="*/ 0 h 212"/>
                    <a:gd name="T2" fmla="*/ 616 w 91"/>
                    <a:gd name="T3" fmla="*/ 1855 h 212"/>
                    <a:gd name="T4" fmla="*/ 1431 w 91"/>
                    <a:gd name="T5" fmla="*/ 4014 h 212"/>
                    <a:gd name="T6" fmla="*/ 564 w 91"/>
                    <a:gd name="T7" fmla="*/ 1855 h 212"/>
                    <a:gd name="T8" fmla="*/ 0 w 91"/>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12">
                      <a:moveTo>
                        <a:pt x="0" y="0"/>
                      </a:moveTo>
                      <a:cubicBezTo>
                        <a:pt x="13" y="15"/>
                        <a:pt x="24" y="55"/>
                        <a:pt x="39" y="98"/>
                      </a:cubicBezTo>
                      <a:cubicBezTo>
                        <a:pt x="55" y="142"/>
                        <a:pt x="69" y="194"/>
                        <a:pt x="91" y="212"/>
                      </a:cubicBezTo>
                      <a:cubicBezTo>
                        <a:pt x="69" y="194"/>
                        <a:pt x="51" y="142"/>
                        <a:pt x="36" y="98"/>
                      </a:cubicBezTo>
                      <a:cubicBezTo>
                        <a:pt x="21" y="55"/>
                        <a:pt x="13" y="15"/>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6" name="Freeform 205">
                  <a:extLst>
                    <a:ext uri="{FF2B5EF4-FFF2-40B4-BE49-F238E27FC236}">
                      <a16:creationId xmlns:a16="http://schemas.microsoft.com/office/drawing/2014/main" id="{D4DE8435-99AB-B379-3F22-AA5DB3E2A667}"/>
                    </a:ext>
                  </a:extLst>
                </p:cNvPr>
                <p:cNvSpPr>
                  <a:spLocks noEditPoints="1"/>
                </p:cNvSpPr>
                <p:nvPr/>
              </p:nvSpPr>
              <p:spPr bwMode="auto">
                <a:xfrm>
                  <a:off x="720" y="1568"/>
                  <a:ext cx="373" cy="603"/>
                </a:xfrm>
                <a:custGeom>
                  <a:avLst/>
                  <a:gdLst>
                    <a:gd name="T0" fmla="*/ 0 w 149"/>
                    <a:gd name="T1" fmla="*/ 0 h 226"/>
                    <a:gd name="T2" fmla="*/ 521 w 149"/>
                    <a:gd name="T3" fmla="*/ 1174 h 226"/>
                    <a:gd name="T4" fmla="*/ 738 w 149"/>
                    <a:gd name="T5" fmla="*/ 1993 h 226"/>
                    <a:gd name="T6" fmla="*/ 738 w 149"/>
                    <a:gd name="T7" fmla="*/ 2014 h 226"/>
                    <a:gd name="T8" fmla="*/ 1847 w 149"/>
                    <a:gd name="T9" fmla="*/ 4293 h 226"/>
                    <a:gd name="T10" fmla="*/ 2338 w 149"/>
                    <a:gd name="T11" fmla="*/ 4293 h 226"/>
                    <a:gd name="T12" fmla="*/ 2338 w 149"/>
                    <a:gd name="T13" fmla="*/ 4258 h 226"/>
                    <a:gd name="T14" fmla="*/ 1254 w 149"/>
                    <a:gd name="T15" fmla="*/ 1993 h 226"/>
                    <a:gd name="T16" fmla="*/ 1254 w 149"/>
                    <a:gd name="T17" fmla="*/ 1972 h 226"/>
                    <a:gd name="T18" fmla="*/ 1034 w 149"/>
                    <a:gd name="T19" fmla="*/ 1174 h 226"/>
                    <a:gd name="T20" fmla="*/ 488 w 149"/>
                    <a:gd name="T21" fmla="*/ 0 h 226"/>
                    <a:gd name="T22" fmla="*/ 0 w 149"/>
                    <a:gd name="T23" fmla="*/ 0 h 226"/>
                    <a:gd name="T24" fmla="*/ 1847 w 149"/>
                    <a:gd name="T25" fmla="*/ 4258 h 226"/>
                    <a:gd name="T26" fmla="*/ 771 w 149"/>
                    <a:gd name="T27" fmla="*/ 1993 h 226"/>
                    <a:gd name="T28" fmla="*/ 771 w 149"/>
                    <a:gd name="T29" fmla="*/ 1972 h 226"/>
                    <a:gd name="T30" fmla="*/ 551 w 149"/>
                    <a:gd name="T31" fmla="*/ 1174 h 226"/>
                    <a:gd name="T32" fmla="*/ 125 w 149"/>
                    <a:gd name="T33" fmla="*/ 35 h 226"/>
                    <a:gd name="T34" fmla="*/ 63 w 149"/>
                    <a:gd name="T35" fmla="*/ 0 h 226"/>
                    <a:gd name="T36" fmla="*/ 488 w 149"/>
                    <a:gd name="T37" fmla="*/ 21 h 226"/>
                    <a:gd name="T38" fmla="*/ 1004 w 149"/>
                    <a:gd name="T39" fmla="*/ 1174 h 226"/>
                    <a:gd name="T40" fmla="*/ 1222 w 149"/>
                    <a:gd name="T41" fmla="*/ 1993 h 226"/>
                    <a:gd name="T42" fmla="*/ 1222 w 149"/>
                    <a:gd name="T43" fmla="*/ 2014 h 226"/>
                    <a:gd name="T44" fmla="*/ 2213 w 149"/>
                    <a:gd name="T45" fmla="*/ 4258 h 226"/>
                    <a:gd name="T46" fmla="*/ 1847 w 149"/>
                    <a:gd name="T47" fmla="*/ 4258 h 2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9" h="226">
                      <a:moveTo>
                        <a:pt x="0" y="0"/>
                      </a:moveTo>
                      <a:cubicBezTo>
                        <a:pt x="15" y="0"/>
                        <a:pt x="22" y="27"/>
                        <a:pt x="33" y="62"/>
                      </a:cubicBezTo>
                      <a:cubicBezTo>
                        <a:pt x="37" y="75"/>
                        <a:pt x="42" y="90"/>
                        <a:pt x="47" y="105"/>
                      </a:cubicBezTo>
                      <a:cubicBezTo>
                        <a:pt x="47" y="106"/>
                        <a:pt x="47" y="106"/>
                        <a:pt x="47" y="106"/>
                      </a:cubicBezTo>
                      <a:cubicBezTo>
                        <a:pt x="66" y="160"/>
                        <a:pt x="89" y="226"/>
                        <a:pt x="118" y="226"/>
                      </a:cubicBezTo>
                      <a:cubicBezTo>
                        <a:pt x="149" y="226"/>
                        <a:pt x="149" y="226"/>
                        <a:pt x="149" y="226"/>
                      </a:cubicBezTo>
                      <a:cubicBezTo>
                        <a:pt x="149" y="224"/>
                        <a:pt x="149" y="224"/>
                        <a:pt x="149" y="224"/>
                      </a:cubicBezTo>
                      <a:cubicBezTo>
                        <a:pt x="122" y="224"/>
                        <a:pt x="99" y="158"/>
                        <a:pt x="80" y="105"/>
                      </a:cubicBezTo>
                      <a:cubicBezTo>
                        <a:pt x="80" y="104"/>
                        <a:pt x="80" y="104"/>
                        <a:pt x="80" y="104"/>
                      </a:cubicBezTo>
                      <a:cubicBezTo>
                        <a:pt x="74" y="89"/>
                        <a:pt x="70" y="75"/>
                        <a:pt x="66" y="62"/>
                      </a:cubicBezTo>
                      <a:cubicBezTo>
                        <a:pt x="55" y="25"/>
                        <a:pt x="47" y="0"/>
                        <a:pt x="31" y="0"/>
                      </a:cubicBezTo>
                      <a:cubicBezTo>
                        <a:pt x="0" y="0"/>
                        <a:pt x="0" y="0"/>
                        <a:pt x="0" y="0"/>
                      </a:cubicBezTo>
                      <a:close/>
                      <a:moveTo>
                        <a:pt x="118" y="224"/>
                      </a:moveTo>
                      <a:cubicBezTo>
                        <a:pt x="91" y="224"/>
                        <a:pt x="68" y="158"/>
                        <a:pt x="49" y="105"/>
                      </a:cubicBezTo>
                      <a:cubicBezTo>
                        <a:pt x="49" y="104"/>
                        <a:pt x="49" y="104"/>
                        <a:pt x="49" y="104"/>
                      </a:cubicBezTo>
                      <a:cubicBezTo>
                        <a:pt x="43" y="89"/>
                        <a:pt x="39" y="75"/>
                        <a:pt x="35" y="62"/>
                      </a:cubicBezTo>
                      <a:cubicBezTo>
                        <a:pt x="26" y="33"/>
                        <a:pt x="18" y="10"/>
                        <a:pt x="8" y="2"/>
                      </a:cubicBezTo>
                      <a:cubicBezTo>
                        <a:pt x="7" y="1"/>
                        <a:pt x="5" y="0"/>
                        <a:pt x="4" y="0"/>
                      </a:cubicBezTo>
                      <a:cubicBezTo>
                        <a:pt x="12" y="0"/>
                        <a:pt x="31" y="1"/>
                        <a:pt x="31" y="1"/>
                      </a:cubicBezTo>
                      <a:cubicBezTo>
                        <a:pt x="46" y="1"/>
                        <a:pt x="53" y="27"/>
                        <a:pt x="64" y="62"/>
                      </a:cubicBezTo>
                      <a:cubicBezTo>
                        <a:pt x="68" y="75"/>
                        <a:pt x="72" y="90"/>
                        <a:pt x="78" y="105"/>
                      </a:cubicBezTo>
                      <a:cubicBezTo>
                        <a:pt x="78" y="106"/>
                        <a:pt x="78" y="106"/>
                        <a:pt x="78" y="106"/>
                      </a:cubicBezTo>
                      <a:cubicBezTo>
                        <a:pt x="95" y="154"/>
                        <a:pt x="116" y="213"/>
                        <a:pt x="141" y="224"/>
                      </a:cubicBezTo>
                      <a:cubicBezTo>
                        <a:pt x="132" y="224"/>
                        <a:pt x="118" y="224"/>
                        <a:pt x="118" y="22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7" name="Freeform 206">
                  <a:extLst>
                    <a:ext uri="{FF2B5EF4-FFF2-40B4-BE49-F238E27FC236}">
                      <a16:creationId xmlns:a16="http://schemas.microsoft.com/office/drawing/2014/main" id="{9FD9DB5D-E246-BC92-3F69-B26EE2C615D4}"/>
                    </a:ext>
                  </a:extLst>
                </p:cNvPr>
                <p:cNvSpPr>
                  <a:spLocks/>
                </p:cNvSpPr>
                <p:nvPr/>
              </p:nvSpPr>
              <p:spPr bwMode="auto">
                <a:xfrm>
                  <a:off x="1213" y="1587"/>
                  <a:ext cx="85" cy="208"/>
                </a:xfrm>
                <a:custGeom>
                  <a:avLst/>
                  <a:gdLst>
                    <a:gd name="T0" fmla="*/ 0 w 34"/>
                    <a:gd name="T1" fmla="*/ 1480 h 78"/>
                    <a:gd name="T2" fmla="*/ 533 w 34"/>
                    <a:gd name="T3" fmla="*/ 0 h 78"/>
                    <a:gd name="T4" fmla="*/ 283 w 34"/>
                    <a:gd name="T5" fmla="*/ 605 h 78"/>
                    <a:gd name="T6" fmla="*/ 0 w 34"/>
                    <a:gd name="T7" fmla="*/ 148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78">
                      <a:moveTo>
                        <a:pt x="0" y="78"/>
                      </a:moveTo>
                      <a:cubicBezTo>
                        <a:pt x="3" y="68"/>
                        <a:pt x="22" y="11"/>
                        <a:pt x="34" y="0"/>
                      </a:cubicBezTo>
                      <a:cubicBezTo>
                        <a:pt x="30" y="8"/>
                        <a:pt x="20" y="28"/>
                        <a:pt x="18" y="32"/>
                      </a:cubicBezTo>
                      <a:cubicBezTo>
                        <a:pt x="16" y="37"/>
                        <a:pt x="0" y="78"/>
                        <a:pt x="0"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8" name="Freeform 207">
                  <a:extLst>
                    <a:ext uri="{FF2B5EF4-FFF2-40B4-BE49-F238E27FC236}">
                      <a16:creationId xmlns:a16="http://schemas.microsoft.com/office/drawing/2014/main" id="{6D8CA33C-8E90-E79C-ED63-CF6E9BC894FA}"/>
                    </a:ext>
                  </a:extLst>
                </p:cNvPr>
                <p:cNvSpPr>
                  <a:spLocks/>
                </p:cNvSpPr>
                <p:nvPr/>
              </p:nvSpPr>
              <p:spPr bwMode="auto">
                <a:xfrm>
                  <a:off x="1810" y="1587"/>
                  <a:ext cx="85" cy="208"/>
                </a:xfrm>
                <a:custGeom>
                  <a:avLst/>
                  <a:gdLst>
                    <a:gd name="T0" fmla="*/ 0 w 34"/>
                    <a:gd name="T1" fmla="*/ 1480 h 78"/>
                    <a:gd name="T2" fmla="*/ 533 w 34"/>
                    <a:gd name="T3" fmla="*/ 0 h 78"/>
                    <a:gd name="T4" fmla="*/ 283 w 34"/>
                    <a:gd name="T5" fmla="*/ 605 h 78"/>
                    <a:gd name="T6" fmla="*/ 0 w 34"/>
                    <a:gd name="T7" fmla="*/ 148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78">
                      <a:moveTo>
                        <a:pt x="0" y="78"/>
                      </a:moveTo>
                      <a:cubicBezTo>
                        <a:pt x="3" y="68"/>
                        <a:pt x="22" y="11"/>
                        <a:pt x="34" y="0"/>
                      </a:cubicBezTo>
                      <a:cubicBezTo>
                        <a:pt x="30" y="8"/>
                        <a:pt x="20" y="28"/>
                        <a:pt x="18" y="32"/>
                      </a:cubicBezTo>
                      <a:cubicBezTo>
                        <a:pt x="16" y="37"/>
                        <a:pt x="0" y="78"/>
                        <a:pt x="0"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9" name="Freeform 208">
                  <a:extLst>
                    <a:ext uri="{FF2B5EF4-FFF2-40B4-BE49-F238E27FC236}">
                      <a16:creationId xmlns:a16="http://schemas.microsoft.com/office/drawing/2014/main" id="{87D8E290-6693-C17E-4A0D-699C8CA8D71C}"/>
                    </a:ext>
                  </a:extLst>
                </p:cNvPr>
                <p:cNvSpPr>
                  <a:spLocks/>
                </p:cNvSpPr>
                <p:nvPr/>
              </p:nvSpPr>
              <p:spPr bwMode="auto">
                <a:xfrm>
                  <a:off x="4483" y="1432"/>
                  <a:ext cx="17" cy="227"/>
                </a:xfrm>
                <a:custGeom>
                  <a:avLst/>
                  <a:gdLst>
                    <a:gd name="T0" fmla="*/ 100 w 7"/>
                    <a:gd name="T1" fmla="*/ 1618 h 85"/>
                    <a:gd name="T2" fmla="*/ 87 w 7"/>
                    <a:gd name="T3" fmla="*/ 0 h 85"/>
                    <a:gd name="T4" fmla="*/ 70 w 7"/>
                    <a:gd name="T5" fmla="*/ 684 h 85"/>
                    <a:gd name="T6" fmla="*/ 100 w 7"/>
                    <a:gd name="T7" fmla="*/ 1618 h 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85">
                      <a:moveTo>
                        <a:pt x="7" y="85"/>
                      </a:moveTo>
                      <a:cubicBezTo>
                        <a:pt x="6" y="75"/>
                        <a:pt x="0" y="15"/>
                        <a:pt x="6" y="0"/>
                      </a:cubicBezTo>
                      <a:cubicBezTo>
                        <a:pt x="6" y="9"/>
                        <a:pt x="5" y="31"/>
                        <a:pt x="5" y="36"/>
                      </a:cubicBezTo>
                      <a:cubicBezTo>
                        <a:pt x="5" y="41"/>
                        <a:pt x="7" y="85"/>
                        <a:pt x="7"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0" name="Freeform 209">
                  <a:extLst>
                    <a:ext uri="{FF2B5EF4-FFF2-40B4-BE49-F238E27FC236}">
                      <a16:creationId xmlns:a16="http://schemas.microsoft.com/office/drawing/2014/main" id="{83C00979-3848-1D73-552B-5FCF1604C398}"/>
                    </a:ext>
                  </a:extLst>
                </p:cNvPr>
                <p:cNvSpPr>
                  <a:spLocks/>
                </p:cNvSpPr>
                <p:nvPr/>
              </p:nvSpPr>
              <p:spPr bwMode="auto">
                <a:xfrm>
                  <a:off x="3915" y="2936"/>
                  <a:ext cx="585" cy="384"/>
                </a:xfrm>
                <a:custGeom>
                  <a:avLst/>
                  <a:gdLst>
                    <a:gd name="T0" fmla="*/ 3625 w 234"/>
                    <a:gd name="T1" fmla="*/ 2125 h 144"/>
                    <a:gd name="T2" fmla="*/ 1750 w 234"/>
                    <a:gd name="T3" fmla="*/ 1173 h 144"/>
                    <a:gd name="T4" fmla="*/ 0 w 234"/>
                    <a:gd name="T5" fmla="*/ 0 h 144"/>
                    <a:gd name="T6" fmla="*/ 33 w 234"/>
                    <a:gd name="T7" fmla="*/ 605 h 144"/>
                    <a:gd name="T8" fmla="*/ 1783 w 234"/>
                    <a:gd name="T9" fmla="*/ 1800 h 144"/>
                    <a:gd name="T10" fmla="*/ 3658 w 234"/>
                    <a:gd name="T11" fmla="*/ 2731 h 144"/>
                    <a:gd name="T12" fmla="*/ 3625 w 234"/>
                    <a:gd name="T13" fmla="*/ 2125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144">
                      <a:moveTo>
                        <a:pt x="232" y="112"/>
                      </a:moveTo>
                      <a:cubicBezTo>
                        <a:pt x="231" y="90"/>
                        <a:pt x="144" y="72"/>
                        <a:pt x="112" y="62"/>
                      </a:cubicBezTo>
                      <a:cubicBezTo>
                        <a:pt x="81" y="52"/>
                        <a:pt x="2" y="27"/>
                        <a:pt x="0" y="0"/>
                      </a:cubicBezTo>
                      <a:cubicBezTo>
                        <a:pt x="2" y="32"/>
                        <a:pt x="2" y="32"/>
                        <a:pt x="2" y="32"/>
                      </a:cubicBezTo>
                      <a:cubicBezTo>
                        <a:pt x="4" y="59"/>
                        <a:pt x="83" y="85"/>
                        <a:pt x="114" y="95"/>
                      </a:cubicBezTo>
                      <a:cubicBezTo>
                        <a:pt x="146" y="106"/>
                        <a:pt x="233" y="122"/>
                        <a:pt x="234" y="144"/>
                      </a:cubicBezTo>
                      <a:lnTo>
                        <a:pt x="232" y="112"/>
                      </a:lnTo>
                      <a:close/>
                    </a:path>
                  </a:pathLst>
                </a:custGeom>
                <a:solidFill>
                  <a:srgbClr val="00ACE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1" name="Freeform 210">
                  <a:extLst>
                    <a:ext uri="{FF2B5EF4-FFF2-40B4-BE49-F238E27FC236}">
                      <a16:creationId xmlns:a16="http://schemas.microsoft.com/office/drawing/2014/main" id="{179474A9-45DB-3B1D-593B-D47031F91C0B}"/>
                    </a:ext>
                  </a:extLst>
                </p:cNvPr>
                <p:cNvSpPr>
                  <a:spLocks/>
                </p:cNvSpPr>
                <p:nvPr/>
              </p:nvSpPr>
              <p:spPr bwMode="auto">
                <a:xfrm>
                  <a:off x="3915" y="2981"/>
                  <a:ext cx="280" cy="166"/>
                </a:xfrm>
                <a:custGeom>
                  <a:avLst/>
                  <a:gdLst>
                    <a:gd name="T0" fmla="*/ 208 w 112"/>
                    <a:gd name="T1" fmla="*/ 35 h 62"/>
                    <a:gd name="T2" fmla="*/ 783 w 112"/>
                    <a:gd name="T3" fmla="*/ 479 h 62"/>
                    <a:gd name="T4" fmla="*/ 595 w 112"/>
                    <a:gd name="T5" fmla="*/ 594 h 62"/>
                    <a:gd name="T6" fmla="*/ 908 w 112"/>
                    <a:gd name="T7" fmla="*/ 924 h 62"/>
                    <a:gd name="T8" fmla="*/ 1750 w 112"/>
                    <a:gd name="T9" fmla="*/ 902 h 62"/>
                    <a:gd name="T10" fmla="*/ 1238 w 112"/>
                    <a:gd name="T11" fmla="*/ 1017 h 62"/>
                    <a:gd name="T12" fmla="*/ 1145 w 112"/>
                    <a:gd name="T13" fmla="*/ 1189 h 62"/>
                    <a:gd name="T14" fmla="*/ 783 w 112"/>
                    <a:gd name="T15" fmla="*/ 996 h 62"/>
                    <a:gd name="T16" fmla="*/ 408 w 112"/>
                    <a:gd name="T17" fmla="*/ 790 h 62"/>
                    <a:gd name="T18" fmla="*/ 145 w 112"/>
                    <a:gd name="T19" fmla="*/ 479 h 62"/>
                    <a:gd name="T20" fmla="*/ 145 w 112"/>
                    <a:gd name="T21" fmla="*/ 0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62">
                      <a:moveTo>
                        <a:pt x="13" y="2"/>
                      </a:moveTo>
                      <a:cubicBezTo>
                        <a:pt x="12" y="21"/>
                        <a:pt x="39" y="21"/>
                        <a:pt x="50" y="25"/>
                      </a:cubicBezTo>
                      <a:cubicBezTo>
                        <a:pt x="49" y="29"/>
                        <a:pt x="39" y="26"/>
                        <a:pt x="38" y="31"/>
                      </a:cubicBezTo>
                      <a:cubicBezTo>
                        <a:pt x="36" y="36"/>
                        <a:pt x="51" y="48"/>
                        <a:pt x="58" y="48"/>
                      </a:cubicBezTo>
                      <a:cubicBezTo>
                        <a:pt x="67" y="48"/>
                        <a:pt x="103" y="45"/>
                        <a:pt x="112" y="47"/>
                      </a:cubicBezTo>
                      <a:cubicBezTo>
                        <a:pt x="108" y="47"/>
                        <a:pt x="81" y="51"/>
                        <a:pt x="79" y="53"/>
                      </a:cubicBezTo>
                      <a:cubicBezTo>
                        <a:pt x="75" y="56"/>
                        <a:pt x="72" y="58"/>
                        <a:pt x="73" y="62"/>
                      </a:cubicBezTo>
                      <a:cubicBezTo>
                        <a:pt x="65" y="61"/>
                        <a:pt x="57" y="56"/>
                        <a:pt x="50" y="52"/>
                      </a:cubicBezTo>
                      <a:cubicBezTo>
                        <a:pt x="42" y="49"/>
                        <a:pt x="33" y="45"/>
                        <a:pt x="26" y="41"/>
                      </a:cubicBezTo>
                      <a:cubicBezTo>
                        <a:pt x="20" y="37"/>
                        <a:pt x="14" y="31"/>
                        <a:pt x="9" y="25"/>
                      </a:cubicBezTo>
                      <a:cubicBezTo>
                        <a:pt x="4" y="20"/>
                        <a:pt x="0" y="10"/>
                        <a:pt x="9" y="0"/>
                      </a:cubicBezTo>
                    </a:path>
                  </a:pathLst>
                </a:custGeom>
                <a:solidFill>
                  <a:srgbClr val="0091D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2" name="Freeform 211">
                  <a:extLst>
                    <a:ext uri="{FF2B5EF4-FFF2-40B4-BE49-F238E27FC236}">
                      <a16:creationId xmlns:a16="http://schemas.microsoft.com/office/drawing/2014/main" id="{3047F3D4-5139-0CE3-FA40-9E99BC05F26A}"/>
                    </a:ext>
                  </a:extLst>
                </p:cNvPr>
                <p:cNvSpPr>
                  <a:spLocks/>
                </p:cNvSpPr>
                <p:nvPr/>
              </p:nvSpPr>
              <p:spPr bwMode="auto">
                <a:xfrm>
                  <a:off x="4085" y="3139"/>
                  <a:ext cx="225" cy="53"/>
                </a:xfrm>
                <a:custGeom>
                  <a:avLst/>
                  <a:gdLst>
                    <a:gd name="T0" fmla="*/ 0 w 90"/>
                    <a:gd name="T1" fmla="*/ 34 h 20"/>
                    <a:gd name="T2" fmla="*/ 895 w 90"/>
                    <a:gd name="T3" fmla="*/ 371 h 20"/>
                    <a:gd name="T4" fmla="*/ 1408 w 90"/>
                    <a:gd name="T5" fmla="*/ 315 h 20"/>
                    <a:gd name="T6" fmla="*/ 738 w 90"/>
                    <a:gd name="T7" fmla="*/ 225 h 20"/>
                    <a:gd name="T8" fmla="*/ 645 w 90"/>
                    <a:gd name="T9" fmla="*/ 90 h 20"/>
                    <a:gd name="T10" fmla="*/ 95 w 90"/>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0">
                      <a:moveTo>
                        <a:pt x="0" y="2"/>
                      </a:moveTo>
                      <a:cubicBezTo>
                        <a:pt x="9" y="6"/>
                        <a:pt x="57" y="20"/>
                        <a:pt x="57" y="20"/>
                      </a:cubicBezTo>
                      <a:cubicBezTo>
                        <a:pt x="90" y="17"/>
                        <a:pt x="90" y="17"/>
                        <a:pt x="90" y="17"/>
                      </a:cubicBezTo>
                      <a:cubicBezTo>
                        <a:pt x="47" y="12"/>
                        <a:pt x="47" y="12"/>
                        <a:pt x="47" y="12"/>
                      </a:cubicBezTo>
                      <a:cubicBezTo>
                        <a:pt x="41" y="5"/>
                        <a:pt x="41" y="5"/>
                        <a:pt x="41" y="5"/>
                      </a:cubicBezTo>
                      <a:cubicBezTo>
                        <a:pt x="41" y="5"/>
                        <a:pt x="17" y="8"/>
                        <a:pt x="6" y="0"/>
                      </a:cubicBezTo>
                    </a:path>
                  </a:pathLst>
                </a:custGeom>
                <a:solidFill>
                  <a:srgbClr val="0091D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3" name="Freeform 212">
                  <a:extLst>
                    <a:ext uri="{FF2B5EF4-FFF2-40B4-BE49-F238E27FC236}">
                      <a16:creationId xmlns:a16="http://schemas.microsoft.com/office/drawing/2014/main" id="{A760249D-415E-514B-CF0E-C0281E0611A6}"/>
                    </a:ext>
                  </a:extLst>
                </p:cNvPr>
                <p:cNvSpPr>
                  <a:spLocks/>
                </p:cNvSpPr>
                <p:nvPr/>
              </p:nvSpPr>
              <p:spPr bwMode="auto">
                <a:xfrm>
                  <a:off x="4038" y="3083"/>
                  <a:ext cx="42" cy="29"/>
                </a:xfrm>
                <a:custGeom>
                  <a:avLst/>
                  <a:gdLst>
                    <a:gd name="T0" fmla="*/ 30 w 17"/>
                    <a:gd name="T1" fmla="*/ 182 h 11"/>
                    <a:gd name="T2" fmla="*/ 166 w 17"/>
                    <a:gd name="T3" fmla="*/ 166 h 11"/>
                    <a:gd name="T4" fmla="*/ 212 w 17"/>
                    <a:gd name="T5" fmla="*/ 0 h 11"/>
                    <a:gd name="T6" fmla="*/ 0 w 17"/>
                    <a:gd name="T7" fmla="*/ 124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1">
                      <a:moveTo>
                        <a:pt x="2" y="10"/>
                      </a:moveTo>
                      <a:cubicBezTo>
                        <a:pt x="5" y="11"/>
                        <a:pt x="8" y="11"/>
                        <a:pt x="11" y="9"/>
                      </a:cubicBezTo>
                      <a:cubicBezTo>
                        <a:pt x="13" y="7"/>
                        <a:pt x="17" y="2"/>
                        <a:pt x="14" y="0"/>
                      </a:cubicBezTo>
                      <a:cubicBezTo>
                        <a:pt x="13" y="7"/>
                        <a:pt x="6" y="7"/>
                        <a:pt x="0" y="7"/>
                      </a:cubicBezTo>
                    </a:path>
                  </a:pathLst>
                </a:custGeom>
                <a:solidFill>
                  <a:srgbClr val="0091D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4" name="Freeform 213">
                  <a:extLst>
                    <a:ext uri="{FF2B5EF4-FFF2-40B4-BE49-F238E27FC236}">
                      <a16:creationId xmlns:a16="http://schemas.microsoft.com/office/drawing/2014/main" id="{0108C6AE-5FDA-A09B-D123-FEF9A753A2C9}"/>
                    </a:ext>
                  </a:extLst>
                </p:cNvPr>
                <p:cNvSpPr>
                  <a:spLocks/>
                </p:cNvSpPr>
                <p:nvPr/>
              </p:nvSpPr>
              <p:spPr bwMode="auto">
                <a:xfrm>
                  <a:off x="4185" y="3128"/>
                  <a:ext cx="13" cy="40"/>
                </a:xfrm>
                <a:custGeom>
                  <a:avLst/>
                  <a:gdLst>
                    <a:gd name="T0" fmla="*/ 21 w 5"/>
                    <a:gd name="T1" fmla="*/ 0 h 15"/>
                    <a:gd name="T2" fmla="*/ 0 w 5"/>
                    <a:gd name="T3" fmla="*/ 285 h 15"/>
                    <a:gd name="T4" fmla="*/ 0 60000 65536"/>
                    <a:gd name="T5" fmla="*/ 0 60000 65536"/>
                  </a:gdLst>
                  <a:ahLst/>
                  <a:cxnLst>
                    <a:cxn ang="T4">
                      <a:pos x="T0" y="T1"/>
                    </a:cxn>
                    <a:cxn ang="T5">
                      <a:pos x="T2" y="T3"/>
                    </a:cxn>
                  </a:cxnLst>
                  <a:rect l="0" t="0" r="r" b="b"/>
                  <a:pathLst>
                    <a:path w="5" h="15">
                      <a:moveTo>
                        <a:pt x="1" y="0"/>
                      </a:moveTo>
                      <a:cubicBezTo>
                        <a:pt x="5" y="5"/>
                        <a:pt x="4" y="11"/>
                        <a:pt x="0" y="15"/>
                      </a:cubicBezTo>
                    </a:path>
                  </a:pathLst>
                </a:custGeom>
                <a:solidFill>
                  <a:srgbClr val="0091D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5" name="Freeform 214">
                  <a:extLst>
                    <a:ext uri="{FF2B5EF4-FFF2-40B4-BE49-F238E27FC236}">
                      <a16:creationId xmlns:a16="http://schemas.microsoft.com/office/drawing/2014/main" id="{1C78E41D-BDDA-6CD6-8C42-4B5FB51E6CE5}"/>
                    </a:ext>
                  </a:extLst>
                </p:cNvPr>
                <p:cNvSpPr>
                  <a:spLocks/>
                </p:cNvSpPr>
                <p:nvPr/>
              </p:nvSpPr>
              <p:spPr bwMode="auto">
                <a:xfrm>
                  <a:off x="4303" y="3192"/>
                  <a:ext cx="57" cy="32"/>
                </a:xfrm>
                <a:custGeom>
                  <a:avLst/>
                  <a:gdLst>
                    <a:gd name="T0" fmla="*/ 0 w 23"/>
                    <a:gd name="T1" fmla="*/ 192 h 12"/>
                    <a:gd name="T2" fmla="*/ 228 w 23"/>
                    <a:gd name="T3" fmla="*/ 227 h 12"/>
                    <a:gd name="T4" fmla="*/ 337 w 23"/>
                    <a:gd name="T5" fmla="*/ 171 h 12"/>
                    <a:gd name="T6" fmla="*/ 320 w 23"/>
                    <a:gd name="T7" fmla="*/ 0 h 12"/>
                    <a:gd name="T8" fmla="*/ 258 w 23"/>
                    <a:gd name="T9" fmla="*/ 115 h 12"/>
                    <a:gd name="T10" fmla="*/ 183 w 23"/>
                    <a:gd name="T11" fmla="*/ 136 h 12"/>
                    <a:gd name="T12" fmla="*/ 74 w 23"/>
                    <a:gd name="T13" fmla="*/ 136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12">
                      <a:moveTo>
                        <a:pt x="0" y="10"/>
                      </a:moveTo>
                      <a:cubicBezTo>
                        <a:pt x="5" y="11"/>
                        <a:pt x="10" y="12"/>
                        <a:pt x="15" y="12"/>
                      </a:cubicBezTo>
                      <a:cubicBezTo>
                        <a:pt x="17" y="12"/>
                        <a:pt x="21" y="12"/>
                        <a:pt x="22" y="9"/>
                      </a:cubicBezTo>
                      <a:cubicBezTo>
                        <a:pt x="23" y="6"/>
                        <a:pt x="23" y="2"/>
                        <a:pt x="21" y="0"/>
                      </a:cubicBezTo>
                      <a:cubicBezTo>
                        <a:pt x="19" y="2"/>
                        <a:pt x="21" y="5"/>
                        <a:pt x="17" y="6"/>
                      </a:cubicBezTo>
                      <a:cubicBezTo>
                        <a:pt x="15" y="7"/>
                        <a:pt x="14" y="7"/>
                        <a:pt x="12" y="7"/>
                      </a:cubicBezTo>
                      <a:cubicBezTo>
                        <a:pt x="10" y="7"/>
                        <a:pt x="7" y="8"/>
                        <a:pt x="5" y="7"/>
                      </a:cubicBezTo>
                    </a:path>
                  </a:pathLst>
                </a:custGeom>
                <a:solidFill>
                  <a:srgbClr val="0091D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6" name="Freeform 215">
                  <a:extLst>
                    <a:ext uri="{FF2B5EF4-FFF2-40B4-BE49-F238E27FC236}">
                      <a16:creationId xmlns:a16="http://schemas.microsoft.com/office/drawing/2014/main" id="{B7DDB109-A32B-8CF1-1B0D-721EC13065C8}"/>
                    </a:ext>
                  </a:extLst>
                </p:cNvPr>
                <p:cNvSpPr>
                  <a:spLocks/>
                </p:cNvSpPr>
                <p:nvPr/>
              </p:nvSpPr>
              <p:spPr bwMode="auto">
                <a:xfrm>
                  <a:off x="4035" y="2837"/>
                  <a:ext cx="200" cy="56"/>
                </a:xfrm>
                <a:custGeom>
                  <a:avLst/>
                  <a:gdLst>
                    <a:gd name="T0" fmla="*/ 95 w 80"/>
                    <a:gd name="T1" fmla="*/ 149 h 21"/>
                    <a:gd name="T2" fmla="*/ 0 w 80"/>
                    <a:gd name="T3" fmla="*/ 285 h 21"/>
                    <a:gd name="T4" fmla="*/ 113 w 80"/>
                    <a:gd name="T5" fmla="*/ 376 h 21"/>
                    <a:gd name="T6" fmla="*/ 1250 w 80"/>
                    <a:gd name="T7" fmla="*/ 227 h 21"/>
                    <a:gd name="T8" fmla="*/ 1188 w 80"/>
                    <a:gd name="T9" fmla="*/ 115 h 21"/>
                    <a:gd name="T10" fmla="*/ 1220 w 80"/>
                    <a:gd name="T11" fmla="*/ 0 h 21"/>
                    <a:gd name="T12" fmla="*/ 95 w 80"/>
                    <a:gd name="T13" fmla="*/ 149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21">
                      <a:moveTo>
                        <a:pt x="6" y="8"/>
                      </a:moveTo>
                      <a:cubicBezTo>
                        <a:pt x="2" y="8"/>
                        <a:pt x="0" y="11"/>
                        <a:pt x="0" y="15"/>
                      </a:cubicBezTo>
                      <a:cubicBezTo>
                        <a:pt x="0" y="18"/>
                        <a:pt x="4" y="21"/>
                        <a:pt x="7" y="20"/>
                      </a:cubicBezTo>
                      <a:cubicBezTo>
                        <a:pt x="80" y="12"/>
                        <a:pt x="80" y="12"/>
                        <a:pt x="80" y="12"/>
                      </a:cubicBezTo>
                      <a:cubicBezTo>
                        <a:pt x="76" y="6"/>
                        <a:pt x="76" y="6"/>
                        <a:pt x="76" y="6"/>
                      </a:cubicBezTo>
                      <a:cubicBezTo>
                        <a:pt x="78" y="0"/>
                        <a:pt x="78" y="0"/>
                        <a:pt x="78" y="0"/>
                      </a:cubicBezTo>
                      <a:lnTo>
                        <a:pt x="6" y="8"/>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7" name="Freeform 216">
                  <a:extLst>
                    <a:ext uri="{FF2B5EF4-FFF2-40B4-BE49-F238E27FC236}">
                      <a16:creationId xmlns:a16="http://schemas.microsoft.com/office/drawing/2014/main" id="{83A17B4D-F586-3152-C01B-564F77FBE26F}"/>
                    </a:ext>
                  </a:extLst>
                </p:cNvPr>
                <p:cNvSpPr>
                  <a:spLocks/>
                </p:cNvSpPr>
                <p:nvPr/>
              </p:nvSpPr>
              <p:spPr bwMode="auto">
                <a:xfrm>
                  <a:off x="3920" y="2899"/>
                  <a:ext cx="213" cy="64"/>
                </a:xfrm>
                <a:custGeom>
                  <a:avLst/>
                  <a:gdLst>
                    <a:gd name="T0" fmla="*/ 83 w 85"/>
                    <a:gd name="T1" fmla="*/ 205 h 24"/>
                    <a:gd name="T2" fmla="*/ 0 w 85"/>
                    <a:gd name="T3" fmla="*/ 341 h 24"/>
                    <a:gd name="T4" fmla="*/ 113 w 85"/>
                    <a:gd name="T5" fmla="*/ 435 h 24"/>
                    <a:gd name="T6" fmla="*/ 1338 w 85"/>
                    <a:gd name="T7" fmla="*/ 248 h 24"/>
                    <a:gd name="T8" fmla="*/ 1275 w 85"/>
                    <a:gd name="T9" fmla="*/ 136 h 24"/>
                    <a:gd name="T10" fmla="*/ 1306 w 85"/>
                    <a:gd name="T11" fmla="*/ 0 h 24"/>
                    <a:gd name="T12" fmla="*/ 83 w 85"/>
                    <a:gd name="T13" fmla="*/ 205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24">
                      <a:moveTo>
                        <a:pt x="5" y="11"/>
                      </a:moveTo>
                      <a:cubicBezTo>
                        <a:pt x="2" y="12"/>
                        <a:pt x="0" y="15"/>
                        <a:pt x="0" y="18"/>
                      </a:cubicBezTo>
                      <a:cubicBezTo>
                        <a:pt x="1" y="22"/>
                        <a:pt x="4" y="24"/>
                        <a:pt x="7" y="23"/>
                      </a:cubicBezTo>
                      <a:cubicBezTo>
                        <a:pt x="85" y="13"/>
                        <a:pt x="85" y="13"/>
                        <a:pt x="85" y="13"/>
                      </a:cubicBezTo>
                      <a:cubicBezTo>
                        <a:pt x="81" y="7"/>
                        <a:pt x="81" y="7"/>
                        <a:pt x="81" y="7"/>
                      </a:cubicBezTo>
                      <a:cubicBezTo>
                        <a:pt x="83" y="0"/>
                        <a:pt x="83" y="0"/>
                        <a:pt x="83" y="0"/>
                      </a:cubicBezTo>
                      <a:lnTo>
                        <a:pt x="5" y="11"/>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8" name="Freeform 217">
                  <a:extLst>
                    <a:ext uri="{FF2B5EF4-FFF2-40B4-BE49-F238E27FC236}">
                      <a16:creationId xmlns:a16="http://schemas.microsoft.com/office/drawing/2014/main" id="{FC65305B-7285-FF85-92FB-4F6A119ED67C}"/>
                    </a:ext>
                  </a:extLst>
                </p:cNvPr>
                <p:cNvSpPr>
                  <a:spLocks/>
                </p:cNvSpPr>
                <p:nvPr/>
              </p:nvSpPr>
              <p:spPr bwMode="auto">
                <a:xfrm>
                  <a:off x="3920" y="2899"/>
                  <a:ext cx="213" cy="64"/>
                </a:xfrm>
                <a:custGeom>
                  <a:avLst/>
                  <a:gdLst>
                    <a:gd name="T0" fmla="*/ 83 w 85"/>
                    <a:gd name="T1" fmla="*/ 205 h 24"/>
                    <a:gd name="T2" fmla="*/ 0 w 85"/>
                    <a:gd name="T3" fmla="*/ 341 h 24"/>
                    <a:gd name="T4" fmla="*/ 113 w 85"/>
                    <a:gd name="T5" fmla="*/ 435 h 24"/>
                    <a:gd name="T6" fmla="*/ 1338 w 85"/>
                    <a:gd name="T7" fmla="*/ 248 h 24"/>
                    <a:gd name="T8" fmla="*/ 1275 w 85"/>
                    <a:gd name="T9" fmla="*/ 136 h 24"/>
                    <a:gd name="T10" fmla="*/ 1306 w 85"/>
                    <a:gd name="T11" fmla="*/ 0 h 24"/>
                    <a:gd name="T12" fmla="*/ 83 w 85"/>
                    <a:gd name="T13" fmla="*/ 205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24">
                      <a:moveTo>
                        <a:pt x="5" y="11"/>
                      </a:moveTo>
                      <a:cubicBezTo>
                        <a:pt x="2" y="12"/>
                        <a:pt x="0" y="15"/>
                        <a:pt x="0" y="18"/>
                      </a:cubicBezTo>
                      <a:cubicBezTo>
                        <a:pt x="1" y="22"/>
                        <a:pt x="4" y="24"/>
                        <a:pt x="7" y="23"/>
                      </a:cubicBezTo>
                      <a:cubicBezTo>
                        <a:pt x="85" y="13"/>
                        <a:pt x="85" y="13"/>
                        <a:pt x="85" y="13"/>
                      </a:cubicBezTo>
                      <a:cubicBezTo>
                        <a:pt x="81" y="7"/>
                        <a:pt x="81" y="7"/>
                        <a:pt x="81" y="7"/>
                      </a:cubicBezTo>
                      <a:cubicBezTo>
                        <a:pt x="83" y="0"/>
                        <a:pt x="83" y="0"/>
                        <a:pt x="83" y="0"/>
                      </a:cubicBezTo>
                      <a:lnTo>
                        <a:pt x="5" y="1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9" name="Freeform 218">
                  <a:extLst>
                    <a:ext uri="{FF2B5EF4-FFF2-40B4-BE49-F238E27FC236}">
                      <a16:creationId xmlns:a16="http://schemas.microsoft.com/office/drawing/2014/main" id="{788A24F2-9395-8580-4053-DB99ED0645D3}"/>
                    </a:ext>
                  </a:extLst>
                </p:cNvPr>
                <p:cNvSpPr>
                  <a:spLocks/>
                </p:cNvSpPr>
                <p:nvPr/>
              </p:nvSpPr>
              <p:spPr bwMode="auto">
                <a:xfrm>
                  <a:off x="3938" y="2976"/>
                  <a:ext cx="122" cy="53"/>
                </a:xfrm>
                <a:custGeom>
                  <a:avLst/>
                  <a:gdLst>
                    <a:gd name="T0" fmla="*/ 92 w 49"/>
                    <a:gd name="T1" fmla="*/ 133 h 20"/>
                    <a:gd name="T2" fmla="*/ 12 w 49"/>
                    <a:gd name="T3" fmla="*/ 260 h 20"/>
                    <a:gd name="T4" fmla="*/ 124 w 49"/>
                    <a:gd name="T5" fmla="*/ 352 h 20"/>
                    <a:gd name="T6" fmla="*/ 757 w 49"/>
                    <a:gd name="T7" fmla="*/ 225 h 20"/>
                    <a:gd name="T8" fmla="*/ 695 w 49"/>
                    <a:gd name="T9" fmla="*/ 133 h 20"/>
                    <a:gd name="T10" fmla="*/ 725 w 49"/>
                    <a:gd name="T11" fmla="*/ 0 h 20"/>
                    <a:gd name="T12" fmla="*/ 92 w 49"/>
                    <a:gd name="T13" fmla="*/ 133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0">
                      <a:moveTo>
                        <a:pt x="6" y="7"/>
                      </a:moveTo>
                      <a:cubicBezTo>
                        <a:pt x="2" y="8"/>
                        <a:pt x="0" y="11"/>
                        <a:pt x="1" y="14"/>
                      </a:cubicBezTo>
                      <a:cubicBezTo>
                        <a:pt x="1" y="18"/>
                        <a:pt x="5" y="20"/>
                        <a:pt x="8" y="19"/>
                      </a:cubicBezTo>
                      <a:cubicBezTo>
                        <a:pt x="49" y="12"/>
                        <a:pt x="49" y="12"/>
                        <a:pt x="49" y="12"/>
                      </a:cubicBezTo>
                      <a:cubicBezTo>
                        <a:pt x="45" y="7"/>
                        <a:pt x="45" y="7"/>
                        <a:pt x="45" y="7"/>
                      </a:cubicBezTo>
                      <a:cubicBezTo>
                        <a:pt x="47" y="0"/>
                        <a:pt x="47" y="0"/>
                        <a:pt x="47" y="0"/>
                      </a:cubicBezTo>
                      <a:lnTo>
                        <a:pt x="6" y="7"/>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0" name="Freeform 219">
                  <a:extLst>
                    <a:ext uri="{FF2B5EF4-FFF2-40B4-BE49-F238E27FC236}">
                      <a16:creationId xmlns:a16="http://schemas.microsoft.com/office/drawing/2014/main" id="{85BD6725-02F7-CE97-2487-A88864B3B0E3}"/>
                    </a:ext>
                  </a:extLst>
                </p:cNvPr>
                <p:cNvSpPr>
                  <a:spLocks/>
                </p:cNvSpPr>
                <p:nvPr/>
              </p:nvSpPr>
              <p:spPr bwMode="auto">
                <a:xfrm>
                  <a:off x="4195" y="2779"/>
                  <a:ext cx="118" cy="40"/>
                </a:xfrm>
                <a:custGeom>
                  <a:avLst/>
                  <a:gdLst>
                    <a:gd name="T0" fmla="*/ 188 w 47"/>
                    <a:gd name="T1" fmla="*/ 35 h 15"/>
                    <a:gd name="T2" fmla="*/ 0 w 47"/>
                    <a:gd name="T3" fmla="*/ 285 h 15"/>
                    <a:gd name="T4" fmla="*/ 743 w 47"/>
                    <a:gd name="T5" fmla="*/ 248 h 15"/>
                    <a:gd name="T6" fmla="*/ 713 w 47"/>
                    <a:gd name="T7" fmla="*/ 136 h 15"/>
                    <a:gd name="T8" fmla="*/ 743 w 47"/>
                    <a:gd name="T9" fmla="*/ 0 h 15"/>
                    <a:gd name="T10" fmla="*/ 188 w 47"/>
                    <a:gd name="T11" fmla="*/ 35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15">
                      <a:moveTo>
                        <a:pt x="12" y="2"/>
                      </a:moveTo>
                      <a:cubicBezTo>
                        <a:pt x="7" y="7"/>
                        <a:pt x="3" y="11"/>
                        <a:pt x="0" y="15"/>
                      </a:cubicBezTo>
                      <a:cubicBezTo>
                        <a:pt x="47" y="13"/>
                        <a:pt x="47" y="13"/>
                        <a:pt x="47" y="13"/>
                      </a:cubicBezTo>
                      <a:cubicBezTo>
                        <a:pt x="45" y="7"/>
                        <a:pt x="45" y="7"/>
                        <a:pt x="45" y="7"/>
                      </a:cubicBezTo>
                      <a:cubicBezTo>
                        <a:pt x="47" y="0"/>
                        <a:pt x="47" y="0"/>
                        <a:pt x="47" y="0"/>
                      </a:cubicBezTo>
                      <a:lnTo>
                        <a:pt x="12" y="2"/>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1" name="Freeform 220">
                  <a:extLst>
                    <a:ext uri="{FF2B5EF4-FFF2-40B4-BE49-F238E27FC236}">
                      <a16:creationId xmlns:a16="http://schemas.microsoft.com/office/drawing/2014/main" id="{9A5ABAA3-4E9A-1F14-C467-0272C0F5D97F}"/>
                    </a:ext>
                  </a:extLst>
                </p:cNvPr>
                <p:cNvSpPr>
                  <a:spLocks/>
                </p:cNvSpPr>
                <p:nvPr/>
              </p:nvSpPr>
              <p:spPr bwMode="auto">
                <a:xfrm>
                  <a:off x="3918" y="2907"/>
                  <a:ext cx="200" cy="53"/>
                </a:xfrm>
                <a:custGeom>
                  <a:avLst/>
                  <a:gdLst>
                    <a:gd name="T0" fmla="*/ 113 w 80"/>
                    <a:gd name="T1" fmla="*/ 191 h 20"/>
                    <a:gd name="T2" fmla="*/ 1220 w 80"/>
                    <a:gd name="T3" fmla="*/ 0 h 20"/>
                    <a:gd name="T4" fmla="*/ 645 w 80"/>
                    <a:gd name="T5" fmla="*/ 170 h 20"/>
                    <a:gd name="T6" fmla="*/ 83 w 80"/>
                    <a:gd name="T7" fmla="*/ 337 h 20"/>
                    <a:gd name="T8" fmla="*/ 113 w 80"/>
                    <a:gd name="T9" fmla="*/ 19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0">
                      <a:moveTo>
                        <a:pt x="7" y="10"/>
                      </a:moveTo>
                      <a:cubicBezTo>
                        <a:pt x="78" y="0"/>
                        <a:pt x="78" y="0"/>
                        <a:pt x="78" y="0"/>
                      </a:cubicBezTo>
                      <a:cubicBezTo>
                        <a:pt x="72" y="1"/>
                        <a:pt x="80" y="2"/>
                        <a:pt x="41" y="9"/>
                      </a:cubicBezTo>
                      <a:cubicBezTo>
                        <a:pt x="16" y="13"/>
                        <a:pt x="5" y="15"/>
                        <a:pt x="5" y="18"/>
                      </a:cubicBezTo>
                      <a:cubicBezTo>
                        <a:pt x="3" y="20"/>
                        <a:pt x="0" y="11"/>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2" name="Freeform 221">
                  <a:extLst>
                    <a:ext uri="{FF2B5EF4-FFF2-40B4-BE49-F238E27FC236}">
                      <a16:creationId xmlns:a16="http://schemas.microsoft.com/office/drawing/2014/main" id="{569A87FD-2046-852E-3B18-F60120B81904}"/>
                    </a:ext>
                  </a:extLst>
                </p:cNvPr>
                <p:cNvSpPr>
                  <a:spLocks/>
                </p:cNvSpPr>
                <p:nvPr/>
              </p:nvSpPr>
              <p:spPr bwMode="auto">
                <a:xfrm>
                  <a:off x="4035" y="2840"/>
                  <a:ext cx="195" cy="48"/>
                </a:xfrm>
                <a:custGeom>
                  <a:avLst/>
                  <a:gdLst>
                    <a:gd name="T0" fmla="*/ 95 w 78"/>
                    <a:gd name="T1" fmla="*/ 149 h 18"/>
                    <a:gd name="T2" fmla="*/ 1220 w 78"/>
                    <a:gd name="T3" fmla="*/ 0 h 18"/>
                    <a:gd name="T4" fmla="*/ 595 w 78"/>
                    <a:gd name="T5" fmla="*/ 136 h 18"/>
                    <a:gd name="T6" fmla="*/ 63 w 78"/>
                    <a:gd name="T7" fmla="*/ 307 h 18"/>
                    <a:gd name="T8" fmla="*/ 95 w 78"/>
                    <a:gd name="T9" fmla="*/ 14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18">
                      <a:moveTo>
                        <a:pt x="6" y="8"/>
                      </a:moveTo>
                      <a:cubicBezTo>
                        <a:pt x="78" y="0"/>
                        <a:pt x="78" y="0"/>
                        <a:pt x="78" y="0"/>
                      </a:cubicBezTo>
                      <a:cubicBezTo>
                        <a:pt x="72" y="1"/>
                        <a:pt x="77" y="1"/>
                        <a:pt x="38" y="7"/>
                      </a:cubicBezTo>
                      <a:cubicBezTo>
                        <a:pt x="13" y="11"/>
                        <a:pt x="4" y="13"/>
                        <a:pt x="4" y="16"/>
                      </a:cubicBezTo>
                      <a:cubicBezTo>
                        <a:pt x="2" y="18"/>
                        <a:pt x="0" y="9"/>
                        <a:pt x="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3" name="Freeform 222">
                  <a:extLst>
                    <a:ext uri="{FF2B5EF4-FFF2-40B4-BE49-F238E27FC236}">
                      <a16:creationId xmlns:a16="http://schemas.microsoft.com/office/drawing/2014/main" id="{A640B17F-6001-7F1D-A0E4-2888B083659D}"/>
                    </a:ext>
                  </a:extLst>
                </p:cNvPr>
                <p:cNvSpPr>
                  <a:spLocks/>
                </p:cNvSpPr>
                <p:nvPr/>
              </p:nvSpPr>
              <p:spPr bwMode="auto">
                <a:xfrm>
                  <a:off x="3940" y="2984"/>
                  <a:ext cx="105" cy="40"/>
                </a:xfrm>
                <a:custGeom>
                  <a:avLst/>
                  <a:gdLst>
                    <a:gd name="T0" fmla="*/ 95 w 42"/>
                    <a:gd name="T1" fmla="*/ 115 h 15"/>
                    <a:gd name="T2" fmla="*/ 658 w 42"/>
                    <a:gd name="T3" fmla="*/ 0 h 15"/>
                    <a:gd name="T4" fmla="*/ 63 w 42"/>
                    <a:gd name="T5" fmla="*/ 248 h 15"/>
                    <a:gd name="T6" fmla="*/ 95 w 42"/>
                    <a:gd name="T7" fmla="*/ 115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15">
                      <a:moveTo>
                        <a:pt x="6" y="6"/>
                      </a:moveTo>
                      <a:cubicBezTo>
                        <a:pt x="42" y="0"/>
                        <a:pt x="42" y="0"/>
                        <a:pt x="42" y="0"/>
                      </a:cubicBezTo>
                      <a:cubicBezTo>
                        <a:pt x="36" y="0"/>
                        <a:pt x="3" y="7"/>
                        <a:pt x="4" y="13"/>
                      </a:cubicBezTo>
                      <a:cubicBezTo>
                        <a:pt x="3" y="15"/>
                        <a:pt x="0" y="7"/>
                        <a:pt x="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4" name="Freeform 223">
                  <a:extLst>
                    <a:ext uri="{FF2B5EF4-FFF2-40B4-BE49-F238E27FC236}">
                      <a16:creationId xmlns:a16="http://schemas.microsoft.com/office/drawing/2014/main" id="{C347E402-AAAA-E590-F517-0FCE4B30A59D}"/>
                    </a:ext>
                  </a:extLst>
                </p:cNvPr>
                <p:cNvSpPr>
                  <a:spLocks/>
                </p:cNvSpPr>
                <p:nvPr/>
              </p:nvSpPr>
              <p:spPr bwMode="auto">
                <a:xfrm>
                  <a:off x="4035" y="2837"/>
                  <a:ext cx="200" cy="56"/>
                </a:xfrm>
                <a:custGeom>
                  <a:avLst/>
                  <a:gdLst>
                    <a:gd name="T0" fmla="*/ 95 w 80"/>
                    <a:gd name="T1" fmla="*/ 149 h 21"/>
                    <a:gd name="T2" fmla="*/ 0 w 80"/>
                    <a:gd name="T3" fmla="*/ 285 h 21"/>
                    <a:gd name="T4" fmla="*/ 113 w 80"/>
                    <a:gd name="T5" fmla="*/ 376 h 21"/>
                    <a:gd name="T6" fmla="*/ 1250 w 80"/>
                    <a:gd name="T7" fmla="*/ 227 h 21"/>
                    <a:gd name="T8" fmla="*/ 1188 w 80"/>
                    <a:gd name="T9" fmla="*/ 115 h 21"/>
                    <a:gd name="T10" fmla="*/ 1220 w 80"/>
                    <a:gd name="T11" fmla="*/ 0 h 21"/>
                    <a:gd name="T12" fmla="*/ 95 w 80"/>
                    <a:gd name="T13" fmla="*/ 149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21">
                      <a:moveTo>
                        <a:pt x="6" y="8"/>
                      </a:moveTo>
                      <a:cubicBezTo>
                        <a:pt x="2" y="8"/>
                        <a:pt x="0" y="11"/>
                        <a:pt x="0" y="15"/>
                      </a:cubicBezTo>
                      <a:cubicBezTo>
                        <a:pt x="0" y="18"/>
                        <a:pt x="4" y="21"/>
                        <a:pt x="7" y="20"/>
                      </a:cubicBezTo>
                      <a:cubicBezTo>
                        <a:pt x="80" y="12"/>
                        <a:pt x="80" y="12"/>
                        <a:pt x="80" y="12"/>
                      </a:cubicBezTo>
                      <a:cubicBezTo>
                        <a:pt x="76" y="6"/>
                        <a:pt x="76" y="6"/>
                        <a:pt x="76" y="6"/>
                      </a:cubicBezTo>
                      <a:cubicBezTo>
                        <a:pt x="78" y="0"/>
                        <a:pt x="78" y="0"/>
                        <a:pt x="78" y="0"/>
                      </a:cubicBezTo>
                      <a:lnTo>
                        <a:pt x="6" y="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5" name="Freeform 224">
                  <a:extLst>
                    <a:ext uri="{FF2B5EF4-FFF2-40B4-BE49-F238E27FC236}">
                      <a16:creationId xmlns:a16="http://schemas.microsoft.com/office/drawing/2014/main" id="{B6FF6F5C-1D78-C330-EDE6-50DDFD28BA60}"/>
                    </a:ext>
                  </a:extLst>
                </p:cNvPr>
                <p:cNvSpPr>
                  <a:spLocks/>
                </p:cNvSpPr>
                <p:nvPr/>
              </p:nvSpPr>
              <p:spPr bwMode="auto">
                <a:xfrm>
                  <a:off x="4195" y="2779"/>
                  <a:ext cx="118" cy="40"/>
                </a:xfrm>
                <a:custGeom>
                  <a:avLst/>
                  <a:gdLst>
                    <a:gd name="T0" fmla="*/ 188 w 47"/>
                    <a:gd name="T1" fmla="*/ 35 h 15"/>
                    <a:gd name="T2" fmla="*/ 0 w 47"/>
                    <a:gd name="T3" fmla="*/ 285 h 15"/>
                    <a:gd name="T4" fmla="*/ 743 w 47"/>
                    <a:gd name="T5" fmla="*/ 248 h 15"/>
                    <a:gd name="T6" fmla="*/ 713 w 47"/>
                    <a:gd name="T7" fmla="*/ 136 h 15"/>
                    <a:gd name="T8" fmla="*/ 743 w 47"/>
                    <a:gd name="T9" fmla="*/ 0 h 15"/>
                    <a:gd name="T10" fmla="*/ 188 w 47"/>
                    <a:gd name="T11" fmla="*/ 35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15">
                      <a:moveTo>
                        <a:pt x="12" y="2"/>
                      </a:moveTo>
                      <a:cubicBezTo>
                        <a:pt x="7" y="7"/>
                        <a:pt x="3" y="11"/>
                        <a:pt x="0" y="15"/>
                      </a:cubicBezTo>
                      <a:cubicBezTo>
                        <a:pt x="47" y="13"/>
                        <a:pt x="47" y="13"/>
                        <a:pt x="47" y="13"/>
                      </a:cubicBezTo>
                      <a:cubicBezTo>
                        <a:pt x="45" y="7"/>
                        <a:pt x="45" y="7"/>
                        <a:pt x="45" y="7"/>
                      </a:cubicBezTo>
                      <a:cubicBezTo>
                        <a:pt x="47" y="0"/>
                        <a:pt x="47" y="0"/>
                        <a:pt x="47" y="0"/>
                      </a:cubicBezTo>
                      <a:lnTo>
                        <a:pt x="12" y="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6" name="Freeform 225">
                  <a:extLst>
                    <a:ext uri="{FF2B5EF4-FFF2-40B4-BE49-F238E27FC236}">
                      <a16:creationId xmlns:a16="http://schemas.microsoft.com/office/drawing/2014/main" id="{800BACBE-F69E-92D4-586C-2D3DF8396E4E}"/>
                    </a:ext>
                  </a:extLst>
                </p:cNvPr>
                <p:cNvSpPr>
                  <a:spLocks/>
                </p:cNvSpPr>
                <p:nvPr/>
              </p:nvSpPr>
              <p:spPr bwMode="auto">
                <a:xfrm>
                  <a:off x="3938" y="2976"/>
                  <a:ext cx="122" cy="53"/>
                </a:xfrm>
                <a:custGeom>
                  <a:avLst/>
                  <a:gdLst>
                    <a:gd name="T0" fmla="*/ 92 w 49"/>
                    <a:gd name="T1" fmla="*/ 133 h 20"/>
                    <a:gd name="T2" fmla="*/ 12 w 49"/>
                    <a:gd name="T3" fmla="*/ 260 h 20"/>
                    <a:gd name="T4" fmla="*/ 124 w 49"/>
                    <a:gd name="T5" fmla="*/ 352 h 20"/>
                    <a:gd name="T6" fmla="*/ 757 w 49"/>
                    <a:gd name="T7" fmla="*/ 225 h 20"/>
                    <a:gd name="T8" fmla="*/ 695 w 49"/>
                    <a:gd name="T9" fmla="*/ 133 h 20"/>
                    <a:gd name="T10" fmla="*/ 725 w 49"/>
                    <a:gd name="T11" fmla="*/ 0 h 20"/>
                    <a:gd name="T12" fmla="*/ 92 w 49"/>
                    <a:gd name="T13" fmla="*/ 133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0">
                      <a:moveTo>
                        <a:pt x="6" y="7"/>
                      </a:moveTo>
                      <a:cubicBezTo>
                        <a:pt x="2" y="8"/>
                        <a:pt x="0" y="11"/>
                        <a:pt x="1" y="14"/>
                      </a:cubicBezTo>
                      <a:cubicBezTo>
                        <a:pt x="1" y="18"/>
                        <a:pt x="5" y="20"/>
                        <a:pt x="8" y="19"/>
                      </a:cubicBezTo>
                      <a:cubicBezTo>
                        <a:pt x="49" y="12"/>
                        <a:pt x="49" y="12"/>
                        <a:pt x="49" y="12"/>
                      </a:cubicBezTo>
                      <a:cubicBezTo>
                        <a:pt x="45" y="7"/>
                        <a:pt x="45" y="7"/>
                        <a:pt x="45" y="7"/>
                      </a:cubicBezTo>
                      <a:cubicBezTo>
                        <a:pt x="47" y="0"/>
                        <a:pt x="47" y="0"/>
                        <a:pt x="47" y="0"/>
                      </a:cubicBezTo>
                      <a:lnTo>
                        <a:pt x="6" y="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7" name="Freeform 226">
                  <a:extLst>
                    <a:ext uri="{FF2B5EF4-FFF2-40B4-BE49-F238E27FC236}">
                      <a16:creationId xmlns:a16="http://schemas.microsoft.com/office/drawing/2014/main" id="{171595C9-B92E-E780-0B9E-98055C234A06}"/>
                    </a:ext>
                  </a:extLst>
                </p:cNvPr>
                <p:cNvSpPr>
                  <a:spLocks/>
                </p:cNvSpPr>
                <p:nvPr/>
              </p:nvSpPr>
              <p:spPr bwMode="auto">
                <a:xfrm>
                  <a:off x="3933" y="3067"/>
                  <a:ext cx="142" cy="69"/>
                </a:xfrm>
                <a:custGeom>
                  <a:avLst/>
                  <a:gdLst>
                    <a:gd name="T0" fmla="*/ 745 w 57"/>
                    <a:gd name="T1" fmla="*/ 21 h 26"/>
                    <a:gd name="T2" fmla="*/ 869 w 57"/>
                    <a:gd name="T3" fmla="*/ 93 h 26"/>
                    <a:gd name="T4" fmla="*/ 787 w 57"/>
                    <a:gd name="T5" fmla="*/ 247 h 26"/>
                    <a:gd name="T6" fmla="*/ 62 w 57"/>
                    <a:gd name="T7" fmla="*/ 486 h 26"/>
                    <a:gd name="T8" fmla="*/ 75 w 57"/>
                    <a:gd name="T9" fmla="*/ 374 h 26"/>
                    <a:gd name="T10" fmla="*/ 0 w 57"/>
                    <a:gd name="T11" fmla="*/ 260 h 26"/>
                    <a:gd name="T12" fmla="*/ 745 w 57"/>
                    <a:gd name="T13" fmla="*/ 21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6">
                      <a:moveTo>
                        <a:pt x="48" y="1"/>
                      </a:moveTo>
                      <a:cubicBezTo>
                        <a:pt x="51" y="0"/>
                        <a:pt x="55" y="2"/>
                        <a:pt x="56" y="5"/>
                      </a:cubicBezTo>
                      <a:cubicBezTo>
                        <a:pt x="57" y="8"/>
                        <a:pt x="55" y="12"/>
                        <a:pt x="51" y="13"/>
                      </a:cubicBezTo>
                      <a:cubicBezTo>
                        <a:pt x="4" y="26"/>
                        <a:pt x="4" y="26"/>
                        <a:pt x="4" y="26"/>
                      </a:cubicBezTo>
                      <a:cubicBezTo>
                        <a:pt x="5" y="20"/>
                        <a:pt x="5" y="20"/>
                        <a:pt x="5" y="20"/>
                      </a:cubicBezTo>
                      <a:cubicBezTo>
                        <a:pt x="0" y="14"/>
                        <a:pt x="0" y="14"/>
                        <a:pt x="0" y="14"/>
                      </a:cubicBezTo>
                      <a:lnTo>
                        <a:pt x="48" y="1"/>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8" name="Freeform 227">
                  <a:extLst>
                    <a:ext uri="{FF2B5EF4-FFF2-40B4-BE49-F238E27FC236}">
                      <a16:creationId xmlns:a16="http://schemas.microsoft.com/office/drawing/2014/main" id="{51BC3641-A4C0-F6A2-1526-B8272918E908}"/>
                    </a:ext>
                  </a:extLst>
                </p:cNvPr>
                <p:cNvSpPr>
                  <a:spLocks/>
                </p:cNvSpPr>
                <p:nvPr/>
              </p:nvSpPr>
              <p:spPr bwMode="auto">
                <a:xfrm>
                  <a:off x="3955" y="3069"/>
                  <a:ext cx="115" cy="38"/>
                </a:xfrm>
                <a:custGeom>
                  <a:avLst/>
                  <a:gdLst>
                    <a:gd name="T0" fmla="*/ 613 w 46"/>
                    <a:gd name="T1" fmla="*/ 38 h 14"/>
                    <a:gd name="T2" fmla="*/ 0 w 46"/>
                    <a:gd name="T3" fmla="*/ 280 h 14"/>
                    <a:gd name="T4" fmla="*/ 688 w 46"/>
                    <a:gd name="T5" fmla="*/ 163 h 14"/>
                    <a:gd name="T6" fmla="*/ 613 w 46"/>
                    <a:gd name="T7" fmla="*/ 38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14">
                      <a:moveTo>
                        <a:pt x="39" y="2"/>
                      </a:moveTo>
                      <a:cubicBezTo>
                        <a:pt x="0" y="14"/>
                        <a:pt x="0" y="14"/>
                        <a:pt x="0" y="14"/>
                      </a:cubicBezTo>
                      <a:cubicBezTo>
                        <a:pt x="5" y="12"/>
                        <a:pt x="42" y="2"/>
                        <a:pt x="44" y="8"/>
                      </a:cubicBezTo>
                      <a:cubicBezTo>
                        <a:pt x="46" y="9"/>
                        <a:pt x="45" y="0"/>
                        <a:pt x="3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9" name="Freeform 228">
                  <a:extLst>
                    <a:ext uri="{FF2B5EF4-FFF2-40B4-BE49-F238E27FC236}">
                      <a16:creationId xmlns:a16="http://schemas.microsoft.com/office/drawing/2014/main" id="{F989A615-04FA-1632-AA20-E03AA5EA76BC}"/>
                    </a:ext>
                  </a:extLst>
                </p:cNvPr>
                <p:cNvSpPr>
                  <a:spLocks/>
                </p:cNvSpPr>
                <p:nvPr/>
              </p:nvSpPr>
              <p:spPr bwMode="auto">
                <a:xfrm>
                  <a:off x="3933" y="3067"/>
                  <a:ext cx="142" cy="69"/>
                </a:xfrm>
                <a:custGeom>
                  <a:avLst/>
                  <a:gdLst>
                    <a:gd name="T0" fmla="*/ 745 w 57"/>
                    <a:gd name="T1" fmla="*/ 21 h 26"/>
                    <a:gd name="T2" fmla="*/ 869 w 57"/>
                    <a:gd name="T3" fmla="*/ 93 h 26"/>
                    <a:gd name="T4" fmla="*/ 787 w 57"/>
                    <a:gd name="T5" fmla="*/ 247 h 26"/>
                    <a:gd name="T6" fmla="*/ 62 w 57"/>
                    <a:gd name="T7" fmla="*/ 486 h 26"/>
                    <a:gd name="T8" fmla="*/ 75 w 57"/>
                    <a:gd name="T9" fmla="*/ 374 h 26"/>
                    <a:gd name="T10" fmla="*/ 0 w 57"/>
                    <a:gd name="T11" fmla="*/ 260 h 26"/>
                    <a:gd name="T12" fmla="*/ 745 w 57"/>
                    <a:gd name="T13" fmla="*/ 21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6">
                      <a:moveTo>
                        <a:pt x="48" y="1"/>
                      </a:moveTo>
                      <a:cubicBezTo>
                        <a:pt x="51" y="0"/>
                        <a:pt x="55" y="2"/>
                        <a:pt x="56" y="5"/>
                      </a:cubicBezTo>
                      <a:cubicBezTo>
                        <a:pt x="57" y="8"/>
                        <a:pt x="55" y="12"/>
                        <a:pt x="51" y="13"/>
                      </a:cubicBezTo>
                      <a:cubicBezTo>
                        <a:pt x="4" y="26"/>
                        <a:pt x="4" y="26"/>
                        <a:pt x="4" y="26"/>
                      </a:cubicBezTo>
                      <a:cubicBezTo>
                        <a:pt x="5" y="20"/>
                        <a:pt x="5" y="20"/>
                        <a:pt x="5" y="20"/>
                      </a:cubicBezTo>
                      <a:cubicBezTo>
                        <a:pt x="0" y="14"/>
                        <a:pt x="0" y="14"/>
                        <a:pt x="0" y="14"/>
                      </a:cubicBezTo>
                      <a:lnTo>
                        <a:pt x="48" y="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0" name="Freeform 229">
                  <a:extLst>
                    <a:ext uri="{FF2B5EF4-FFF2-40B4-BE49-F238E27FC236}">
                      <a16:creationId xmlns:a16="http://schemas.microsoft.com/office/drawing/2014/main" id="{0651C6FB-4C95-4CF8-4D8F-0FA874A4D571}"/>
                    </a:ext>
                  </a:extLst>
                </p:cNvPr>
                <p:cNvSpPr>
                  <a:spLocks/>
                </p:cNvSpPr>
                <p:nvPr/>
              </p:nvSpPr>
              <p:spPr bwMode="auto">
                <a:xfrm>
                  <a:off x="4163" y="3179"/>
                  <a:ext cx="187" cy="120"/>
                </a:xfrm>
                <a:custGeom>
                  <a:avLst/>
                  <a:gdLst>
                    <a:gd name="T0" fmla="*/ 1100 w 75"/>
                    <a:gd name="T1" fmla="*/ 248 h 45"/>
                    <a:gd name="T2" fmla="*/ 1149 w 75"/>
                    <a:gd name="T3" fmla="*/ 77 h 45"/>
                    <a:gd name="T4" fmla="*/ 1007 w 75"/>
                    <a:gd name="T5" fmla="*/ 21 h 45"/>
                    <a:gd name="T6" fmla="*/ 0 w 75"/>
                    <a:gd name="T7" fmla="*/ 648 h 45"/>
                    <a:gd name="T8" fmla="*/ 92 w 75"/>
                    <a:gd name="T9" fmla="*/ 717 h 45"/>
                    <a:gd name="T10" fmla="*/ 92 w 75"/>
                    <a:gd name="T11" fmla="*/ 853 h 45"/>
                    <a:gd name="T12" fmla="*/ 1100 w 75"/>
                    <a:gd name="T13" fmla="*/ 248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45">
                      <a:moveTo>
                        <a:pt x="71" y="13"/>
                      </a:moveTo>
                      <a:cubicBezTo>
                        <a:pt x="74" y="11"/>
                        <a:pt x="75" y="7"/>
                        <a:pt x="74" y="4"/>
                      </a:cubicBezTo>
                      <a:cubicBezTo>
                        <a:pt x="72" y="1"/>
                        <a:pt x="69" y="0"/>
                        <a:pt x="65" y="1"/>
                      </a:cubicBezTo>
                      <a:cubicBezTo>
                        <a:pt x="0" y="34"/>
                        <a:pt x="0" y="34"/>
                        <a:pt x="0" y="34"/>
                      </a:cubicBezTo>
                      <a:cubicBezTo>
                        <a:pt x="6" y="38"/>
                        <a:pt x="6" y="38"/>
                        <a:pt x="6" y="38"/>
                      </a:cubicBezTo>
                      <a:cubicBezTo>
                        <a:pt x="6" y="45"/>
                        <a:pt x="6" y="45"/>
                        <a:pt x="6" y="45"/>
                      </a:cubicBezTo>
                      <a:lnTo>
                        <a:pt x="71" y="13"/>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1" name="Freeform 230">
                  <a:extLst>
                    <a:ext uri="{FF2B5EF4-FFF2-40B4-BE49-F238E27FC236}">
                      <a16:creationId xmlns:a16="http://schemas.microsoft.com/office/drawing/2014/main" id="{6A948015-5772-2B54-3064-1D48622D128B}"/>
                    </a:ext>
                  </a:extLst>
                </p:cNvPr>
                <p:cNvSpPr>
                  <a:spLocks/>
                </p:cNvSpPr>
                <p:nvPr/>
              </p:nvSpPr>
              <p:spPr bwMode="auto">
                <a:xfrm>
                  <a:off x="4020" y="3125"/>
                  <a:ext cx="173" cy="96"/>
                </a:xfrm>
                <a:custGeom>
                  <a:avLst/>
                  <a:gdLst>
                    <a:gd name="T0" fmla="*/ 95 w 69"/>
                    <a:gd name="T1" fmla="*/ 547 h 36"/>
                    <a:gd name="T2" fmla="*/ 83 w 69"/>
                    <a:gd name="T3" fmla="*/ 683 h 36"/>
                    <a:gd name="T4" fmla="*/ 1005 w 69"/>
                    <a:gd name="T5" fmla="*/ 248 h 36"/>
                    <a:gd name="T6" fmla="*/ 1068 w 69"/>
                    <a:gd name="T7" fmla="*/ 93 h 36"/>
                    <a:gd name="T8" fmla="*/ 943 w 69"/>
                    <a:gd name="T9" fmla="*/ 21 h 36"/>
                    <a:gd name="T10" fmla="*/ 0 w 69"/>
                    <a:gd name="T11" fmla="*/ 456 h 36"/>
                    <a:gd name="T12" fmla="*/ 95 w 69"/>
                    <a:gd name="T13" fmla="*/ 5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6">
                      <a:moveTo>
                        <a:pt x="6" y="29"/>
                      </a:moveTo>
                      <a:cubicBezTo>
                        <a:pt x="5" y="36"/>
                        <a:pt x="5" y="36"/>
                        <a:pt x="5" y="36"/>
                      </a:cubicBezTo>
                      <a:cubicBezTo>
                        <a:pt x="64" y="13"/>
                        <a:pt x="64" y="13"/>
                        <a:pt x="64" y="13"/>
                      </a:cubicBezTo>
                      <a:cubicBezTo>
                        <a:pt x="67" y="12"/>
                        <a:pt x="69" y="8"/>
                        <a:pt x="68" y="5"/>
                      </a:cubicBezTo>
                      <a:cubicBezTo>
                        <a:pt x="67" y="2"/>
                        <a:pt x="63" y="0"/>
                        <a:pt x="60" y="1"/>
                      </a:cubicBezTo>
                      <a:cubicBezTo>
                        <a:pt x="0" y="24"/>
                        <a:pt x="0" y="24"/>
                        <a:pt x="0" y="24"/>
                      </a:cubicBezTo>
                      <a:lnTo>
                        <a:pt x="6" y="2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2" name="Freeform 231">
                  <a:extLst>
                    <a:ext uri="{FF2B5EF4-FFF2-40B4-BE49-F238E27FC236}">
                      <a16:creationId xmlns:a16="http://schemas.microsoft.com/office/drawing/2014/main" id="{D6304F6D-ECEB-A4FF-A63C-E19CFACC4504}"/>
                    </a:ext>
                  </a:extLst>
                </p:cNvPr>
                <p:cNvSpPr>
                  <a:spLocks/>
                </p:cNvSpPr>
                <p:nvPr/>
              </p:nvSpPr>
              <p:spPr bwMode="auto">
                <a:xfrm>
                  <a:off x="3913" y="2603"/>
                  <a:ext cx="557" cy="426"/>
                </a:xfrm>
                <a:custGeom>
                  <a:avLst/>
                  <a:gdLst>
                    <a:gd name="T0" fmla="*/ 42 w 223"/>
                    <a:gd name="T1" fmla="*/ 3019 h 160"/>
                    <a:gd name="T2" fmla="*/ 1871 w 223"/>
                    <a:gd name="T3" fmla="*/ 1587 h 160"/>
                    <a:gd name="T4" fmla="*/ 3462 w 223"/>
                    <a:gd name="T5" fmla="*/ 588 h 160"/>
                    <a:gd name="T6" fmla="*/ 3444 w 223"/>
                    <a:gd name="T7" fmla="*/ 0 h 160"/>
                    <a:gd name="T8" fmla="*/ 1853 w 223"/>
                    <a:gd name="T9" fmla="*/ 998 h 160"/>
                    <a:gd name="T10" fmla="*/ 30 w 223"/>
                    <a:gd name="T11" fmla="*/ 2431 h 160"/>
                    <a:gd name="T12" fmla="*/ 42 w 223"/>
                    <a:gd name="T13" fmla="*/ 3019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 h="160">
                      <a:moveTo>
                        <a:pt x="3" y="160"/>
                      </a:moveTo>
                      <a:cubicBezTo>
                        <a:pt x="2" y="132"/>
                        <a:pt x="67" y="105"/>
                        <a:pt x="120" y="84"/>
                      </a:cubicBezTo>
                      <a:cubicBezTo>
                        <a:pt x="175" y="61"/>
                        <a:pt x="223" y="51"/>
                        <a:pt x="222" y="31"/>
                      </a:cubicBezTo>
                      <a:cubicBezTo>
                        <a:pt x="221" y="0"/>
                        <a:pt x="221" y="0"/>
                        <a:pt x="221" y="0"/>
                      </a:cubicBezTo>
                      <a:cubicBezTo>
                        <a:pt x="222" y="21"/>
                        <a:pt x="173" y="30"/>
                        <a:pt x="119" y="53"/>
                      </a:cubicBezTo>
                      <a:cubicBezTo>
                        <a:pt x="66" y="74"/>
                        <a:pt x="0" y="101"/>
                        <a:pt x="2" y="129"/>
                      </a:cubicBezTo>
                      <a:lnTo>
                        <a:pt x="3" y="160"/>
                      </a:lnTo>
                      <a:close/>
                    </a:path>
                  </a:pathLst>
                </a:custGeom>
                <a:solidFill>
                  <a:srgbClr val="89D2F1"/>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3" name="Freeform 232">
                  <a:extLst>
                    <a:ext uri="{FF2B5EF4-FFF2-40B4-BE49-F238E27FC236}">
                      <a16:creationId xmlns:a16="http://schemas.microsoft.com/office/drawing/2014/main" id="{BFD32B45-F91B-7C96-94E3-E1E156891ED3}"/>
                    </a:ext>
                  </a:extLst>
                </p:cNvPr>
                <p:cNvSpPr>
                  <a:spLocks noEditPoints="1"/>
                </p:cNvSpPr>
                <p:nvPr/>
              </p:nvSpPr>
              <p:spPr bwMode="auto">
                <a:xfrm>
                  <a:off x="3840" y="2243"/>
                  <a:ext cx="625" cy="410"/>
                </a:xfrm>
                <a:custGeom>
                  <a:avLst/>
                  <a:gdLst>
                    <a:gd name="T0" fmla="*/ 2645 w 250"/>
                    <a:gd name="T1" fmla="*/ 1147 h 154"/>
                    <a:gd name="T2" fmla="*/ 1613 w 250"/>
                    <a:gd name="T3" fmla="*/ 397 h 154"/>
                    <a:gd name="T4" fmla="*/ 1613 w 250"/>
                    <a:gd name="T5" fmla="*/ 397 h 154"/>
                    <a:gd name="T6" fmla="*/ 0 w 250"/>
                    <a:gd name="T7" fmla="*/ 136 h 154"/>
                    <a:gd name="T8" fmla="*/ 595 w 250"/>
                    <a:gd name="T9" fmla="*/ 170 h 154"/>
                    <a:gd name="T10" fmla="*/ 3658 w 250"/>
                    <a:gd name="T11" fmla="*/ 2907 h 154"/>
                    <a:gd name="T12" fmla="*/ 3908 w 250"/>
                    <a:gd name="T13" fmla="*/ 2545 h 154"/>
                    <a:gd name="T14" fmla="*/ 2645 w 250"/>
                    <a:gd name="T15" fmla="*/ 1147 h 154"/>
                    <a:gd name="T16" fmla="*/ 3908 w 250"/>
                    <a:gd name="T17" fmla="*/ 2545 h 154"/>
                    <a:gd name="T18" fmla="*/ 3908 w 250"/>
                    <a:gd name="T19" fmla="*/ 2601 h 154"/>
                    <a:gd name="T20" fmla="*/ 3908 w 250"/>
                    <a:gd name="T21" fmla="*/ 254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0" h="154">
                      <a:moveTo>
                        <a:pt x="169" y="61"/>
                      </a:moveTo>
                      <a:cubicBezTo>
                        <a:pt x="148" y="48"/>
                        <a:pt x="124" y="32"/>
                        <a:pt x="103" y="21"/>
                      </a:cubicBezTo>
                      <a:cubicBezTo>
                        <a:pt x="103" y="21"/>
                        <a:pt x="103" y="21"/>
                        <a:pt x="103" y="21"/>
                      </a:cubicBezTo>
                      <a:cubicBezTo>
                        <a:pt x="78" y="7"/>
                        <a:pt x="24" y="0"/>
                        <a:pt x="0" y="7"/>
                      </a:cubicBezTo>
                      <a:cubicBezTo>
                        <a:pt x="13" y="5"/>
                        <a:pt x="26" y="6"/>
                        <a:pt x="38" y="9"/>
                      </a:cubicBezTo>
                      <a:cubicBezTo>
                        <a:pt x="65" y="15"/>
                        <a:pt x="212" y="104"/>
                        <a:pt x="234" y="154"/>
                      </a:cubicBezTo>
                      <a:cubicBezTo>
                        <a:pt x="244" y="148"/>
                        <a:pt x="250" y="142"/>
                        <a:pt x="250" y="135"/>
                      </a:cubicBezTo>
                      <a:cubicBezTo>
                        <a:pt x="246" y="119"/>
                        <a:pt x="197" y="79"/>
                        <a:pt x="169" y="61"/>
                      </a:cubicBezTo>
                      <a:close/>
                      <a:moveTo>
                        <a:pt x="250" y="135"/>
                      </a:moveTo>
                      <a:cubicBezTo>
                        <a:pt x="250" y="138"/>
                        <a:pt x="250" y="138"/>
                        <a:pt x="250" y="138"/>
                      </a:cubicBezTo>
                      <a:cubicBezTo>
                        <a:pt x="250" y="137"/>
                        <a:pt x="250" y="136"/>
                        <a:pt x="250" y="135"/>
                      </a:cubicBezTo>
                      <a:close/>
                    </a:path>
                  </a:pathLst>
                </a:custGeom>
                <a:solidFill>
                  <a:srgbClr val="00ACE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4" name="Freeform 233">
                  <a:extLst>
                    <a:ext uri="{FF2B5EF4-FFF2-40B4-BE49-F238E27FC236}">
                      <a16:creationId xmlns:a16="http://schemas.microsoft.com/office/drawing/2014/main" id="{A9D39E85-819F-D248-D354-9CC327A91194}"/>
                    </a:ext>
                  </a:extLst>
                </p:cNvPr>
                <p:cNvSpPr>
                  <a:spLocks/>
                </p:cNvSpPr>
                <p:nvPr/>
              </p:nvSpPr>
              <p:spPr bwMode="auto">
                <a:xfrm>
                  <a:off x="4013" y="2309"/>
                  <a:ext cx="67" cy="112"/>
                </a:xfrm>
                <a:custGeom>
                  <a:avLst/>
                  <a:gdLst>
                    <a:gd name="T0" fmla="*/ 228 w 27"/>
                    <a:gd name="T1" fmla="*/ 93 h 42"/>
                    <a:gd name="T2" fmla="*/ 350 w 27"/>
                    <a:gd name="T3" fmla="*/ 21 h 42"/>
                    <a:gd name="T4" fmla="*/ 400 w 27"/>
                    <a:gd name="T5" fmla="*/ 171 h 42"/>
                    <a:gd name="T6" fmla="*/ 184 w 27"/>
                    <a:gd name="T7" fmla="*/ 797 h 42"/>
                    <a:gd name="T8" fmla="*/ 124 w 27"/>
                    <a:gd name="T9" fmla="*/ 683 h 42"/>
                    <a:gd name="T10" fmla="*/ 0 w 27"/>
                    <a:gd name="T11" fmla="*/ 704 h 42"/>
                    <a:gd name="T12" fmla="*/ 228 w 27"/>
                    <a:gd name="T13" fmla="*/ 93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42">
                      <a:moveTo>
                        <a:pt x="15" y="5"/>
                      </a:moveTo>
                      <a:cubicBezTo>
                        <a:pt x="16" y="1"/>
                        <a:pt x="19" y="0"/>
                        <a:pt x="23" y="1"/>
                      </a:cubicBezTo>
                      <a:cubicBezTo>
                        <a:pt x="26" y="3"/>
                        <a:pt x="27" y="6"/>
                        <a:pt x="26" y="9"/>
                      </a:cubicBezTo>
                      <a:cubicBezTo>
                        <a:pt x="12" y="42"/>
                        <a:pt x="12" y="42"/>
                        <a:pt x="12" y="42"/>
                      </a:cubicBezTo>
                      <a:cubicBezTo>
                        <a:pt x="8" y="36"/>
                        <a:pt x="8" y="36"/>
                        <a:pt x="8" y="36"/>
                      </a:cubicBezTo>
                      <a:cubicBezTo>
                        <a:pt x="0" y="37"/>
                        <a:pt x="0" y="37"/>
                        <a:pt x="0" y="37"/>
                      </a:cubicBezTo>
                      <a:lnTo>
                        <a:pt x="15" y="5"/>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5" name="Freeform 234">
                  <a:extLst>
                    <a:ext uri="{FF2B5EF4-FFF2-40B4-BE49-F238E27FC236}">
                      <a16:creationId xmlns:a16="http://schemas.microsoft.com/office/drawing/2014/main" id="{F674F1A2-B0B7-34A2-D7AE-F4B4D0AB89AA}"/>
                    </a:ext>
                  </a:extLst>
                </p:cNvPr>
                <p:cNvSpPr>
                  <a:spLocks/>
                </p:cNvSpPr>
                <p:nvPr/>
              </p:nvSpPr>
              <p:spPr bwMode="auto">
                <a:xfrm>
                  <a:off x="4023" y="2309"/>
                  <a:ext cx="55" cy="91"/>
                </a:xfrm>
                <a:custGeom>
                  <a:avLst/>
                  <a:gdLst>
                    <a:gd name="T0" fmla="*/ 175 w 22"/>
                    <a:gd name="T1" fmla="*/ 115 h 34"/>
                    <a:gd name="T2" fmla="*/ 0 w 22"/>
                    <a:gd name="T3" fmla="*/ 653 h 34"/>
                    <a:gd name="T4" fmla="*/ 300 w 22"/>
                    <a:gd name="T5" fmla="*/ 115 h 34"/>
                    <a:gd name="T6" fmla="*/ 175 w 22"/>
                    <a:gd name="T7" fmla="*/ 115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34">
                      <a:moveTo>
                        <a:pt x="11" y="6"/>
                      </a:moveTo>
                      <a:cubicBezTo>
                        <a:pt x="0" y="34"/>
                        <a:pt x="0" y="34"/>
                        <a:pt x="0" y="34"/>
                      </a:cubicBezTo>
                      <a:cubicBezTo>
                        <a:pt x="2" y="29"/>
                        <a:pt x="14" y="3"/>
                        <a:pt x="19" y="6"/>
                      </a:cubicBezTo>
                      <a:cubicBezTo>
                        <a:pt x="22" y="5"/>
                        <a:pt x="14" y="0"/>
                        <a:pt x="1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6" name="Freeform 235">
                  <a:extLst>
                    <a:ext uri="{FF2B5EF4-FFF2-40B4-BE49-F238E27FC236}">
                      <a16:creationId xmlns:a16="http://schemas.microsoft.com/office/drawing/2014/main" id="{91E605A5-3EB2-4ADB-AF07-3D0D60D8050C}"/>
                    </a:ext>
                  </a:extLst>
                </p:cNvPr>
                <p:cNvSpPr>
                  <a:spLocks/>
                </p:cNvSpPr>
                <p:nvPr/>
              </p:nvSpPr>
              <p:spPr bwMode="auto">
                <a:xfrm>
                  <a:off x="4013" y="2309"/>
                  <a:ext cx="67" cy="112"/>
                </a:xfrm>
                <a:custGeom>
                  <a:avLst/>
                  <a:gdLst>
                    <a:gd name="T0" fmla="*/ 228 w 27"/>
                    <a:gd name="T1" fmla="*/ 93 h 42"/>
                    <a:gd name="T2" fmla="*/ 350 w 27"/>
                    <a:gd name="T3" fmla="*/ 21 h 42"/>
                    <a:gd name="T4" fmla="*/ 400 w 27"/>
                    <a:gd name="T5" fmla="*/ 171 h 42"/>
                    <a:gd name="T6" fmla="*/ 184 w 27"/>
                    <a:gd name="T7" fmla="*/ 797 h 42"/>
                    <a:gd name="T8" fmla="*/ 124 w 27"/>
                    <a:gd name="T9" fmla="*/ 683 h 42"/>
                    <a:gd name="T10" fmla="*/ 0 w 27"/>
                    <a:gd name="T11" fmla="*/ 704 h 42"/>
                    <a:gd name="T12" fmla="*/ 228 w 27"/>
                    <a:gd name="T13" fmla="*/ 93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42">
                      <a:moveTo>
                        <a:pt x="15" y="5"/>
                      </a:moveTo>
                      <a:cubicBezTo>
                        <a:pt x="16" y="1"/>
                        <a:pt x="19" y="0"/>
                        <a:pt x="23" y="1"/>
                      </a:cubicBezTo>
                      <a:cubicBezTo>
                        <a:pt x="26" y="3"/>
                        <a:pt x="27" y="6"/>
                        <a:pt x="26" y="9"/>
                      </a:cubicBezTo>
                      <a:cubicBezTo>
                        <a:pt x="12" y="42"/>
                        <a:pt x="12" y="42"/>
                        <a:pt x="12" y="42"/>
                      </a:cubicBezTo>
                      <a:cubicBezTo>
                        <a:pt x="8" y="36"/>
                        <a:pt x="8" y="36"/>
                        <a:pt x="8" y="36"/>
                      </a:cubicBezTo>
                      <a:cubicBezTo>
                        <a:pt x="0" y="37"/>
                        <a:pt x="0" y="37"/>
                        <a:pt x="0" y="37"/>
                      </a:cubicBezTo>
                      <a:lnTo>
                        <a:pt x="15" y="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7" name="Freeform 236">
                  <a:extLst>
                    <a:ext uri="{FF2B5EF4-FFF2-40B4-BE49-F238E27FC236}">
                      <a16:creationId xmlns:a16="http://schemas.microsoft.com/office/drawing/2014/main" id="{1C956316-EDDB-650B-A974-EB8D6BD5B79C}"/>
                    </a:ext>
                  </a:extLst>
                </p:cNvPr>
                <p:cNvSpPr>
                  <a:spLocks/>
                </p:cNvSpPr>
                <p:nvPr/>
              </p:nvSpPr>
              <p:spPr bwMode="auto">
                <a:xfrm>
                  <a:off x="4105" y="2376"/>
                  <a:ext cx="80" cy="107"/>
                </a:xfrm>
                <a:custGeom>
                  <a:avLst/>
                  <a:gdLst>
                    <a:gd name="T0" fmla="*/ 313 w 32"/>
                    <a:gd name="T1" fmla="*/ 78 h 40"/>
                    <a:gd name="T2" fmla="*/ 458 w 32"/>
                    <a:gd name="T3" fmla="*/ 35 h 40"/>
                    <a:gd name="T4" fmla="*/ 470 w 32"/>
                    <a:gd name="T5" fmla="*/ 209 h 40"/>
                    <a:gd name="T6" fmla="*/ 175 w 32"/>
                    <a:gd name="T7" fmla="*/ 765 h 40"/>
                    <a:gd name="T8" fmla="*/ 125 w 32"/>
                    <a:gd name="T9" fmla="*/ 650 h 40"/>
                    <a:gd name="T10" fmla="*/ 0 w 32"/>
                    <a:gd name="T11" fmla="*/ 650 h 40"/>
                    <a:gd name="T12" fmla="*/ 313 w 32"/>
                    <a:gd name="T13" fmla="*/ 78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40">
                      <a:moveTo>
                        <a:pt x="20" y="4"/>
                      </a:moveTo>
                      <a:cubicBezTo>
                        <a:pt x="22" y="1"/>
                        <a:pt x="26" y="0"/>
                        <a:pt x="29" y="2"/>
                      </a:cubicBezTo>
                      <a:cubicBezTo>
                        <a:pt x="31" y="4"/>
                        <a:pt x="32" y="8"/>
                        <a:pt x="30" y="11"/>
                      </a:cubicBezTo>
                      <a:cubicBezTo>
                        <a:pt x="11" y="40"/>
                        <a:pt x="11" y="40"/>
                        <a:pt x="11" y="40"/>
                      </a:cubicBezTo>
                      <a:cubicBezTo>
                        <a:pt x="8" y="34"/>
                        <a:pt x="8" y="34"/>
                        <a:pt x="8" y="34"/>
                      </a:cubicBezTo>
                      <a:cubicBezTo>
                        <a:pt x="0" y="34"/>
                        <a:pt x="0" y="34"/>
                        <a:pt x="0" y="34"/>
                      </a:cubicBezTo>
                      <a:lnTo>
                        <a:pt x="20" y="4"/>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8" name="Freeform 237">
                  <a:extLst>
                    <a:ext uri="{FF2B5EF4-FFF2-40B4-BE49-F238E27FC236}">
                      <a16:creationId xmlns:a16="http://schemas.microsoft.com/office/drawing/2014/main" id="{8C663EEA-D722-C160-9252-3CE39DF5BC69}"/>
                    </a:ext>
                  </a:extLst>
                </p:cNvPr>
                <p:cNvSpPr>
                  <a:spLocks/>
                </p:cNvSpPr>
                <p:nvPr/>
              </p:nvSpPr>
              <p:spPr bwMode="auto">
                <a:xfrm>
                  <a:off x="4105" y="2376"/>
                  <a:ext cx="80" cy="107"/>
                </a:xfrm>
                <a:custGeom>
                  <a:avLst/>
                  <a:gdLst>
                    <a:gd name="T0" fmla="*/ 313 w 32"/>
                    <a:gd name="T1" fmla="*/ 78 h 40"/>
                    <a:gd name="T2" fmla="*/ 458 w 32"/>
                    <a:gd name="T3" fmla="*/ 35 h 40"/>
                    <a:gd name="T4" fmla="*/ 470 w 32"/>
                    <a:gd name="T5" fmla="*/ 209 h 40"/>
                    <a:gd name="T6" fmla="*/ 175 w 32"/>
                    <a:gd name="T7" fmla="*/ 765 h 40"/>
                    <a:gd name="T8" fmla="*/ 125 w 32"/>
                    <a:gd name="T9" fmla="*/ 650 h 40"/>
                    <a:gd name="T10" fmla="*/ 0 w 32"/>
                    <a:gd name="T11" fmla="*/ 650 h 40"/>
                    <a:gd name="T12" fmla="*/ 313 w 32"/>
                    <a:gd name="T13" fmla="*/ 78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40">
                      <a:moveTo>
                        <a:pt x="20" y="4"/>
                      </a:moveTo>
                      <a:cubicBezTo>
                        <a:pt x="22" y="1"/>
                        <a:pt x="26" y="0"/>
                        <a:pt x="29" y="2"/>
                      </a:cubicBezTo>
                      <a:cubicBezTo>
                        <a:pt x="31" y="4"/>
                        <a:pt x="32" y="8"/>
                        <a:pt x="30" y="11"/>
                      </a:cubicBezTo>
                      <a:cubicBezTo>
                        <a:pt x="11" y="40"/>
                        <a:pt x="11" y="40"/>
                        <a:pt x="11" y="40"/>
                      </a:cubicBezTo>
                      <a:cubicBezTo>
                        <a:pt x="8" y="34"/>
                        <a:pt x="8" y="34"/>
                        <a:pt x="8" y="34"/>
                      </a:cubicBezTo>
                      <a:cubicBezTo>
                        <a:pt x="0" y="34"/>
                        <a:pt x="0" y="34"/>
                        <a:pt x="0" y="34"/>
                      </a:cubicBezTo>
                      <a:lnTo>
                        <a:pt x="20" y="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9" name="Freeform 238">
                  <a:extLst>
                    <a:ext uri="{FF2B5EF4-FFF2-40B4-BE49-F238E27FC236}">
                      <a16:creationId xmlns:a16="http://schemas.microsoft.com/office/drawing/2014/main" id="{4916780F-60D7-E86F-34E8-BAEA22137629}"/>
                    </a:ext>
                  </a:extLst>
                </p:cNvPr>
                <p:cNvSpPr>
                  <a:spLocks/>
                </p:cNvSpPr>
                <p:nvPr/>
              </p:nvSpPr>
              <p:spPr bwMode="auto">
                <a:xfrm>
                  <a:off x="4200" y="2451"/>
                  <a:ext cx="85" cy="104"/>
                </a:xfrm>
                <a:custGeom>
                  <a:avLst/>
                  <a:gdLst>
                    <a:gd name="T0" fmla="*/ 345 w 34"/>
                    <a:gd name="T1" fmla="*/ 56 h 39"/>
                    <a:gd name="T2" fmla="*/ 470 w 34"/>
                    <a:gd name="T3" fmla="*/ 35 h 39"/>
                    <a:gd name="T4" fmla="*/ 500 w 34"/>
                    <a:gd name="T5" fmla="*/ 192 h 39"/>
                    <a:gd name="T6" fmla="*/ 158 w 34"/>
                    <a:gd name="T7" fmla="*/ 739 h 39"/>
                    <a:gd name="T8" fmla="*/ 95 w 34"/>
                    <a:gd name="T9" fmla="*/ 605 h 39"/>
                    <a:gd name="T10" fmla="*/ 0 w 34"/>
                    <a:gd name="T11" fmla="*/ 589 h 39"/>
                    <a:gd name="T12" fmla="*/ 345 w 34"/>
                    <a:gd name="T13" fmla="*/ 56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9">
                      <a:moveTo>
                        <a:pt x="22" y="3"/>
                      </a:moveTo>
                      <a:cubicBezTo>
                        <a:pt x="24" y="0"/>
                        <a:pt x="28" y="0"/>
                        <a:pt x="30" y="2"/>
                      </a:cubicBezTo>
                      <a:cubicBezTo>
                        <a:pt x="33" y="4"/>
                        <a:pt x="34" y="8"/>
                        <a:pt x="32" y="10"/>
                      </a:cubicBezTo>
                      <a:cubicBezTo>
                        <a:pt x="10" y="39"/>
                        <a:pt x="10" y="39"/>
                        <a:pt x="10" y="39"/>
                      </a:cubicBezTo>
                      <a:cubicBezTo>
                        <a:pt x="6" y="32"/>
                        <a:pt x="6" y="32"/>
                        <a:pt x="6" y="32"/>
                      </a:cubicBezTo>
                      <a:cubicBezTo>
                        <a:pt x="0" y="31"/>
                        <a:pt x="0" y="31"/>
                        <a:pt x="0" y="31"/>
                      </a:cubicBezTo>
                      <a:lnTo>
                        <a:pt x="22" y="3"/>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0" name="Freeform 239">
                  <a:extLst>
                    <a:ext uri="{FF2B5EF4-FFF2-40B4-BE49-F238E27FC236}">
                      <a16:creationId xmlns:a16="http://schemas.microsoft.com/office/drawing/2014/main" id="{6EC80975-3237-E62E-A0DE-8FB7674C1534}"/>
                    </a:ext>
                  </a:extLst>
                </p:cNvPr>
                <p:cNvSpPr>
                  <a:spLocks/>
                </p:cNvSpPr>
                <p:nvPr/>
              </p:nvSpPr>
              <p:spPr bwMode="auto">
                <a:xfrm>
                  <a:off x="4200" y="2451"/>
                  <a:ext cx="85" cy="104"/>
                </a:xfrm>
                <a:custGeom>
                  <a:avLst/>
                  <a:gdLst>
                    <a:gd name="T0" fmla="*/ 345 w 34"/>
                    <a:gd name="T1" fmla="*/ 56 h 39"/>
                    <a:gd name="T2" fmla="*/ 470 w 34"/>
                    <a:gd name="T3" fmla="*/ 35 h 39"/>
                    <a:gd name="T4" fmla="*/ 500 w 34"/>
                    <a:gd name="T5" fmla="*/ 192 h 39"/>
                    <a:gd name="T6" fmla="*/ 158 w 34"/>
                    <a:gd name="T7" fmla="*/ 739 h 39"/>
                    <a:gd name="T8" fmla="*/ 95 w 34"/>
                    <a:gd name="T9" fmla="*/ 605 h 39"/>
                    <a:gd name="T10" fmla="*/ 0 w 34"/>
                    <a:gd name="T11" fmla="*/ 589 h 39"/>
                    <a:gd name="T12" fmla="*/ 345 w 34"/>
                    <a:gd name="T13" fmla="*/ 56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9">
                      <a:moveTo>
                        <a:pt x="22" y="3"/>
                      </a:moveTo>
                      <a:cubicBezTo>
                        <a:pt x="24" y="0"/>
                        <a:pt x="28" y="0"/>
                        <a:pt x="30" y="2"/>
                      </a:cubicBezTo>
                      <a:cubicBezTo>
                        <a:pt x="33" y="4"/>
                        <a:pt x="34" y="8"/>
                        <a:pt x="32" y="10"/>
                      </a:cubicBezTo>
                      <a:cubicBezTo>
                        <a:pt x="10" y="39"/>
                        <a:pt x="10" y="39"/>
                        <a:pt x="10" y="39"/>
                      </a:cubicBezTo>
                      <a:cubicBezTo>
                        <a:pt x="6" y="32"/>
                        <a:pt x="6" y="32"/>
                        <a:pt x="6" y="32"/>
                      </a:cubicBezTo>
                      <a:cubicBezTo>
                        <a:pt x="0" y="31"/>
                        <a:pt x="0" y="31"/>
                        <a:pt x="0" y="31"/>
                      </a:cubicBezTo>
                      <a:lnTo>
                        <a:pt x="22" y="3"/>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1" name="Freeform 240">
                  <a:extLst>
                    <a:ext uri="{FF2B5EF4-FFF2-40B4-BE49-F238E27FC236}">
                      <a16:creationId xmlns:a16="http://schemas.microsoft.com/office/drawing/2014/main" id="{7935226A-9402-4D39-E0BB-CDD461D6E04A}"/>
                    </a:ext>
                  </a:extLst>
                </p:cNvPr>
                <p:cNvSpPr>
                  <a:spLocks/>
                </p:cNvSpPr>
                <p:nvPr/>
              </p:nvSpPr>
              <p:spPr bwMode="auto">
                <a:xfrm>
                  <a:off x="4283" y="2531"/>
                  <a:ext cx="95" cy="93"/>
                </a:xfrm>
                <a:custGeom>
                  <a:avLst/>
                  <a:gdLst>
                    <a:gd name="T0" fmla="*/ 425 w 38"/>
                    <a:gd name="T1" fmla="*/ 35 h 35"/>
                    <a:gd name="T2" fmla="*/ 563 w 38"/>
                    <a:gd name="T3" fmla="*/ 56 h 35"/>
                    <a:gd name="T4" fmla="*/ 563 w 38"/>
                    <a:gd name="T5" fmla="*/ 226 h 35"/>
                    <a:gd name="T6" fmla="*/ 125 w 38"/>
                    <a:gd name="T7" fmla="*/ 656 h 35"/>
                    <a:gd name="T8" fmla="*/ 113 w 38"/>
                    <a:gd name="T9" fmla="*/ 523 h 35"/>
                    <a:gd name="T10" fmla="*/ 0 w 38"/>
                    <a:gd name="T11" fmla="*/ 465 h 35"/>
                    <a:gd name="T12" fmla="*/ 425 w 38"/>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35">
                      <a:moveTo>
                        <a:pt x="27" y="2"/>
                      </a:moveTo>
                      <a:cubicBezTo>
                        <a:pt x="30" y="0"/>
                        <a:pt x="34" y="0"/>
                        <a:pt x="36" y="3"/>
                      </a:cubicBezTo>
                      <a:cubicBezTo>
                        <a:pt x="38" y="6"/>
                        <a:pt x="38" y="10"/>
                        <a:pt x="36" y="12"/>
                      </a:cubicBezTo>
                      <a:cubicBezTo>
                        <a:pt x="8" y="35"/>
                        <a:pt x="8" y="35"/>
                        <a:pt x="8" y="35"/>
                      </a:cubicBezTo>
                      <a:cubicBezTo>
                        <a:pt x="7" y="28"/>
                        <a:pt x="7" y="28"/>
                        <a:pt x="7" y="28"/>
                      </a:cubicBezTo>
                      <a:cubicBezTo>
                        <a:pt x="0" y="25"/>
                        <a:pt x="0" y="25"/>
                        <a:pt x="0" y="25"/>
                      </a:cubicBezTo>
                      <a:lnTo>
                        <a:pt x="27" y="2"/>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2" name="Freeform 241">
                  <a:extLst>
                    <a:ext uri="{FF2B5EF4-FFF2-40B4-BE49-F238E27FC236}">
                      <a16:creationId xmlns:a16="http://schemas.microsoft.com/office/drawing/2014/main" id="{8BDF93DA-941C-2EF7-FC96-3F8B590A3933}"/>
                    </a:ext>
                  </a:extLst>
                </p:cNvPr>
                <p:cNvSpPr>
                  <a:spLocks/>
                </p:cNvSpPr>
                <p:nvPr/>
              </p:nvSpPr>
              <p:spPr bwMode="auto">
                <a:xfrm>
                  <a:off x="4283" y="2531"/>
                  <a:ext cx="95" cy="93"/>
                </a:xfrm>
                <a:custGeom>
                  <a:avLst/>
                  <a:gdLst>
                    <a:gd name="T0" fmla="*/ 425 w 38"/>
                    <a:gd name="T1" fmla="*/ 35 h 35"/>
                    <a:gd name="T2" fmla="*/ 563 w 38"/>
                    <a:gd name="T3" fmla="*/ 56 h 35"/>
                    <a:gd name="T4" fmla="*/ 563 w 38"/>
                    <a:gd name="T5" fmla="*/ 226 h 35"/>
                    <a:gd name="T6" fmla="*/ 125 w 38"/>
                    <a:gd name="T7" fmla="*/ 656 h 35"/>
                    <a:gd name="T8" fmla="*/ 113 w 38"/>
                    <a:gd name="T9" fmla="*/ 523 h 35"/>
                    <a:gd name="T10" fmla="*/ 0 w 38"/>
                    <a:gd name="T11" fmla="*/ 465 h 35"/>
                    <a:gd name="T12" fmla="*/ 425 w 38"/>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35">
                      <a:moveTo>
                        <a:pt x="27" y="2"/>
                      </a:moveTo>
                      <a:cubicBezTo>
                        <a:pt x="30" y="0"/>
                        <a:pt x="34" y="0"/>
                        <a:pt x="36" y="3"/>
                      </a:cubicBezTo>
                      <a:cubicBezTo>
                        <a:pt x="38" y="6"/>
                        <a:pt x="38" y="10"/>
                        <a:pt x="36" y="12"/>
                      </a:cubicBezTo>
                      <a:cubicBezTo>
                        <a:pt x="8" y="35"/>
                        <a:pt x="8" y="35"/>
                        <a:pt x="8" y="35"/>
                      </a:cubicBezTo>
                      <a:cubicBezTo>
                        <a:pt x="7" y="28"/>
                        <a:pt x="7" y="28"/>
                        <a:pt x="7" y="28"/>
                      </a:cubicBezTo>
                      <a:cubicBezTo>
                        <a:pt x="0" y="25"/>
                        <a:pt x="0" y="25"/>
                        <a:pt x="0" y="25"/>
                      </a:cubicBezTo>
                      <a:lnTo>
                        <a:pt x="27" y="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3" name="Freeform 242">
                  <a:extLst>
                    <a:ext uri="{FF2B5EF4-FFF2-40B4-BE49-F238E27FC236}">
                      <a16:creationId xmlns:a16="http://schemas.microsoft.com/office/drawing/2014/main" id="{AC531225-E992-373F-DAF6-0AEB7554AB0D}"/>
                    </a:ext>
                  </a:extLst>
                </p:cNvPr>
                <p:cNvSpPr>
                  <a:spLocks/>
                </p:cNvSpPr>
                <p:nvPr/>
              </p:nvSpPr>
              <p:spPr bwMode="auto">
                <a:xfrm>
                  <a:off x="4343" y="2627"/>
                  <a:ext cx="95" cy="42"/>
                </a:xfrm>
                <a:custGeom>
                  <a:avLst/>
                  <a:gdLst>
                    <a:gd name="T0" fmla="*/ 20 w 38"/>
                    <a:gd name="T1" fmla="*/ 289 h 16"/>
                    <a:gd name="T2" fmla="*/ 395 w 38"/>
                    <a:gd name="T3" fmla="*/ 255 h 16"/>
                    <a:gd name="T4" fmla="*/ 595 w 38"/>
                    <a:gd name="T5" fmla="*/ 123 h 16"/>
                    <a:gd name="T6" fmla="*/ 595 w 38"/>
                    <a:gd name="T7" fmla="*/ 110 h 16"/>
                    <a:gd name="T8" fmla="*/ 500 w 38"/>
                    <a:gd name="T9" fmla="*/ 21 h 16"/>
                    <a:gd name="T10" fmla="*/ 0 w 38"/>
                    <a:gd name="T11" fmla="*/ 55 h 16"/>
                    <a:gd name="T12" fmla="*/ 63 w 38"/>
                    <a:gd name="T13" fmla="*/ 165 h 16"/>
                    <a:gd name="T14" fmla="*/ 20 w 38"/>
                    <a:gd name="T15" fmla="*/ 289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6">
                      <a:moveTo>
                        <a:pt x="1" y="16"/>
                      </a:moveTo>
                      <a:cubicBezTo>
                        <a:pt x="25" y="14"/>
                        <a:pt x="25" y="14"/>
                        <a:pt x="25" y="14"/>
                      </a:cubicBezTo>
                      <a:cubicBezTo>
                        <a:pt x="30" y="11"/>
                        <a:pt x="35" y="9"/>
                        <a:pt x="38" y="7"/>
                      </a:cubicBezTo>
                      <a:cubicBezTo>
                        <a:pt x="38" y="6"/>
                        <a:pt x="38" y="6"/>
                        <a:pt x="38" y="6"/>
                      </a:cubicBezTo>
                      <a:cubicBezTo>
                        <a:pt x="38" y="3"/>
                        <a:pt x="35" y="0"/>
                        <a:pt x="32" y="1"/>
                      </a:cubicBezTo>
                      <a:cubicBezTo>
                        <a:pt x="0" y="3"/>
                        <a:pt x="0" y="3"/>
                        <a:pt x="0" y="3"/>
                      </a:cubicBezTo>
                      <a:cubicBezTo>
                        <a:pt x="4" y="9"/>
                        <a:pt x="4" y="9"/>
                        <a:pt x="4" y="9"/>
                      </a:cubicBezTo>
                      <a:lnTo>
                        <a:pt x="1" y="16"/>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4" name="Freeform 243">
                  <a:extLst>
                    <a:ext uri="{FF2B5EF4-FFF2-40B4-BE49-F238E27FC236}">
                      <a16:creationId xmlns:a16="http://schemas.microsoft.com/office/drawing/2014/main" id="{4C96A637-78E7-3625-59EB-95B6E6F61DF0}"/>
                    </a:ext>
                  </a:extLst>
                </p:cNvPr>
                <p:cNvSpPr>
                  <a:spLocks noEditPoints="1"/>
                </p:cNvSpPr>
                <p:nvPr/>
              </p:nvSpPr>
              <p:spPr bwMode="auto">
                <a:xfrm>
                  <a:off x="4355" y="2635"/>
                  <a:ext cx="80" cy="16"/>
                </a:xfrm>
                <a:custGeom>
                  <a:avLst/>
                  <a:gdLst>
                    <a:gd name="T0" fmla="*/ 50 w 32"/>
                    <a:gd name="T1" fmla="*/ 35 h 6"/>
                    <a:gd name="T2" fmla="*/ 0 w 32"/>
                    <a:gd name="T3" fmla="*/ 35 h 6"/>
                    <a:gd name="T4" fmla="*/ 50 w 32"/>
                    <a:gd name="T5" fmla="*/ 35 h 6"/>
                    <a:gd name="T6" fmla="*/ 425 w 32"/>
                    <a:gd name="T7" fmla="*/ 0 h 6"/>
                    <a:gd name="T8" fmla="*/ 50 w 32"/>
                    <a:gd name="T9" fmla="*/ 35 h 6"/>
                    <a:gd name="T10" fmla="*/ 470 w 32"/>
                    <a:gd name="T11" fmla="*/ 115 h 6"/>
                    <a:gd name="T12" fmla="*/ 500 w 32"/>
                    <a:gd name="T13" fmla="*/ 93 h 6"/>
                    <a:gd name="T14" fmla="*/ 425 w 32"/>
                    <a:gd name="T15" fmla="*/ 0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6">
                      <a:moveTo>
                        <a:pt x="3" y="2"/>
                      </a:moveTo>
                      <a:cubicBezTo>
                        <a:pt x="2" y="2"/>
                        <a:pt x="1" y="2"/>
                        <a:pt x="0" y="2"/>
                      </a:cubicBezTo>
                      <a:lnTo>
                        <a:pt x="3" y="2"/>
                      </a:lnTo>
                      <a:close/>
                      <a:moveTo>
                        <a:pt x="27" y="0"/>
                      </a:moveTo>
                      <a:cubicBezTo>
                        <a:pt x="3" y="2"/>
                        <a:pt x="3" y="2"/>
                        <a:pt x="3" y="2"/>
                      </a:cubicBezTo>
                      <a:cubicBezTo>
                        <a:pt x="11" y="1"/>
                        <a:pt x="27" y="2"/>
                        <a:pt x="30" y="6"/>
                      </a:cubicBezTo>
                      <a:cubicBezTo>
                        <a:pt x="31" y="5"/>
                        <a:pt x="31" y="5"/>
                        <a:pt x="32" y="5"/>
                      </a:cubicBezTo>
                      <a:cubicBezTo>
                        <a:pt x="32" y="2"/>
                        <a:pt x="30"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5" name="Freeform 244">
                  <a:extLst>
                    <a:ext uri="{FF2B5EF4-FFF2-40B4-BE49-F238E27FC236}">
                      <a16:creationId xmlns:a16="http://schemas.microsoft.com/office/drawing/2014/main" id="{72013B0A-512E-C8BA-2E48-F03A4AE6F987}"/>
                    </a:ext>
                  </a:extLst>
                </p:cNvPr>
                <p:cNvSpPr>
                  <a:spLocks/>
                </p:cNvSpPr>
                <p:nvPr/>
              </p:nvSpPr>
              <p:spPr bwMode="auto">
                <a:xfrm>
                  <a:off x="4343" y="2627"/>
                  <a:ext cx="95" cy="42"/>
                </a:xfrm>
                <a:custGeom>
                  <a:avLst/>
                  <a:gdLst>
                    <a:gd name="T0" fmla="*/ 20 w 38"/>
                    <a:gd name="T1" fmla="*/ 289 h 16"/>
                    <a:gd name="T2" fmla="*/ 395 w 38"/>
                    <a:gd name="T3" fmla="*/ 255 h 16"/>
                    <a:gd name="T4" fmla="*/ 595 w 38"/>
                    <a:gd name="T5" fmla="*/ 123 h 16"/>
                    <a:gd name="T6" fmla="*/ 595 w 38"/>
                    <a:gd name="T7" fmla="*/ 110 h 16"/>
                    <a:gd name="T8" fmla="*/ 500 w 38"/>
                    <a:gd name="T9" fmla="*/ 21 h 16"/>
                    <a:gd name="T10" fmla="*/ 0 w 38"/>
                    <a:gd name="T11" fmla="*/ 55 h 16"/>
                    <a:gd name="T12" fmla="*/ 63 w 38"/>
                    <a:gd name="T13" fmla="*/ 165 h 16"/>
                    <a:gd name="T14" fmla="*/ 20 w 38"/>
                    <a:gd name="T15" fmla="*/ 289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6">
                      <a:moveTo>
                        <a:pt x="1" y="16"/>
                      </a:moveTo>
                      <a:cubicBezTo>
                        <a:pt x="25" y="14"/>
                        <a:pt x="25" y="14"/>
                        <a:pt x="25" y="14"/>
                      </a:cubicBezTo>
                      <a:cubicBezTo>
                        <a:pt x="30" y="11"/>
                        <a:pt x="35" y="9"/>
                        <a:pt x="38" y="7"/>
                      </a:cubicBezTo>
                      <a:cubicBezTo>
                        <a:pt x="38" y="6"/>
                        <a:pt x="38" y="6"/>
                        <a:pt x="38" y="6"/>
                      </a:cubicBezTo>
                      <a:cubicBezTo>
                        <a:pt x="38" y="3"/>
                        <a:pt x="35" y="0"/>
                        <a:pt x="32" y="1"/>
                      </a:cubicBezTo>
                      <a:cubicBezTo>
                        <a:pt x="0" y="3"/>
                        <a:pt x="0" y="3"/>
                        <a:pt x="0" y="3"/>
                      </a:cubicBezTo>
                      <a:cubicBezTo>
                        <a:pt x="4" y="9"/>
                        <a:pt x="4" y="9"/>
                        <a:pt x="4" y="9"/>
                      </a:cubicBezTo>
                      <a:lnTo>
                        <a:pt x="1" y="1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6" name="Freeform 245">
                  <a:extLst>
                    <a:ext uri="{FF2B5EF4-FFF2-40B4-BE49-F238E27FC236}">
                      <a16:creationId xmlns:a16="http://schemas.microsoft.com/office/drawing/2014/main" id="{0F23FE08-0B77-9674-16AC-1E2D18A72837}"/>
                    </a:ext>
                  </a:extLst>
                </p:cNvPr>
                <p:cNvSpPr>
                  <a:spLocks/>
                </p:cNvSpPr>
                <p:nvPr/>
              </p:nvSpPr>
              <p:spPr bwMode="auto">
                <a:xfrm>
                  <a:off x="3933" y="2648"/>
                  <a:ext cx="517" cy="269"/>
                </a:xfrm>
                <a:custGeom>
                  <a:avLst/>
                  <a:gdLst>
                    <a:gd name="T0" fmla="*/ 3224 w 207"/>
                    <a:gd name="T1" fmla="*/ 0 h 101"/>
                    <a:gd name="T2" fmla="*/ 1728 w 207"/>
                    <a:gd name="T3" fmla="*/ 831 h 101"/>
                    <a:gd name="T4" fmla="*/ 0 w 207"/>
                    <a:gd name="T5" fmla="*/ 1907 h 101"/>
                    <a:gd name="T6" fmla="*/ 1728 w 207"/>
                    <a:gd name="T7" fmla="*/ 759 h 101"/>
                    <a:gd name="T8" fmla="*/ 3224 w 207"/>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101">
                      <a:moveTo>
                        <a:pt x="207" y="0"/>
                      </a:moveTo>
                      <a:cubicBezTo>
                        <a:pt x="192" y="13"/>
                        <a:pt x="154" y="27"/>
                        <a:pt x="111" y="44"/>
                      </a:cubicBezTo>
                      <a:cubicBezTo>
                        <a:pt x="68" y="62"/>
                        <a:pt x="17" y="79"/>
                        <a:pt x="0" y="101"/>
                      </a:cubicBezTo>
                      <a:cubicBezTo>
                        <a:pt x="17" y="79"/>
                        <a:pt x="68" y="58"/>
                        <a:pt x="111" y="40"/>
                      </a:cubicBezTo>
                      <a:cubicBezTo>
                        <a:pt x="154" y="23"/>
                        <a:pt x="192" y="13"/>
                        <a:pt x="20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7" name="Freeform 246">
                  <a:extLst>
                    <a:ext uri="{FF2B5EF4-FFF2-40B4-BE49-F238E27FC236}">
                      <a16:creationId xmlns:a16="http://schemas.microsoft.com/office/drawing/2014/main" id="{975543D2-1336-85CB-8322-28B3A9F0C4DB}"/>
                    </a:ext>
                  </a:extLst>
                </p:cNvPr>
                <p:cNvSpPr>
                  <a:spLocks/>
                </p:cNvSpPr>
                <p:nvPr/>
              </p:nvSpPr>
              <p:spPr bwMode="auto">
                <a:xfrm>
                  <a:off x="4278" y="3136"/>
                  <a:ext cx="197" cy="80"/>
                </a:xfrm>
                <a:custGeom>
                  <a:avLst/>
                  <a:gdLst>
                    <a:gd name="T0" fmla="*/ 0 w 79"/>
                    <a:gd name="T1" fmla="*/ 0 h 30"/>
                    <a:gd name="T2" fmla="*/ 1224 w 79"/>
                    <a:gd name="T3" fmla="*/ 568 h 30"/>
                    <a:gd name="T4" fmla="*/ 716 w 79"/>
                    <a:gd name="T5" fmla="*/ 320 h 30"/>
                    <a:gd name="T6" fmla="*/ 0 w 79"/>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30">
                      <a:moveTo>
                        <a:pt x="0" y="0"/>
                      </a:moveTo>
                      <a:cubicBezTo>
                        <a:pt x="10" y="3"/>
                        <a:pt x="68" y="19"/>
                        <a:pt x="79" y="30"/>
                      </a:cubicBezTo>
                      <a:cubicBezTo>
                        <a:pt x="71" y="27"/>
                        <a:pt x="51" y="18"/>
                        <a:pt x="46" y="17"/>
                      </a:cubicBezTo>
                      <a:cubicBezTo>
                        <a:pt x="41"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8" name="Freeform 247">
                  <a:extLst>
                    <a:ext uri="{FF2B5EF4-FFF2-40B4-BE49-F238E27FC236}">
                      <a16:creationId xmlns:a16="http://schemas.microsoft.com/office/drawing/2014/main" id="{30530983-428E-F4AE-9AFA-87AE561BF30F}"/>
                    </a:ext>
                  </a:extLst>
                </p:cNvPr>
                <p:cNvSpPr>
                  <a:spLocks/>
                </p:cNvSpPr>
                <p:nvPr/>
              </p:nvSpPr>
              <p:spPr bwMode="auto">
                <a:xfrm>
                  <a:off x="4163" y="3179"/>
                  <a:ext cx="187" cy="120"/>
                </a:xfrm>
                <a:custGeom>
                  <a:avLst/>
                  <a:gdLst>
                    <a:gd name="T0" fmla="*/ 1100 w 75"/>
                    <a:gd name="T1" fmla="*/ 248 h 45"/>
                    <a:gd name="T2" fmla="*/ 1149 w 75"/>
                    <a:gd name="T3" fmla="*/ 77 h 45"/>
                    <a:gd name="T4" fmla="*/ 1007 w 75"/>
                    <a:gd name="T5" fmla="*/ 21 h 45"/>
                    <a:gd name="T6" fmla="*/ 0 w 75"/>
                    <a:gd name="T7" fmla="*/ 648 h 45"/>
                    <a:gd name="T8" fmla="*/ 92 w 75"/>
                    <a:gd name="T9" fmla="*/ 717 h 45"/>
                    <a:gd name="T10" fmla="*/ 92 w 75"/>
                    <a:gd name="T11" fmla="*/ 853 h 45"/>
                    <a:gd name="T12" fmla="*/ 1100 w 75"/>
                    <a:gd name="T13" fmla="*/ 248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45">
                      <a:moveTo>
                        <a:pt x="71" y="13"/>
                      </a:moveTo>
                      <a:cubicBezTo>
                        <a:pt x="74" y="11"/>
                        <a:pt x="75" y="7"/>
                        <a:pt x="74" y="4"/>
                      </a:cubicBezTo>
                      <a:cubicBezTo>
                        <a:pt x="72" y="1"/>
                        <a:pt x="69" y="0"/>
                        <a:pt x="65" y="1"/>
                      </a:cubicBezTo>
                      <a:cubicBezTo>
                        <a:pt x="0" y="34"/>
                        <a:pt x="0" y="34"/>
                        <a:pt x="0" y="34"/>
                      </a:cubicBezTo>
                      <a:cubicBezTo>
                        <a:pt x="6" y="38"/>
                        <a:pt x="6" y="38"/>
                        <a:pt x="6" y="38"/>
                      </a:cubicBezTo>
                      <a:cubicBezTo>
                        <a:pt x="6" y="45"/>
                        <a:pt x="6" y="45"/>
                        <a:pt x="6" y="45"/>
                      </a:cubicBezTo>
                      <a:lnTo>
                        <a:pt x="71" y="13"/>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9" name="Freeform 248">
                  <a:extLst>
                    <a:ext uri="{FF2B5EF4-FFF2-40B4-BE49-F238E27FC236}">
                      <a16:creationId xmlns:a16="http://schemas.microsoft.com/office/drawing/2014/main" id="{81552552-B659-91C3-B853-E15206E8E200}"/>
                    </a:ext>
                  </a:extLst>
                </p:cNvPr>
                <p:cNvSpPr>
                  <a:spLocks/>
                </p:cNvSpPr>
                <p:nvPr/>
              </p:nvSpPr>
              <p:spPr bwMode="auto">
                <a:xfrm>
                  <a:off x="4020" y="3125"/>
                  <a:ext cx="173" cy="96"/>
                </a:xfrm>
                <a:custGeom>
                  <a:avLst/>
                  <a:gdLst>
                    <a:gd name="T0" fmla="*/ 95 w 69"/>
                    <a:gd name="T1" fmla="*/ 547 h 36"/>
                    <a:gd name="T2" fmla="*/ 83 w 69"/>
                    <a:gd name="T3" fmla="*/ 683 h 36"/>
                    <a:gd name="T4" fmla="*/ 1005 w 69"/>
                    <a:gd name="T5" fmla="*/ 248 h 36"/>
                    <a:gd name="T6" fmla="*/ 1068 w 69"/>
                    <a:gd name="T7" fmla="*/ 93 h 36"/>
                    <a:gd name="T8" fmla="*/ 943 w 69"/>
                    <a:gd name="T9" fmla="*/ 21 h 36"/>
                    <a:gd name="T10" fmla="*/ 0 w 69"/>
                    <a:gd name="T11" fmla="*/ 456 h 36"/>
                    <a:gd name="T12" fmla="*/ 95 w 69"/>
                    <a:gd name="T13" fmla="*/ 5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6">
                      <a:moveTo>
                        <a:pt x="6" y="29"/>
                      </a:moveTo>
                      <a:cubicBezTo>
                        <a:pt x="5" y="36"/>
                        <a:pt x="5" y="36"/>
                        <a:pt x="5" y="36"/>
                      </a:cubicBezTo>
                      <a:cubicBezTo>
                        <a:pt x="64" y="13"/>
                        <a:pt x="64" y="13"/>
                        <a:pt x="64" y="13"/>
                      </a:cubicBezTo>
                      <a:cubicBezTo>
                        <a:pt x="67" y="12"/>
                        <a:pt x="69" y="8"/>
                        <a:pt x="68" y="5"/>
                      </a:cubicBezTo>
                      <a:cubicBezTo>
                        <a:pt x="67" y="2"/>
                        <a:pt x="63" y="0"/>
                        <a:pt x="60" y="1"/>
                      </a:cubicBezTo>
                      <a:cubicBezTo>
                        <a:pt x="0" y="24"/>
                        <a:pt x="0" y="24"/>
                        <a:pt x="0" y="24"/>
                      </a:cubicBezTo>
                      <a:lnTo>
                        <a:pt x="6" y="2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0" name="Freeform 249">
                  <a:extLst>
                    <a:ext uri="{FF2B5EF4-FFF2-40B4-BE49-F238E27FC236}">
                      <a16:creationId xmlns:a16="http://schemas.microsoft.com/office/drawing/2014/main" id="{D2146A34-3947-393B-99AA-EC03D0916ACA}"/>
                    </a:ext>
                  </a:extLst>
                </p:cNvPr>
                <p:cNvSpPr>
                  <a:spLocks/>
                </p:cNvSpPr>
                <p:nvPr/>
              </p:nvSpPr>
              <p:spPr bwMode="auto">
                <a:xfrm>
                  <a:off x="4033" y="3136"/>
                  <a:ext cx="132" cy="61"/>
                </a:xfrm>
                <a:custGeom>
                  <a:avLst/>
                  <a:gdLst>
                    <a:gd name="T0" fmla="*/ 0 w 53"/>
                    <a:gd name="T1" fmla="*/ 395 h 23"/>
                    <a:gd name="T2" fmla="*/ 819 w 53"/>
                    <a:gd name="T3" fmla="*/ 0 h 23"/>
                    <a:gd name="T4" fmla="*/ 42 w 53"/>
                    <a:gd name="T5" fmla="*/ 430 h 23"/>
                    <a:gd name="T6" fmla="*/ 0 60000 65536"/>
                    <a:gd name="T7" fmla="*/ 0 60000 65536"/>
                    <a:gd name="T8" fmla="*/ 0 60000 65536"/>
                  </a:gdLst>
                  <a:ahLst/>
                  <a:cxnLst>
                    <a:cxn ang="T6">
                      <a:pos x="T0" y="T1"/>
                    </a:cxn>
                    <a:cxn ang="T7">
                      <a:pos x="T2" y="T3"/>
                    </a:cxn>
                    <a:cxn ang="T8">
                      <a:pos x="T4" y="T5"/>
                    </a:cxn>
                  </a:cxnLst>
                  <a:rect l="0" t="0" r="r" b="b"/>
                  <a:pathLst>
                    <a:path w="53" h="23">
                      <a:moveTo>
                        <a:pt x="0" y="21"/>
                      </a:moveTo>
                      <a:cubicBezTo>
                        <a:pt x="53" y="0"/>
                        <a:pt x="53" y="0"/>
                        <a:pt x="53" y="0"/>
                      </a:cubicBezTo>
                      <a:cubicBezTo>
                        <a:pt x="46" y="3"/>
                        <a:pt x="3" y="22"/>
                        <a:pt x="3"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1" name="Freeform 250">
                  <a:extLst>
                    <a:ext uri="{FF2B5EF4-FFF2-40B4-BE49-F238E27FC236}">
                      <a16:creationId xmlns:a16="http://schemas.microsoft.com/office/drawing/2014/main" id="{5739E4E6-E9FA-5379-5EA8-063F863364C9}"/>
                    </a:ext>
                  </a:extLst>
                </p:cNvPr>
                <p:cNvSpPr>
                  <a:spLocks/>
                </p:cNvSpPr>
                <p:nvPr/>
              </p:nvSpPr>
              <p:spPr bwMode="auto">
                <a:xfrm>
                  <a:off x="4173" y="3192"/>
                  <a:ext cx="145" cy="85"/>
                </a:xfrm>
                <a:custGeom>
                  <a:avLst/>
                  <a:gdLst>
                    <a:gd name="T0" fmla="*/ 0 w 58"/>
                    <a:gd name="T1" fmla="*/ 545 h 32"/>
                    <a:gd name="T2" fmla="*/ 908 w 58"/>
                    <a:gd name="T3" fmla="*/ 0 h 32"/>
                    <a:gd name="T4" fmla="*/ 50 w 58"/>
                    <a:gd name="T5" fmla="*/ 600 h 32"/>
                    <a:gd name="T6" fmla="*/ 0 60000 65536"/>
                    <a:gd name="T7" fmla="*/ 0 60000 65536"/>
                    <a:gd name="T8" fmla="*/ 0 60000 65536"/>
                  </a:gdLst>
                  <a:ahLst/>
                  <a:cxnLst>
                    <a:cxn ang="T6">
                      <a:pos x="T0" y="T1"/>
                    </a:cxn>
                    <a:cxn ang="T7">
                      <a:pos x="T2" y="T3"/>
                    </a:cxn>
                    <a:cxn ang="T8">
                      <a:pos x="T4" y="T5"/>
                    </a:cxn>
                  </a:cxnLst>
                  <a:rect l="0" t="0" r="r" b="b"/>
                  <a:pathLst>
                    <a:path w="58" h="32">
                      <a:moveTo>
                        <a:pt x="0" y="29"/>
                      </a:moveTo>
                      <a:cubicBezTo>
                        <a:pt x="58" y="0"/>
                        <a:pt x="58" y="0"/>
                        <a:pt x="58" y="0"/>
                      </a:cubicBezTo>
                      <a:cubicBezTo>
                        <a:pt x="51" y="4"/>
                        <a:pt x="2" y="30"/>
                        <a:pt x="3"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2" name="Freeform 251">
                  <a:extLst>
                    <a:ext uri="{FF2B5EF4-FFF2-40B4-BE49-F238E27FC236}">
                      <a16:creationId xmlns:a16="http://schemas.microsoft.com/office/drawing/2014/main" id="{8648A619-F9D5-A5C2-6CE0-963C75BD7D63}"/>
                    </a:ext>
                  </a:extLst>
                </p:cNvPr>
                <p:cNvSpPr>
                  <a:spLocks/>
                </p:cNvSpPr>
                <p:nvPr/>
              </p:nvSpPr>
              <p:spPr bwMode="auto">
                <a:xfrm>
                  <a:off x="4320" y="3229"/>
                  <a:ext cx="143" cy="184"/>
                </a:xfrm>
                <a:custGeom>
                  <a:avLst/>
                  <a:gdLst>
                    <a:gd name="T0" fmla="*/ 850 w 57"/>
                    <a:gd name="T1" fmla="*/ 205 h 69"/>
                    <a:gd name="T2" fmla="*/ 838 w 57"/>
                    <a:gd name="T3" fmla="*/ 35 h 69"/>
                    <a:gd name="T4" fmla="*/ 710 w 57"/>
                    <a:gd name="T5" fmla="*/ 77 h 69"/>
                    <a:gd name="T6" fmla="*/ 0 w 57"/>
                    <a:gd name="T7" fmla="*/ 1173 h 69"/>
                    <a:gd name="T8" fmla="*/ 113 w 57"/>
                    <a:gd name="T9" fmla="*/ 1195 h 69"/>
                    <a:gd name="T10" fmla="*/ 158 w 57"/>
                    <a:gd name="T11" fmla="*/ 1309 h 69"/>
                    <a:gd name="T12" fmla="*/ 850 w 57"/>
                    <a:gd name="T13" fmla="*/ 205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69">
                      <a:moveTo>
                        <a:pt x="54" y="11"/>
                      </a:moveTo>
                      <a:cubicBezTo>
                        <a:pt x="57" y="8"/>
                        <a:pt x="56" y="4"/>
                        <a:pt x="53" y="2"/>
                      </a:cubicBezTo>
                      <a:cubicBezTo>
                        <a:pt x="51" y="0"/>
                        <a:pt x="47" y="1"/>
                        <a:pt x="45" y="4"/>
                      </a:cubicBezTo>
                      <a:cubicBezTo>
                        <a:pt x="0" y="62"/>
                        <a:pt x="0" y="62"/>
                        <a:pt x="0" y="62"/>
                      </a:cubicBezTo>
                      <a:cubicBezTo>
                        <a:pt x="7" y="63"/>
                        <a:pt x="7" y="63"/>
                        <a:pt x="7" y="63"/>
                      </a:cubicBezTo>
                      <a:cubicBezTo>
                        <a:pt x="10" y="69"/>
                        <a:pt x="10" y="69"/>
                        <a:pt x="10" y="69"/>
                      </a:cubicBezTo>
                      <a:lnTo>
                        <a:pt x="54" y="11"/>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3" name="Freeform 252">
                  <a:extLst>
                    <a:ext uri="{FF2B5EF4-FFF2-40B4-BE49-F238E27FC236}">
                      <a16:creationId xmlns:a16="http://schemas.microsoft.com/office/drawing/2014/main" id="{7C4FE422-5FC1-2E0F-0F49-1D0CFA15393F}"/>
                    </a:ext>
                  </a:extLst>
                </p:cNvPr>
                <p:cNvSpPr>
                  <a:spLocks/>
                </p:cNvSpPr>
                <p:nvPr/>
              </p:nvSpPr>
              <p:spPr bwMode="auto">
                <a:xfrm>
                  <a:off x="4320" y="3229"/>
                  <a:ext cx="143" cy="184"/>
                </a:xfrm>
                <a:custGeom>
                  <a:avLst/>
                  <a:gdLst>
                    <a:gd name="T0" fmla="*/ 850 w 57"/>
                    <a:gd name="T1" fmla="*/ 205 h 69"/>
                    <a:gd name="T2" fmla="*/ 838 w 57"/>
                    <a:gd name="T3" fmla="*/ 35 h 69"/>
                    <a:gd name="T4" fmla="*/ 710 w 57"/>
                    <a:gd name="T5" fmla="*/ 77 h 69"/>
                    <a:gd name="T6" fmla="*/ 0 w 57"/>
                    <a:gd name="T7" fmla="*/ 1173 h 69"/>
                    <a:gd name="T8" fmla="*/ 113 w 57"/>
                    <a:gd name="T9" fmla="*/ 1195 h 69"/>
                    <a:gd name="T10" fmla="*/ 158 w 57"/>
                    <a:gd name="T11" fmla="*/ 1309 h 69"/>
                    <a:gd name="T12" fmla="*/ 850 w 57"/>
                    <a:gd name="T13" fmla="*/ 205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69">
                      <a:moveTo>
                        <a:pt x="54" y="11"/>
                      </a:moveTo>
                      <a:cubicBezTo>
                        <a:pt x="57" y="8"/>
                        <a:pt x="56" y="4"/>
                        <a:pt x="53" y="2"/>
                      </a:cubicBezTo>
                      <a:cubicBezTo>
                        <a:pt x="51" y="0"/>
                        <a:pt x="47" y="1"/>
                        <a:pt x="45" y="4"/>
                      </a:cubicBezTo>
                      <a:cubicBezTo>
                        <a:pt x="0" y="62"/>
                        <a:pt x="0" y="62"/>
                        <a:pt x="0" y="62"/>
                      </a:cubicBezTo>
                      <a:cubicBezTo>
                        <a:pt x="7" y="63"/>
                        <a:pt x="7" y="63"/>
                        <a:pt x="7" y="63"/>
                      </a:cubicBezTo>
                      <a:cubicBezTo>
                        <a:pt x="10" y="69"/>
                        <a:pt x="10" y="69"/>
                        <a:pt x="10" y="69"/>
                      </a:cubicBezTo>
                      <a:lnTo>
                        <a:pt x="54" y="1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4" name="Freeform 253">
                  <a:extLst>
                    <a:ext uri="{FF2B5EF4-FFF2-40B4-BE49-F238E27FC236}">
                      <a16:creationId xmlns:a16="http://schemas.microsoft.com/office/drawing/2014/main" id="{8BAD1B4F-5DA7-E586-BA07-82DDCD2DD649}"/>
                    </a:ext>
                  </a:extLst>
                </p:cNvPr>
                <p:cNvSpPr>
                  <a:spLocks/>
                </p:cNvSpPr>
                <p:nvPr/>
              </p:nvSpPr>
              <p:spPr bwMode="auto">
                <a:xfrm>
                  <a:off x="4330" y="3251"/>
                  <a:ext cx="98" cy="141"/>
                </a:xfrm>
                <a:custGeom>
                  <a:avLst/>
                  <a:gdLst>
                    <a:gd name="T0" fmla="*/ 0 w 39"/>
                    <a:gd name="T1" fmla="*/ 976 h 53"/>
                    <a:gd name="T2" fmla="*/ 618 w 39"/>
                    <a:gd name="T3" fmla="*/ 0 h 53"/>
                    <a:gd name="T4" fmla="*/ 50 w 39"/>
                    <a:gd name="T5" fmla="*/ 998 h 53"/>
                    <a:gd name="T6" fmla="*/ 0 60000 65536"/>
                    <a:gd name="T7" fmla="*/ 0 60000 65536"/>
                    <a:gd name="T8" fmla="*/ 0 60000 65536"/>
                  </a:gdLst>
                  <a:ahLst/>
                  <a:cxnLst>
                    <a:cxn ang="T6">
                      <a:pos x="T0" y="T1"/>
                    </a:cxn>
                    <a:cxn ang="T7">
                      <a:pos x="T2" y="T3"/>
                    </a:cxn>
                    <a:cxn ang="T8">
                      <a:pos x="T4" y="T5"/>
                    </a:cxn>
                  </a:cxnLst>
                  <a:rect l="0" t="0" r="r" b="b"/>
                  <a:pathLst>
                    <a:path w="39" h="53">
                      <a:moveTo>
                        <a:pt x="0" y="52"/>
                      </a:moveTo>
                      <a:cubicBezTo>
                        <a:pt x="39" y="0"/>
                        <a:pt x="39" y="0"/>
                        <a:pt x="39" y="0"/>
                      </a:cubicBezTo>
                      <a:cubicBezTo>
                        <a:pt x="35" y="7"/>
                        <a:pt x="3" y="52"/>
                        <a:pt x="3" y="5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5" name="Freeform 254">
                  <a:extLst>
                    <a:ext uri="{FF2B5EF4-FFF2-40B4-BE49-F238E27FC236}">
                      <a16:creationId xmlns:a16="http://schemas.microsoft.com/office/drawing/2014/main" id="{34F675F2-8089-2BCB-430C-5AC91CAF4737}"/>
                    </a:ext>
                  </a:extLst>
                </p:cNvPr>
                <p:cNvSpPr>
                  <a:spLocks/>
                </p:cNvSpPr>
                <p:nvPr/>
              </p:nvSpPr>
              <p:spPr bwMode="auto">
                <a:xfrm>
                  <a:off x="3550" y="1475"/>
                  <a:ext cx="978" cy="645"/>
                </a:xfrm>
                <a:custGeom>
                  <a:avLst/>
                  <a:gdLst>
                    <a:gd name="T0" fmla="*/ 4347 w 391"/>
                    <a:gd name="T1" fmla="*/ 2572 h 242"/>
                    <a:gd name="T2" fmla="*/ 3317 w 391"/>
                    <a:gd name="T3" fmla="*/ 1229 h 242"/>
                    <a:gd name="T4" fmla="*/ 0 w 391"/>
                    <a:gd name="T5" fmla="*/ 605 h 242"/>
                    <a:gd name="T6" fmla="*/ 0 w 391"/>
                    <a:gd name="T7" fmla="*/ 605 h 242"/>
                    <a:gd name="T8" fmla="*/ 1613 w 391"/>
                    <a:gd name="T9" fmla="*/ 626 h 242"/>
                    <a:gd name="T10" fmla="*/ 3222 w 391"/>
                    <a:gd name="T11" fmla="*/ 1876 h 242"/>
                    <a:gd name="T12" fmla="*/ 3909 w 391"/>
                    <a:gd name="T13" fmla="*/ 2799 h 242"/>
                    <a:gd name="T14" fmla="*/ 5680 w 391"/>
                    <a:gd name="T15" fmla="*/ 4355 h 242"/>
                    <a:gd name="T16" fmla="*/ 6118 w 391"/>
                    <a:gd name="T17" fmla="*/ 4129 h 242"/>
                    <a:gd name="T18" fmla="*/ 4347 w 391"/>
                    <a:gd name="T19" fmla="*/ 2572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1" h="242">
                      <a:moveTo>
                        <a:pt x="278" y="136"/>
                      </a:moveTo>
                      <a:cubicBezTo>
                        <a:pt x="250" y="106"/>
                        <a:pt x="229" y="80"/>
                        <a:pt x="212" y="65"/>
                      </a:cubicBezTo>
                      <a:cubicBezTo>
                        <a:pt x="139" y="0"/>
                        <a:pt x="69" y="6"/>
                        <a:pt x="0" y="32"/>
                      </a:cubicBezTo>
                      <a:cubicBezTo>
                        <a:pt x="0" y="32"/>
                        <a:pt x="0" y="32"/>
                        <a:pt x="0" y="32"/>
                      </a:cubicBezTo>
                      <a:cubicBezTo>
                        <a:pt x="26" y="22"/>
                        <a:pt x="81" y="23"/>
                        <a:pt x="103" y="33"/>
                      </a:cubicBezTo>
                      <a:cubicBezTo>
                        <a:pt x="137" y="41"/>
                        <a:pt x="172" y="65"/>
                        <a:pt x="206" y="99"/>
                      </a:cubicBezTo>
                      <a:cubicBezTo>
                        <a:pt x="218" y="113"/>
                        <a:pt x="233" y="130"/>
                        <a:pt x="250" y="148"/>
                      </a:cubicBezTo>
                      <a:cubicBezTo>
                        <a:pt x="289" y="190"/>
                        <a:pt x="337" y="242"/>
                        <a:pt x="363" y="230"/>
                      </a:cubicBezTo>
                      <a:cubicBezTo>
                        <a:pt x="391" y="218"/>
                        <a:pt x="391" y="218"/>
                        <a:pt x="391" y="218"/>
                      </a:cubicBezTo>
                      <a:cubicBezTo>
                        <a:pt x="366" y="229"/>
                        <a:pt x="317" y="177"/>
                        <a:pt x="278" y="136"/>
                      </a:cubicBez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6" name="Freeform 255">
                  <a:extLst>
                    <a:ext uri="{FF2B5EF4-FFF2-40B4-BE49-F238E27FC236}">
                      <a16:creationId xmlns:a16="http://schemas.microsoft.com/office/drawing/2014/main" id="{966CF3E2-E476-93B4-AC3D-1BB35E837C4E}"/>
                    </a:ext>
                  </a:extLst>
                </p:cNvPr>
                <p:cNvSpPr>
                  <a:spLocks/>
                </p:cNvSpPr>
                <p:nvPr/>
              </p:nvSpPr>
              <p:spPr bwMode="auto">
                <a:xfrm>
                  <a:off x="4003" y="1667"/>
                  <a:ext cx="422" cy="418"/>
                </a:xfrm>
                <a:custGeom>
                  <a:avLst/>
                  <a:gdLst>
                    <a:gd name="T0" fmla="*/ 0 w 169"/>
                    <a:gd name="T1" fmla="*/ 0 h 157"/>
                    <a:gd name="T2" fmla="*/ 1184 w 169"/>
                    <a:gd name="T3" fmla="*/ 1376 h 157"/>
                    <a:gd name="T4" fmla="*/ 2632 w 169"/>
                    <a:gd name="T5" fmla="*/ 2963 h 157"/>
                    <a:gd name="T6" fmla="*/ 1121 w 169"/>
                    <a:gd name="T7" fmla="*/ 1416 h 157"/>
                    <a:gd name="T8" fmla="*/ 0 w 169"/>
                    <a:gd name="T9" fmla="*/ 0 h 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157">
                      <a:moveTo>
                        <a:pt x="0" y="0"/>
                      </a:moveTo>
                      <a:cubicBezTo>
                        <a:pt x="18" y="8"/>
                        <a:pt x="44" y="40"/>
                        <a:pt x="76" y="73"/>
                      </a:cubicBezTo>
                      <a:cubicBezTo>
                        <a:pt x="107" y="107"/>
                        <a:pt x="142" y="149"/>
                        <a:pt x="169" y="157"/>
                      </a:cubicBezTo>
                      <a:cubicBezTo>
                        <a:pt x="142" y="149"/>
                        <a:pt x="104" y="108"/>
                        <a:pt x="72" y="75"/>
                      </a:cubicBezTo>
                      <a:cubicBezTo>
                        <a:pt x="41" y="41"/>
                        <a:pt x="18" y="8"/>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7" name="Freeform 256">
                  <a:extLst>
                    <a:ext uri="{FF2B5EF4-FFF2-40B4-BE49-F238E27FC236}">
                      <a16:creationId xmlns:a16="http://schemas.microsoft.com/office/drawing/2014/main" id="{E8ECBBA4-2F50-A355-8C2A-CC216C484682}"/>
                    </a:ext>
                  </a:extLst>
                </p:cNvPr>
                <p:cNvSpPr>
                  <a:spLocks/>
                </p:cNvSpPr>
                <p:nvPr/>
              </p:nvSpPr>
              <p:spPr bwMode="auto">
                <a:xfrm>
                  <a:off x="3550" y="1533"/>
                  <a:ext cx="260" cy="30"/>
                </a:xfrm>
                <a:custGeom>
                  <a:avLst/>
                  <a:gdLst>
                    <a:gd name="T0" fmla="*/ 0 w 104"/>
                    <a:gd name="T1" fmla="*/ 202 h 11"/>
                    <a:gd name="T2" fmla="*/ 1625 w 104"/>
                    <a:gd name="T3" fmla="*/ 224 h 11"/>
                    <a:gd name="T4" fmla="*/ 0 60000 65536"/>
                    <a:gd name="T5" fmla="*/ 0 60000 65536"/>
                  </a:gdLst>
                  <a:ahLst/>
                  <a:cxnLst>
                    <a:cxn ang="T4">
                      <a:pos x="T0" y="T1"/>
                    </a:cxn>
                    <a:cxn ang="T5">
                      <a:pos x="T2" y="T3"/>
                    </a:cxn>
                  </a:cxnLst>
                  <a:rect l="0" t="0" r="r" b="b"/>
                  <a:pathLst>
                    <a:path w="104" h="11">
                      <a:moveTo>
                        <a:pt x="0" y="10"/>
                      </a:moveTo>
                      <a:cubicBezTo>
                        <a:pt x="26" y="0"/>
                        <a:pt x="81" y="1"/>
                        <a:pt x="104" y="11"/>
                      </a:cubicBez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8" name="Freeform 257">
                  <a:extLst>
                    <a:ext uri="{FF2B5EF4-FFF2-40B4-BE49-F238E27FC236}">
                      <a16:creationId xmlns:a16="http://schemas.microsoft.com/office/drawing/2014/main" id="{ABF92A7F-0396-F674-BF4A-EAEBBBB98202}"/>
                    </a:ext>
                  </a:extLst>
                </p:cNvPr>
                <p:cNvSpPr>
                  <a:spLocks/>
                </p:cNvSpPr>
                <p:nvPr/>
              </p:nvSpPr>
              <p:spPr bwMode="auto">
                <a:xfrm>
                  <a:off x="1605" y="1531"/>
                  <a:ext cx="2203" cy="637"/>
                </a:xfrm>
                <a:custGeom>
                  <a:avLst/>
                  <a:gdLst>
                    <a:gd name="T0" fmla="*/ 12163 w 881"/>
                    <a:gd name="T1" fmla="*/ 205 h 239"/>
                    <a:gd name="T2" fmla="*/ 12163 w 881"/>
                    <a:gd name="T3" fmla="*/ 205 h 239"/>
                    <a:gd name="T4" fmla="*/ 10972 w 881"/>
                    <a:gd name="T5" fmla="*/ 832 h 239"/>
                    <a:gd name="T6" fmla="*/ 7054 w 881"/>
                    <a:gd name="T7" fmla="*/ 2180 h 239"/>
                    <a:gd name="T8" fmla="*/ 4471 w 881"/>
                    <a:gd name="T9" fmla="*/ 930 h 239"/>
                    <a:gd name="T10" fmla="*/ 2095 w 881"/>
                    <a:gd name="T11" fmla="*/ 320 h 239"/>
                    <a:gd name="T12" fmla="*/ 1425 w 881"/>
                    <a:gd name="T13" fmla="*/ 1215 h 239"/>
                    <a:gd name="T14" fmla="*/ 1425 w 881"/>
                    <a:gd name="T15" fmla="*/ 1215 h 239"/>
                    <a:gd name="T16" fmla="*/ 1408 w 881"/>
                    <a:gd name="T17" fmla="*/ 1285 h 239"/>
                    <a:gd name="T18" fmla="*/ 1395 w 881"/>
                    <a:gd name="T19" fmla="*/ 1306 h 239"/>
                    <a:gd name="T20" fmla="*/ 1395 w 881"/>
                    <a:gd name="T21" fmla="*/ 1306 h 239"/>
                    <a:gd name="T22" fmla="*/ 1063 w 881"/>
                    <a:gd name="T23" fmla="*/ 2479 h 239"/>
                    <a:gd name="T24" fmla="*/ 0 w 881"/>
                    <a:gd name="T25" fmla="*/ 4526 h 239"/>
                    <a:gd name="T26" fmla="*/ 500 w 881"/>
                    <a:gd name="T27" fmla="*/ 4526 h 239"/>
                    <a:gd name="T28" fmla="*/ 1583 w 881"/>
                    <a:gd name="T29" fmla="*/ 2479 h 239"/>
                    <a:gd name="T30" fmla="*/ 1863 w 881"/>
                    <a:gd name="T31" fmla="*/ 1498 h 239"/>
                    <a:gd name="T32" fmla="*/ 1863 w 881"/>
                    <a:gd name="T33" fmla="*/ 1498 h 239"/>
                    <a:gd name="T34" fmla="*/ 2283 w 881"/>
                    <a:gd name="T35" fmla="*/ 568 h 239"/>
                    <a:gd name="T36" fmla="*/ 4301 w 881"/>
                    <a:gd name="T37" fmla="*/ 1421 h 239"/>
                    <a:gd name="T38" fmla="*/ 7004 w 881"/>
                    <a:gd name="T39" fmla="*/ 2345 h 239"/>
                    <a:gd name="T40" fmla="*/ 11163 w 881"/>
                    <a:gd name="T41" fmla="*/ 1306 h 239"/>
                    <a:gd name="T42" fmla="*/ 13180 w 881"/>
                    <a:gd name="T43" fmla="*/ 149 h 239"/>
                    <a:gd name="T44" fmla="*/ 13776 w 881"/>
                    <a:gd name="T45" fmla="*/ 227 h 239"/>
                    <a:gd name="T46" fmla="*/ 12163 w 881"/>
                    <a:gd name="T47" fmla="*/ 205 h 2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81" h="239">
                      <a:moveTo>
                        <a:pt x="778" y="11"/>
                      </a:moveTo>
                      <a:cubicBezTo>
                        <a:pt x="778" y="11"/>
                        <a:pt x="778" y="11"/>
                        <a:pt x="778" y="11"/>
                      </a:cubicBezTo>
                      <a:cubicBezTo>
                        <a:pt x="753" y="20"/>
                        <a:pt x="727" y="32"/>
                        <a:pt x="702" y="44"/>
                      </a:cubicBezTo>
                      <a:cubicBezTo>
                        <a:pt x="627" y="79"/>
                        <a:pt x="548" y="127"/>
                        <a:pt x="451" y="115"/>
                      </a:cubicBezTo>
                      <a:cubicBezTo>
                        <a:pt x="392" y="108"/>
                        <a:pt x="336" y="71"/>
                        <a:pt x="286" y="49"/>
                      </a:cubicBezTo>
                      <a:cubicBezTo>
                        <a:pt x="214" y="17"/>
                        <a:pt x="173" y="0"/>
                        <a:pt x="134" y="17"/>
                      </a:cubicBezTo>
                      <a:cubicBezTo>
                        <a:pt x="115" y="25"/>
                        <a:pt x="101" y="40"/>
                        <a:pt x="91" y="64"/>
                      </a:cubicBezTo>
                      <a:cubicBezTo>
                        <a:pt x="91" y="64"/>
                        <a:pt x="91" y="64"/>
                        <a:pt x="91" y="64"/>
                      </a:cubicBezTo>
                      <a:cubicBezTo>
                        <a:pt x="91" y="65"/>
                        <a:pt x="90" y="67"/>
                        <a:pt x="90" y="68"/>
                      </a:cubicBezTo>
                      <a:cubicBezTo>
                        <a:pt x="90" y="68"/>
                        <a:pt x="90" y="69"/>
                        <a:pt x="89" y="69"/>
                      </a:cubicBezTo>
                      <a:cubicBezTo>
                        <a:pt x="89" y="69"/>
                        <a:pt x="89" y="69"/>
                        <a:pt x="89" y="69"/>
                      </a:cubicBezTo>
                      <a:cubicBezTo>
                        <a:pt x="81" y="92"/>
                        <a:pt x="74" y="117"/>
                        <a:pt x="68" y="131"/>
                      </a:cubicBezTo>
                      <a:cubicBezTo>
                        <a:pt x="56" y="161"/>
                        <a:pt x="27" y="239"/>
                        <a:pt x="0" y="239"/>
                      </a:cubicBezTo>
                      <a:cubicBezTo>
                        <a:pt x="32" y="239"/>
                        <a:pt x="32" y="239"/>
                        <a:pt x="32" y="239"/>
                      </a:cubicBezTo>
                      <a:cubicBezTo>
                        <a:pt x="59" y="239"/>
                        <a:pt x="90" y="161"/>
                        <a:pt x="101" y="131"/>
                      </a:cubicBezTo>
                      <a:cubicBezTo>
                        <a:pt x="106" y="119"/>
                        <a:pt x="112" y="99"/>
                        <a:pt x="119" y="79"/>
                      </a:cubicBezTo>
                      <a:cubicBezTo>
                        <a:pt x="119" y="79"/>
                        <a:pt x="119" y="79"/>
                        <a:pt x="119" y="79"/>
                      </a:cubicBezTo>
                      <a:cubicBezTo>
                        <a:pt x="126" y="61"/>
                        <a:pt x="124" y="42"/>
                        <a:pt x="146" y="30"/>
                      </a:cubicBezTo>
                      <a:cubicBezTo>
                        <a:pt x="174" y="16"/>
                        <a:pt x="220" y="51"/>
                        <a:pt x="275" y="75"/>
                      </a:cubicBezTo>
                      <a:cubicBezTo>
                        <a:pt x="327" y="97"/>
                        <a:pt x="385" y="117"/>
                        <a:pt x="448" y="124"/>
                      </a:cubicBezTo>
                      <a:cubicBezTo>
                        <a:pt x="553" y="137"/>
                        <a:pt x="638" y="104"/>
                        <a:pt x="714" y="69"/>
                      </a:cubicBezTo>
                      <a:cubicBezTo>
                        <a:pt x="762" y="47"/>
                        <a:pt x="801" y="13"/>
                        <a:pt x="843" y="8"/>
                      </a:cubicBezTo>
                      <a:cubicBezTo>
                        <a:pt x="856" y="7"/>
                        <a:pt x="869" y="9"/>
                        <a:pt x="881" y="12"/>
                      </a:cubicBezTo>
                      <a:cubicBezTo>
                        <a:pt x="859" y="2"/>
                        <a:pt x="804" y="1"/>
                        <a:pt x="778" y="11"/>
                      </a:cubicBezTo>
                      <a:close/>
                    </a:path>
                  </a:pathLst>
                </a:custGeom>
                <a:solidFill>
                  <a:srgbClr val="258F48"/>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9" name="Freeform 258">
                  <a:extLst>
                    <a:ext uri="{FF2B5EF4-FFF2-40B4-BE49-F238E27FC236}">
                      <a16:creationId xmlns:a16="http://schemas.microsoft.com/office/drawing/2014/main" id="{81CC7BAB-9E84-A674-8D9C-EA138B168B84}"/>
                    </a:ext>
                  </a:extLst>
                </p:cNvPr>
                <p:cNvSpPr>
                  <a:spLocks/>
                </p:cNvSpPr>
                <p:nvPr/>
              </p:nvSpPr>
              <p:spPr bwMode="auto">
                <a:xfrm>
                  <a:off x="2093" y="2053"/>
                  <a:ext cx="2005" cy="491"/>
                </a:xfrm>
                <a:custGeom>
                  <a:avLst/>
                  <a:gdLst>
                    <a:gd name="T0" fmla="*/ 10708 w 802"/>
                    <a:gd name="T1" fmla="*/ 1516 h 184"/>
                    <a:gd name="T2" fmla="*/ 10925 w 802"/>
                    <a:gd name="T3" fmla="*/ 1481 h 184"/>
                    <a:gd name="T4" fmla="*/ 12533 w 802"/>
                    <a:gd name="T5" fmla="*/ 1751 h 184"/>
                    <a:gd name="T6" fmla="*/ 12533 w 802"/>
                    <a:gd name="T7" fmla="*/ 1751 h 184"/>
                    <a:gd name="T8" fmla="*/ 9583 w 802"/>
                    <a:gd name="T9" fmla="*/ 1481 h 184"/>
                    <a:gd name="T10" fmla="*/ 7988 w 802"/>
                    <a:gd name="T11" fmla="*/ 2151 h 184"/>
                    <a:gd name="T12" fmla="*/ 1220 w 802"/>
                    <a:gd name="T13" fmla="*/ 742 h 184"/>
                    <a:gd name="T14" fmla="*/ 645 w 802"/>
                    <a:gd name="T15" fmla="*/ 77 h 184"/>
                    <a:gd name="T16" fmla="*/ 0 w 802"/>
                    <a:gd name="T17" fmla="*/ 0 h 184"/>
                    <a:gd name="T18" fmla="*/ 3375 w 802"/>
                    <a:gd name="T19" fmla="*/ 2890 h 184"/>
                    <a:gd name="T20" fmla="*/ 7925 w 802"/>
                    <a:gd name="T21" fmla="*/ 2676 h 184"/>
                    <a:gd name="T22" fmla="*/ 7938 w 802"/>
                    <a:gd name="T23" fmla="*/ 2676 h 184"/>
                    <a:gd name="T24" fmla="*/ 10708 w 802"/>
                    <a:gd name="T25" fmla="*/ 1516 h 1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2" h="184">
                      <a:moveTo>
                        <a:pt x="685" y="80"/>
                      </a:moveTo>
                      <a:cubicBezTo>
                        <a:pt x="688" y="79"/>
                        <a:pt x="696" y="78"/>
                        <a:pt x="699" y="78"/>
                      </a:cubicBezTo>
                      <a:cubicBezTo>
                        <a:pt x="723" y="71"/>
                        <a:pt x="777" y="78"/>
                        <a:pt x="802" y="92"/>
                      </a:cubicBezTo>
                      <a:cubicBezTo>
                        <a:pt x="802" y="92"/>
                        <a:pt x="802" y="92"/>
                        <a:pt x="802" y="92"/>
                      </a:cubicBezTo>
                      <a:cubicBezTo>
                        <a:pt x="744" y="60"/>
                        <a:pt x="689" y="54"/>
                        <a:pt x="613" y="78"/>
                      </a:cubicBezTo>
                      <a:cubicBezTo>
                        <a:pt x="583" y="87"/>
                        <a:pt x="553" y="96"/>
                        <a:pt x="511" y="113"/>
                      </a:cubicBezTo>
                      <a:cubicBezTo>
                        <a:pt x="357" y="177"/>
                        <a:pt x="183" y="144"/>
                        <a:pt x="78" y="39"/>
                      </a:cubicBezTo>
                      <a:cubicBezTo>
                        <a:pt x="66" y="27"/>
                        <a:pt x="53" y="16"/>
                        <a:pt x="41" y="4"/>
                      </a:cubicBezTo>
                      <a:cubicBezTo>
                        <a:pt x="16" y="5"/>
                        <a:pt x="0" y="0"/>
                        <a:pt x="0" y="0"/>
                      </a:cubicBezTo>
                      <a:cubicBezTo>
                        <a:pt x="62" y="73"/>
                        <a:pt x="134" y="126"/>
                        <a:pt x="216" y="152"/>
                      </a:cubicBezTo>
                      <a:cubicBezTo>
                        <a:pt x="317" y="184"/>
                        <a:pt x="408" y="174"/>
                        <a:pt x="507" y="141"/>
                      </a:cubicBezTo>
                      <a:cubicBezTo>
                        <a:pt x="508" y="141"/>
                        <a:pt x="508" y="141"/>
                        <a:pt x="508" y="141"/>
                      </a:cubicBezTo>
                      <a:cubicBezTo>
                        <a:pt x="579" y="116"/>
                        <a:pt x="636" y="88"/>
                        <a:pt x="685" y="80"/>
                      </a:cubicBezTo>
                      <a:close/>
                    </a:path>
                  </a:pathLst>
                </a:custGeom>
                <a:solidFill>
                  <a:srgbClr val="89D2F1"/>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0" name="Freeform 259">
                  <a:extLst>
                    <a:ext uri="{FF2B5EF4-FFF2-40B4-BE49-F238E27FC236}">
                      <a16:creationId xmlns:a16="http://schemas.microsoft.com/office/drawing/2014/main" id="{CF583CD4-7154-3D63-778C-F468687FD735}"/>
                    </a:ext>
                  </a:extLst>
                </p:cNvPr>
                <p:cNvSpPr>
                  <a:spLocks/>
                </p:cNvSpPr>
                <p:nvPr/>
              </p:nvSpPr>
              <p:spPr bwMode="auto">
                <a:xfrm>
                  <a:off x="1945" y="1549"/>
                  <a:ext cx="1115" cy="328"/>
                </a:xfrm>
                <a:custGeom>
                  <a:avLst/>
                  <a:gdLst>
                    <a:gd name="T0" fmla="*/ 5238 w 446"/>
                    <a:gd name="T1" fmla="*/ 2083 h 123"/>
                    <a:gd name="T2" fmla="*/ 5238 w 446"/>
                    <a:gd name="T3" fmla="*/ 2083 h 123"/>
                    <a:gd name="T4" fmla="*/ 4925 w 446"/>
                    <a:gd name="T5" fmla="*/ 2048 h 123"/>
                    <a:gd name="T6" fmla="*/ 2345 w 446"/>
                    <a:gd name="T7" fmla="*/ 797 h 123"/>
                    <a:gd name="T8" fmla="*/ 1020 w 446"/>
                    <a:gd name="T9" fmla="*/ 149 h 123"/>
                    <a:gd name="T10" fmla="*/ 1020 w 446"/>
                    <a:gd name="T11" fmla="*/ 149 h 123"/>
                    <a:gd name="T12" fmla="*/ 0 w 446"/>
                    <a:gd name="T13" fmla="*/ 589 h 123"/>
                    <a:gd name="T14" fmla="*/ 0 w 446"/>
                    <a:gd name="T15" fmla="*/ 589 h 123"/>
                    <a:gd name="T16" fmla="*/ 158 w 446"/>
                    <a:gd name="T17" fmla="*/ 435 h 123"/>
                    <a:gd name="T18" fmla="*/ 2175 w 446"/>
                    <a:gd name="T19" fmla="*/ 1288 h 123"/>
                    <a:gd name="T20" fmla="*/ 4875 w 446"/>
                    <a:gd name="T21" fmla="*/ 2219 h 123"/>
                    <a:gd name="T22" fmla="*/ 6970 w 446"/>
                    <a:gd name="T23" fmla="*/ 2083 h 123"/>
                    <a:gd name="T24" fmla="*/ 5238 w 446"/>
                    <a:gd name="T25" fmla="*/ 2083 h 1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6" h="123">
                      <a:moveTo>
                        <a:pt x="335" y="110"/>
                      </a:moveTo>
                      <a:cubicBezTo>
                        <a:pt x="335" y="110"/>
                        <a:pt x="335" y="110"/>
                        <a:pt x="335" y="110"/>
                      </a:cubicBezTo>
                      <a:cubicBezTo>
                        <a:pt x="328" y="109"/>
                        <a:pt x="322" y="109"/>
                        <a:pt x="315" y="108"/>
                      </a:cubicBezTo>
                      <a:cubicBezTo>
                        <a:pt x="256" y="101"/>
                        <a:pt x="200" y="64"/>
                        <a:pt x="150" y="42"/>
                      </a:cubicBezTo>
                      <a:cubicBezTo>
                        <a:pt x="116" y="27"/>
                        <a:pt x="88" y="15"/>
                        <a:pt x="65" y="8"/>
                      </a:cubicBezTo>
                      <a:cubicBezTo>
                        <a:pt x="65" y="8"/>
                        <a:pt x="65" y="8"/>
                        <a:pt x="65" y="8"/>
                      </a:cubicBezTo>
                      <a:cubicBezTo>
                        <a:pt x="27" y="0"/>
                        <a:pt x="10" y="21"/>
                        <a:pt x="0" y="31"/>
                      </a:cubicBezTo>
                      <a:cubicBezTo>
                        <a:pt x="0" y="31"/>
                        <a:pt x="0" y="31"/>
                        <a:pt x="0" y="31"/>
                      </a:cubicBezTo>
                      <a:cubicBezTo>
                        <a:pt x="3" y="28"/>
                        <a:pt x="6" y="26"/>
                        <a:pt x="10" y="23"/>
                      </a:cubicBezTo>
                      <a:cubicBezTo>
                        <a:pt x="38" y="9"/>
                        <a:pt x="84" y="44"/>
                        <a:pt x="139" y="68"/>
                      </a:cubicBezTo>
                      <a:cubicBezTo>
                        <a:pt x="191" y="90"/>
                        <a:pt x="249" y="110"/>
                        <a:pt x="312" y="117"/>
                      </a:cubicBezTo>
                      <a:cubicBezTo>
                        <a:pt x="361" y="123"/>
                        <a:pt x="405" y="120"/>
                        <a:pt x="446" y="110"/>
                      </a:cubicBezTo>
                      <a:cubicBezTo>
                        <a:pt x="393" y="116"/>
                        <a:pt x="359" y="113"/>
                        <a:pt x="335" y="110"/>
                      </a:cubicBez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1" name="Freeform 260">
                  <a:extLst>
                    <a:ext uri="{FF2B5EF4-FFF2-40B4-BE49-F238E27FC236}">
                      <a16:creationId xmlns:a16="http://schemas.microsoft.com/office/drawing/2014/main" id="{FC96C3E0-235D-6088-5C37-1CFA4B7A1198}"/>
                    </a:ext>
                  </a:extLst>
                </p:cNvPr>
                <p:cNvSpPr>
                  <a:spLocks/>
                </p:cNvSpPr>
                <p:nvPr/>
              </p:nvSpPr>
              <p:spPr bwMode="auto">
                <a:xfrm>
                  <a:off x="1315" y="1568"/>
                  <a:ext cx="370" cy="600"/>
                </a:xfrm>
                <a:custGeom>
                  <a:avLst/>
                  <a:gdLst>
                    <a:gd name="T0" fmla="*/ 2313 w 148"/>
                    <a:gd name="T1" fmla="*/ 4267 h 225"/>
                    <a:gd name="T2" fmla="*/ 1220 w 148"/>
                    <a:gd name="T3" fmla="*/ 1971 h 225"/>
                    <a:gd name="T4" fmla="*/ 470 w 148"/>
                    <a:gd name="T5" fmla="*/ 0 h 225"/>
                    <a:gd name="T6" fmla="*/ 0 w 148"/>
                    <a:gd name="T7" fmla="*/ 0 h 225"/>
                    <a:gd name="T8" fmla="*/ 738 w 148"/>
                    <a:gd name="T9" fmla="*/ 1971 h 225"/>
                    <a:gd name="T10" fmla="*/ 1833 w 148"/>
                    <a:gd name="T11" fmla="*/ 4267 h 225"/>
                    <a:gd name="T12" fmla="*/ 2313 w 148"/>
                    <a:gd name="T13" fmla="*/ 4267 h 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5">
                      <a:moveTo>
                        <a:pt x="148" y="225"/>
                      </a:moveTo>
                      <a:cubicBezTo>
                        <a:pt x="120" y="225"/>
                        <a:pt x="97" y="158"/>
                        <a:pt x="78" y="104"/>
                      </a:cubicBezTo>
                      <a:cubicBezTo>
                        <a:pt x="58" y="49"/>
                        <a:pt x="51" y="0"/>
                        <a:pt x="30" y="0"/>
                      </a:cubicBezTo>
                      <a:cubicBezTo>
                        <a:pt x="0" y="0"/>
                        <a:pt x="0" y="0"/>
                        <a:pt x="0" y="0"/>
                      </a:cubicBezTo>
                      <a:cubicBezTo>
                        <a:pt x="20" y="0"/>
                        <a:pt x="27" y="49"/>
                        <a:pt x="47" y="104"/>
                      </a:cubicBezTo>
                      <a:cubicBezTo>
                        <a:pt x="66" y="158"/>
                        <a:pt x="89" y="225"/>
                        <a:pt x="117" y="225"/>
                      </a:cubicBezTo>
                      <a:lnTo>
                        <a:pt x="148" y="225"/>
                      </a:ln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2" name="Freeform 261">
                  <a:extLst>
                    <a:ext uri="{FF2B5EF4-FFF2-40B4-BE49-F238E27FC236}">
                      <a16:creationId xmlns:a16="http://schemas.microsoft.com/office/drawing/2014/main" id="{6428862E-318A-E43B-7D67-D9E2478F66F6}"/>
                    </a:ext>
                  </a:extLst>
                </p:cNvPr>
                <p:cNvSpPr>
                  <a:spLocks/>
                </p:cNvSpPr>
                <p:nvPr/>
              </p:nvSpPr>
              <p:spPr bwMode="auto">
                <a:xfrm>
                  <a:off x="1355" y="1584"/>
                  <a:ext cx="228" cy="565"/>
                </a:xfrm>
                <a:custGeom>
                  <a:avLst/>
                  <a:gdLst>
                    <a:gd name="T0" fmla="*/ 0 w 91"/>
                    <a:gd name="T1" fmla="*/ 0 h 212"/>
                    <a:gd name="T2" fmla="*/ 616 w 91"/>
                    <a:gd name="T3" fmla="*/ 1855 h 212"/>
                    <a:gd name="T4" fmla="*/ 1431 w 91"/>
                    <a:gd name="T5" fmla="*/ 4014 h 212"/>
                    <a:gd name="T6" fmla="*/ 564 w 91"/>
                    <a:gd name="T7" fmla="*/ 1855 h 212"/>
                    <a:gd name="T8" fmla="*/ 0 w 91"/>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12">
                      <a:moveTo>
                        <a:pt x="0" y="0"/>
                      </a:moveTo>
                      <a:cubicBezTo>
                        <a:pt x="13" y="15"/>
                        <a:pt x="24" y="55"/>
                        <a:pt x="39" y="98"/>
                      </a:cubicBezTo>
                      <a:cubicBezTo>
                        <a:pt x="55" y="142"/>
                        <a:pt x="69" y="194"/>
                        <a:pt x="91" y="212"/>
                      </a:cubicBezTo>
                      <a:cubicBezTo>
                        <a:pt x="69" y="194"/>
                        <a:pt x="51" y="142"/>
                        <a:pt x="36" y="98"/>
                      </a:cubicBezTo>
                      <a:cubicBezTo>
                        <a:pt x="20" y="55"/>
                        <a:pt x="13" y="15"/>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3" name="Freeform 262">
                  <a:extLst>
                    <a:ext uri="{FF2B5EF4-FFF2-40B4-BE49-F238E27FC236}">
                      <a16:creationId xmlns:a16="http://schemas.microsoft.com/office/drawing/2014/main" id="{BD63A23D-66E7-D12B-7FC0-152B6FB9BB2B}"/>
                    </a:ext>
                  </a:extLst>
                </p:cNvPr>
                <p:cNvSpPr>
                  <a:spLocks/>
                </p:cNvSpPr>
                <p:nvPr/>
              </p:nvSpPr>
              <p:spPr bwMode="auto">
                <a:xfrm>
                  <a:off x="1525" y="1584"/>
                  <a:ext cx="225" cy="565"/>
                </a:xfrm>
                <a:custGeom>
                  <a:avLst/>
                  <a:gdLst>
                    <a:gd name="T0" fmla="*/ 0 w 90"/>
                    <a:gd name="T1" fmla="*/ 0 h 212"/>
                    <a:gd name="T2" fmla="*/ 613 w 90"/>
                    <a:gd name="T3" fmla="*/ 1855 h 212"/>
                    <a:gd name="T4" fmla="*/ 1408 w 90"/>
                    <a:gd name="T5" fmla="*/ 4014 h 212"/>
                    <a:gd name="T6" fmla="*/ 550 w 90"/>
                    <a:gd name="T7" fmla="*/ 1855 h 212"/>
                    <a:gd name="T8" fmla="*/ 0 w 90"/>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212">
                      <a:moveTo>
                        <a:pt x="0" y="0"/>
                      </a:moveTo>
                      <a:cubicBezTo>
                        <a:pt x="12" y="15"/>
                        <a:pt x="23" y="55"/>
                        <a:pt x="39" y="98"/>
                      </a:cubicBezTo>
                      <a:cubicBezTo>
                        <a:pt x="54" y="142"/>
                        <a:pt x="69" y="194"/>
                        <a:pt x="90" y="212"/>
                      </a:cubicBezTo>
                      <a:cubicBezTo>
                        <a:pt x="69" y="194"/>
                        <a:pt x="50" y="142"/>
                        <a:pt x="35" y="98"/>
                      </a:cubicBezTo>
                      <a:cubicBezTo>
                        <a:pt x="20" y="55"/>
                        <a:pt x="12" y="15"/>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4" name="Freeform 263">
                  <a:extLst>
                    <a:ext uri="{FF2B5EF4-FFF2-40B4-BE49-F238E27FC236}">
                      <a16:creationId xmlns:a16="http://schemas.microsoft.com/office/drawing/2014/main" id="{4B6A26A7-A6D7-E63E-E938-EAD19D5AFAF1}"/>
                    </a:ext>
                  </a:extLst>
                </p:cNvPr>
                <p:cNvSpPr>
                  <a:spLocks/>
                </p:cNvSpPr>
                <p:nvPr/>
              </p:nvSpPr>
              <p:spPr bwMode="auto">
                <a:xfrm>
                  <a:off x="1483" y="1568"/>
                  <a:ext cx="2662" cy="1331"/>
                </a:xfrm>
                <a:custGeom>
                  <a:avLst/>
                  <a:gdLst>
                    <a:gd name="T0" fmla="*/ 16587 w 1065"/>
                    <a:gd name="T1" fmla="*/ 3337 h 499"/>
                    <a:gd name="T2" fmla="*/ 15757 w 1065"/>
                    <a:gd name="T3" fmla="*/ 4839 h 499"/>
                    <a:gd name="T4" fmla="*/ 13495 w 1065"/>
                    <a:gd name="T5" fmla="*/ 7135 h 499"/>
                    <a:gd name="T6" fmla="*/ 5636 w 1065"/>
                    <a:gd name="T7" fmla="*/ 7933 h 499"/>
                    <a:gd name="T8" fmla="*/ 1417 w 1065"/>
                    <a:gd name="T9" fmla="*/ 2654 h 499"/>
                    <a:gd name="T10" fmla="*/ 1230 w 1065"/>
                    <a:gd name="T11" fmla="*/ 1971 h 499"/>
                    <a:gd name="T12" fmla="*/ 480 w 1065"/>
                    <a:gd name="T13" fmla="*/ 0 h 499"/>
                    <a:gd name="T14" fmla="*/ 0 w 1065"/>
                    <a:gd name="T15" fmla="*/ 0 h 499"/>
                    <a:gd name="T16" fmla="*/ 750 w 1065"/>
                    <a:gd name="T17" fmla="*/ 1971 h 499"/>
                    <a:gd name="T18" fmla="*/ 1230 w 1065"/>
                    <a:gd name="T19" fmla="*/ 3550 h 499"/>
                    <a:gd name="T20" fmla="*/ 5541 w 1065"/>
                    <a:gd name="T21" fmla="*/ 8239 h 499"/>
                    <a:gd name="T22" fmla="*/ 13650 w 1065"/>
                    <a:gd name="T23" fmla="*/ 7455 h 499"/>
                    <a:gd name="T24" fmla="*/ 16632 w 1065"/>
                    <a:gd name="T25" fmla="*/ 3110 h 499"/>
                    <a:gd name="T26" fmla="*/ 16587 w 1065"/>
                    <a:gd name="T27" fmla="*/ 3337 h 4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5" h="499">
                      <a:moveTo>
                        <a:pt x="1062" y="176"/>
                      </a:moveTo>
                      <a:cubicBezTo>
                        <a:pt x="1051" y="210"/>
                        <a:pt x="1037" y="229"/>
                        <a:pt x="1009" y="255"/>
                      </a:cubicBezTo>
                      <a:cubicBezTo>
                        <a:pt x="967" y="304"/>
                        <a:pt x="893" y="357"/>
                        <a:pt x="864" y="376"/>
                      </a:cubicBezTo>
                      <a:cubicBezTo>
                        <a:pt x="726" y="461"/>
                        <a:pt x="523" y="481"/>
                        <a:pt x="361" y="418"/>
                      </a:cubicBezTo>
                      <a:cubicBezTo>
                        <a:pt x="230" y="368"/>
                        <a:pt x="137" y="263"/>
                        <a:pt x="91" y="140"/>
                      </a:cubicBezTo>
                      <a:cubicBezTo>
                        <a:pt x="87" y="129"/>
                        <a:pt x="79" y="105"/>
                        <a:pt x="79" y="104"/>
                      </a:cubicBezTo>
                      <a:cubicBezTo>
                        <a:pt x="59" y="49"/>
                        <a:pt x="52" y="0"/>
                        <a:pt x="31" y="0"/>
                      </a:cubicBezTo>
                      <a:cubicBezTo>
                        <a:pt x="0" y="0"/>
                        <a:pt x="0" y="0"/>
                        <a:pt x="0" y="0"/>
                      </a:cubicBezTo>
                      <a:cubicBezTo>
                        <a:pt x="21" y="0"/>
                        <a:pt x="28" y="49"/>
                        <a:pt x="48" y="104"/>
                      </a:cubicBezTo>
                      <a:cubicBezTo>
                        <a:pt x="50" y="111"/>
                        <a:pt x="70" y="167"/>
                        <a:pt x="79" y="187"/>
                      </a:cubicBezTo>
                      <a:cubicBezTo>
                        <a:pt x="133" y="299"/>
                        <a:pt x="229" y="385"/>
                        <a:pt x="355" y="434"/>
                      </a:cubicBezTo>
                      <a:cubicBezTo>
                        <a:pt x="524" y="499"/>
                        <a:pt x="728" y="483"/>
                        <a:pt x="874" y="393"/>
                      </a:cubicBezTo>
                      <a:cubicBezTo>
                        <a:pt x="965" y="335"/>
                        <a:pt x="1040" y="277"/>
                        <a:pt x="1065" y="164"/>
                      </a:cubicBezTo>
                      <a:cubicBezTo>
                        <a:pt x="1064" y="168"/>
                        <a:pt x="1063" y="172"/>
                        <a:pt x="1062" y="176"/>
                      </a:cubicBezTo>
                      <a:close/>
                    </a:path>
                  </a:pathLst>
                </a:custGeom>
                <a:solidFill>
                  <a:srgbClr val="95C895"/>
                </a:solidFill>
                <a:ln w="7938" cap="rnd">
                  <a:solidFill>
                    <a:srgbClr val="000000"/>
                  </a:solidFill>
                  <a:prstDash val="solid"/>
                  <a:round/>
                  <a:headEnd/>
                  <a:tailEnd/>
                </a:ln>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5" name="Freeform 264">
                  <a:extLst>
                    <a:ext uri="{FF2B5EF4-FFF2-40B4-BE49-F238E27FC236}">
                      <a16:creationId xmlns:a16="http://schemas.microsoft.com/office/drawing/2014/main" id="{8A3D0C6D-E8B3-A016-0A09-CB706D81AEF8}"/>
                    </a:ext>
                  </a:extLst>
                </p:cNvPr>
                <p:cNvSpPr>
                  <a:spLocks/>
                </p:cNvSpPr>
                <p:nvPr/>
              </p:nvSpPr>
              <p:spPr bwMode="auto">
                <a:xfrm>
                  <a:off x="2150" y="2563"/>
                  <a:ext cx="1490" cy="296"/>
                </a:xfrm>
                <a:custGeom>
                  <a:avLst/>
                  <a:gdLst>
                    <a:gd name="T0" fmla="*/ 0 w 596"/>
                    <a:gd name="T1" fmla="*/ 0 h 111"/>
                    <a:gd name="T2" fmla="*/ 1520 w 596"/>
                    <a:gd name="T3" fmla="*/ 1003 h 111"/>
                    <a:gd name="T4" fmla="*/ 4300 w 596"/>
                    <a:gd name="T5" fmla="*/ 1741 h 111"/>
                    <a:gd name="T6" fmla="*/ 9313 w 596"/>
                    <a:gd name="T7" fmla="*/ 136 h 111"/>
                    <a:gd name="T8" fmla="*/ 9313 w 596"/>
                    <a:gd name="T9" fmla="*/ 136 h 111"/>
                    <a:gd name="T10" fmla="*/ 1488 w 596"/>
                    <a:gd name="T11" fmla="*/ 947 h 111"/>
                    <a:gd name="T12" fmla="*/ 0 w 596"/>
                    <a:gd name="T13" fmla="*/ 0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6" h="111">
                      <a:moveTo>
                        <a:pt x="0" y="0"/>
                      </a:moveTo>
                      <a:cubicBezTo>
                        <a:pt x="30" y="20"/>
                        <a:pt x="63" y="40"/>
                        <a:pt x="97" y="53"/>
                      </a:cubicBezTo>
                      <a:cubicBezTo>
                        <a:pt x="154" y="75"/>
                        <a:pt x="212" y="89"/>
                        <a:pt x="275" y="92"/>
                      </a:cubicBezTo>
                      <a:cubicBezTo>
                        <a:pt x="390" y="97"/>
                        <a:pt x="504" y="64"/>
                        <a:pt x="596" y="7"/>
                      </a:cubicBezTo>
                      <a:cubicBezTo>
                        <a:pt x="596" y="7"/>
                        <a:pt x="596" y="7"/>
                        <a:pt x="596" y="7"/>
                      </a:cubicBezTo>
                      <a:cubicBezTo>
                        <a:pt x="456" y="94"/>
                        <a:pt x="254" y="111"/>
                        <a:pt x="95" y="50"/>
                      </a:cubicBezTo>
                      <a:cubicBezTo>
                        <a:pt x="62" y="37"/>
                        <a:pt x="30" y="2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6" name="Freeform 265">
                  <a:extLst>
                    <a:ext uri="{FF2B5EF4-FFF2-40B4-BE49-F238E27FC236}">
                      <a16:creationId xmlns:a16="http://schemas.microsoft.com/office/drawing/2014/main" id="{881789FB-AF99-D28B-ED8C-657D62C4B96E}"/>
                    </a:ext>
                  </a:extLst>
                </p:cNvPr>
                <p:cNvSpPr>
                  <a:spLocks/>
                </p:cNvSpPr>
                <p:nvPr/>
              </p:nvSpPr>
              <p:spPr bwMode="auto">
                <a:xfrm>
                  <a:off x="4118" y="2376"/>
                  <a:ext cx="65" cy="83"/>
                </a:xfrm>
                <a:custGeom>
                  <a:avLst/>
                  <a:gdLst>
                    <a:gd name="T0" fmla="*/ 250 w 26"/>
                    <a:gd name="T1" fmla="*/ 94 h 31"/>
                    <a:gd name="T2" fmla="*/ 0 w 26"/>
                    <a:gd name="T3" fmla="*/ 594 h 31"/>
                    <a:gd name="T4" fmla="*/ 375 w 26"/>
                    <a:gd name="T5" fmla="*/ 115 h 31"/>
                    <a:gd name="T6" fmla="*/ 250 w 26"/>
                    <a:gd name="T7" fmla="*/ 94 h 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1">
                      <a:moveTo>
                        <a:pt x="16" y="5"/>
                      </a:moveTo>
                      <a:cubicBezTo>
                        <a:pt x="0" y="31"/>
                        <a:pt x="0" y="31"/>
                        <a:pt x="0" y="31"/>
                      </a:cubicBezTo>
                      <a:cubicBezTo>
                        <a:pt x="3" y="26"/>
                        <a:pt x="19" y="3"/>
                        <a:pt x="24" y="6"/>
                      </a:cubicBezTo>
                      <a:cubicBezTo>
                        <a:pt x="26" y="6"/>
                        <a:pt x="19" y="0"/>
                        <a:pt x="1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7" name="Freeform 266">
                  <a:extLst>
                    <a:ext uri="{FF2B5EF4-FFF2-40B4-BE49-F238E27FC236}">
                      <a16:creationId xmlns:a16="http://schemas.microsoft.com/office/drawing/2014/main" id="{B16A4536-E3A8-8415-106B-ECE061EADD0C}"/>
                    </a:ext>
                  </a:extLst>
                </p:cNvPr>
                <p:cNvSpPr>
                  <a:spLocks/>
                </p:cNvSpPr>
                <p:nvPr/>
              </p:nvSpPr>
              <p:spPr bwMode="auto">
                <a:xfrm>
                  <a:off x="4213" y="2448"/>
                  <a:ext cx="67" cy="80"/>
                </a:xfrm>
                <a:custGeom>
                  <a:avLst/>
                  <a:gdLst>
                    <a:gd name="T0" fmla="*/ 258 w 27"/>
                    <a:gd name="T1" fmla="*/ 93 h 30"/>
                    <a:gd name="T2" fmla="*/ 0 w 27"/>
                    <a:gd name="T3" fmla="*/ 568 h 30"/>
                    <a:gd name="T4" fmla="*/ 382 w 27"/>
                    <a:gd name="T5" fmla="*/ 136 h 30"/>
                    <a:gd name="T6" fmla="*/ 258 w 27"/>
                    <a:gd name="T7" fmla="*/ 93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0">
                      <a:moveTo>
                        <a:pt x="17" y="5"/>
                      </a:moveTo>
                      <a:cubicBezTo>
                        <a:pt x="0" y="30"/>
                        <a:pt x="0" y="30"/>
                        <a:pt x="0" y="30"/>
                      </a:cubicBezTo>
                      <a:cubicBezTo>
                        <a:pt x="3" y="25"/>
                        <a:pt x="21" y="3"/>
                        <a:pt x="25" y="7"/>
                      </a:cubicBezTo>
                      <a:cubicBezTo>
                        <a:pt x="27" y="7"/>
                        <a:pt x="21" y="0"/>
                        <a:pt x="1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8" name="Freeform 267">
                  <a:extLst>
                    <a:ext uri="{FF2B5EF4-FFF2-40B4-BE49-F238E27FC236}">
                      <a16:creationId xmlns:a16="http://schemas.microsoft.com/office/drawing/2014/main" id="{108BF3D8-4CDC-3EDA-7D33-8F31B0400455}"/>
                    </a:ext>
                  </a:extLst>
                </p:cNvPr>
                <p:cNvSpPr>
                  <a:spLocks/>
                </p:cNvSpPr>
                <p:nvPr/>
              </p:nvSpPr>
              <p:spPr bwMode="auto">
                <a:xfrm>
                  <a:off x="4295" y="2531"/>
                  <a:ext cx="83" cy="64"/>
                </a:xfrm>
                <a:custGeom>
                  <a:avLst/>
                  <a:gdLst>
                    <a:gd name="T0" fmla="*/ 367 w 33"/>
                    <a:gd name="T1" fmla="*/ 77 h 24"/>
                    <a:gd name="T2" fmla="*/ 0 w 33"/>
                    <a:gd name="T3" fmla="*/ 456 h 24"/>
                    <a:gd name="T4" fmla="*/ 475 w 33"/>
                    <a:gd name="T5" fmla="*/ 136 h 24"/>
                    <a:gd name="T6" fmla="*/ 367 w 33"/>
                    <a:gd name="T7" fmla="*/ 77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4">
                      <a:moveTo>
                        <a:pt x="23" y="4"/>
                      </a:moveTo>
                      <a:cubicBezTo>
                        <a:pt x="0" y="24"/>
                        <a:pt x="0" y="24"/>
                        <a:pt x="0" y="24"/>
                      </a:cubicBezTo>
                      <a:cubicBezTo>
                        <a:pt x="5" y="20"/>
                        <a:pt x="27" y="3"/>
                        <a:pt x="30" y="7"/>
                      </a:cubicBezTo>
                      <a:cubicBezTo>
                        <a:pt x="33" y="7"/>
                        <a:pt x="28" y="0"/>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9" name="Freeform 268">
                  <a:extLst>
                    <a:ext uri="{FF2B5EF4-FFF2-40B4-BE49-F238E27FC236}">
                      <a16:creationId xmlns:a16="http://schemas.microsoft.com/office/drawing/2014/main" id="{D598679B-2993-3C4C-7288-E9E866D15BA5}"/>
                    </a:ext>
                  </a:extLst>
                </p:cNvPr>
                <p:cNvSpPr>
                  <a:spLocks/>
                </p:cNvSpPr>
                <p:nvPr/>
              </p:nvSpPr>
              <p:spPr bwMode="auto">
                <a:xfrm>
                  <a:off x="2290" y="2171"/>
                  <a:ext cx="1080" cy="314"/>
                </a:xfrm>
                <a:custGeom>
                  <a:avLst/>
                  <a:gdLst>
                    <a:gd name="T0" fmla="*/ 0 w 432"/>
                    <a:gd name="T1" fmla="*/ 0 h 118"/>
                    <a:gd name="T2" fmla="*/ 3000 w 432"/>
                    <a:gd name="T3" fmla="*/ 1940 h 118"/>
                    <a:gd name="T4" fmla="*/ 6750 w 432"/>
                    <a:gd name="T5" fmla="*/ 1394 h 118"/>
                    <a:gd name="T6" fmla="*/ 6750 w 432"/>
                    <a:gd name="T7" fmla="*/ 1394 h 118"/>
                    <a:gd name="T8" fmla="*/ 3020 w 432"/>
                    <a:gd name="T9" fmla="*/ 1849 h 118"/>
                    <a:gd name="T10" fmla="*/ 0 w 432"/>
                    <a:gd name="T11" fmla="*/ 0 h 1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 h="118">
                      <a:moveTo>
                        <a:pt x="0" y="0"/>
                      </a:moveTo>
                      <a:cubicBezTo>
                        <a:pt x="53" y="53"/>
                        <a:pt x="118" y="89"/>
                        <a:pt x="192" y="103"/>
                      </a:cubicBezTo>
                      <a:cubicBezTo>
                        <a:pt x="270" y="118"/>
                        <a:pt x="353" y="107"/>
                        <a:pt x="432" y="74"/>
                      </a:cubicBezTo>
                      <a:cubicBezTo>
                        <a:pt x="432" y="74"/>
                        <a:pt x="432" y="74"/>
                        <a:pt x="432" y="74"/>
                      </a:cubicBezTo>
                      <a:cubicBezTo>
                        <a:pt x="354" y="106"/>
                        <a:pt x="270" y="113"/>
                        <a:pt x="193" y="98"/>
                      </a:cubicBezTo>
                      <a:cubicBezTo>
                        <a:pt x="120" y="84"/>
                        <a:pt x="52" y="5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0" name="Freeform 269">
                  <a:extLst>
                    <a:ext uri="{FF2B5EF4-FFF2-40B4-BE49-F238E27FC236}">
                      <a16:creationId xmlns:a16="http://schemas.microsoft.com/office/drawing/2014/main" id="{7F2BAD83-76C8-AE56-2386-5B6B1C16984F}"/>
                    </a:ext>
                  </a:extLst>
                </p:cNvPr>
                <p:cNvSpPr>
                  <a:spLocks/>
                </p:cNvSpPr>
                <p:nvPr/>
              </p:nvSpPr>
              <p:spPr bwMode="auto">
                <a:xfrm>
                  <a:off x="2125" y="1589"/>
                  <a:ext cx="528" cy="240"/>
                </a:xfrm>
                <a:custGeom>
                  <a:avLst/>
                  <a:gdLst>
                    <a:gd name="T0" fmla="*/ 0 w 211"/>
                    <a:gd name="T1" fmla="*/ 0 h 90"/>
                    <a:gd name="T2" fmla="*/ 1847 w 211"/>
                    <a:gd name="T3" fmla="*/ 947 h 90"/>
                    <a:gd name="T4" fmla="*/ 3306 w 211"/>
                    <a:gd name="T5" fmla="*/ 1707 h 90"/>
                    <a:gd name="T6" fmla="*/ 1334 w 211"/>
                    <a:gd name="T7" fmla="*/ 776 h 90"/>
                    <a:gd name="T8" fmla="*/ 0 w 211"/>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1" h="90">
                      <a:moveTo>
                        <a:pt x="0" y="0"/>
                      </a:moveTo>
                      <a:cubicBezTo>
                        <a:pt x="22" y="7"/>
                        <a:pt x="85" y="31"/>
                        <a:pt x="118" y="50"/>
                      </a:cubicBezTo>
                      <a:cubicBezTo>
                        <a:pt x="150" y="68"/>
                        <a:pt x="203" y="88"/>
                        <a:pt x="211" y="90"/>
                      </a:cubicBezTo>
                      <a:cubicBezTo>
                        <a:pt x="161" y="76"/>
                        <a:pt x="111" y="51"/>
                        <a:pt x="85" y="41"/>
                      </a:cubicBezTo>
                      <a:cubicBezTo>
                        <a:pt x="59" y="30"/>
                        <a:pt x="9"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1" name="Freeform 270">
                  <a:extLst>
                    <a:ext uri="{FF2B5EF4-FFF2-40B4-BE49-F238E27FC236}">
                      <a16:creationId xmlns:a16="http://schemas.microsoft.com/office/drawing/2014/main" id="{B09C713B-99FA-5F07-5AC9-10D61E2F75BA}"/>
                    </a:ext>
                  </a:extLst>
                </p:cNvPr>
                <p:cNvSpPr>
                  <a:spLocks/>
                </p:cNvSpPr>
                <p:nvPr/>
              </p:nvSpPr>
              <p:spPr bwMode="auto">
                <a:xfrm>
                  <a:off x="2718" y="2453"/>
                  <a:ext cx="50" cy="171"/>
                </a:xfrm>
                <a:custGeom>
                  <a:avLst/>
                  <a:gdLst>
                    <a:gd name="T0" fmla="*/ 125 w 20"/>
                    <a:gd name="T1" fmla="*/ 115 h 64"/>
                    <a:gd name="T2" fmla="*/ 220 w 20"/>
                    <a:gd name="T3" fmla="*/ 0 h 64"/>
                    <a:gd name="T4" fmla="*/ 313 w 20"/>
                    <a:gd name="T5" fmla="*/ 136 h 64"/>
                    <a:gd name="T6" fmla="*/ 208 w 20"/>
                    <a:gd name="T7" fmla="*/ 1221 h 64"/>
                    <a:gd name="T8" fmla="*/ 113 w 20"/>
                    <a:gd name="T9" fmla="*/ 1165 h 64"/>
                    <a:gd name="T10" fmla="*/ 0 w 20"/>
                    <a:gd name="T11" fmla="*/ 1200 h 64"/>
                    <a:gd name="T12" fmla="*/ 125 w 20"/>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64">
                      <a:moveTo>
                        <a:pt x="8" y="6"/>
                      </a:moveTo>
                      <a:cubicBezTo>
                        <a:pt x="8" y="2"/>
                        <a:pt x="11" y="0"/>
                        <a:pt x="14" y="0"/>
                      </a:cubicBezTo>
                      <a:cubicBezTo>
                        <a:pt x="18" y="1"/>
                        <a:pt x="20" y="4"/>
                        <a:pt x="20" y="7"/>
                      </a:cubicBezTo>
                      <a:cubicBezTo>
                        <a:pt x="13" y="64"/>
                        <a:pt x="13" y="64"/>
                        <a:pt x="13" y="64"/>
                      </a:cubicBezTo>
                      <a:cubicBezTo>
                        <a:pt x="7" y="61"/>
                        <a:pt x="7" y="61"/>
                        <a:pt x="7" y="61"/>
                      </a:cubicBezTo>
                      <a:cubicBezTo>
                        <a:pt x="0" y="63"/>
                        <a:pt x="0" y="63"/>
                        <a:pt x="0" y="63"/>
                      </a:cubicBezTo>
                      <a:lnTo>
                        <a:pt x="8" y="6"/>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2" name="Freeform 271">
                  <a:extLst>
                    <a:ext uri="{FF2B5EF4-FFF2-40B4-BE49-F238E27FC236}">
                      <a16:creationId xmlns:a16="http://schemas.microsoft.com/office/drawing/2014/main" id="{345FCD1C-218D-FCA6-8898-A922AF6FCF4D}"/>
                    </a:ext>
                  </a:extLst>
                </p:cNvPr>
                <p:cNvSpPr>
                  <a:spLocks/>
                </p:cNvSpPr>
                <p:nvPr/>
              </p:nvSpPr>
              <p:spPr bwMode="auto">
                <a:xfrm>
                  <a:off x="2718" y="2453"/>
                  <a:ext cx="50" cy="171"/>
                </a:xfrm>
                <a:custGeom>
                  <a:avLst/>
                  <a:gdLst>
                    <a:gd name="T0" fmla="*/ 125 w 20"/>
                    <a:gd name="T1" fmla="*/ 115 h 64"/>
                    <a:gd name="T2" fmla="*/ 220 w 20"/>
                    <a:gd name="T3" fmla="*/ 0 h 64"/>
                    <a:gd name="T4" fmla="*/ 313 w 20"/>
                    <a:gd name="T5" fmla="*/ 136 h 64"/>
                    <a:gd name="T6" fmla="*/ 208 w 20"/>
                    <a:gd name="T7" fmla="*/ 1221 h 64"/>
                    <a:gd name="T8" fmla="*/ 113 w 20"/>
                    <a:gd name="T9" fmla="*/ 1165 h 64"/>
                    <a:gd name="T10" fmla="*/ 0 w 20"/>
                    <a:gd name="T11" fmla="*/ 1200 h 64"/>
                    <a:gd name="T12" fmla="*/ 125 w 20"/>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64">
                      <a:moveTo>
                        <a:pt x="8" y="6"/>
                      </a:moveTo>
                      <a:cubicBezTo>
                        <a:pt x="8" y="2"/>
                        <a:pt x="11" y="0"/>
                        <a:pt x="14" y="0"/>
                      </a:cubicBezTo>
                      <a:cubicBezTo>
                        <a:pt x="18" y="1"/>
                        <a:pt x="20" y="4"/>
                        <a:pt x="20" y="7"/>
                      </a:cubicBezTo>
                      <a:cubicBezTo>
                        <a:pt x="13" y="64"/>
                        <a:pt x="13" y="64"/>
                        <a:pt x="13" y="64"/>
                      </a:cubicBezTo>
                      <a:cubicBezTo>
                        <a:pt x="7" y="61"/>
                        <a:pt x="7" y="61"/>
                        <a:pt x="7" y="61"/>
                      </a:cubicBezTo>
                      <a:cubicBezTo>
                        <a:pt x="0" y="63"/>
                        <a:pt x="0" y="63"/>
                        <a:pt x="0" y="63"/>
                      </a:cubicBezTo>
                      <a:lnTo>
                        <a:pt x="8"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3" name="Freeform 272">
                  <a:extLst>
                    <a:ext uri="{FF2B5EF4-FFF2-40B4-BE49-F238E27FC236}">
                      <a16:creationId xmlns:a16="http://schemas.microsoft.com/office/drawing/2014/main" id="{E5342EA6-B310-3CDA-9264-131EE4F53AA3}"/>
                    </a:ext>
                  </a:extLst>
                </p:cNvPr>
                <p:cNvSpPr>
                  <a:spLocks/>
                </p:cNvSpPr>
                <p:nvPr/>
              </p:nvSpPr>
              <p:spPr bwMode="auto">
                <a:xfrm>
                  <a:off x="2725" y="2453"/>
                  <a:ext cx="40" cy="152"/>
                </a:xfrm>
                <a:custGeom>
                  <a:avLst/>
                  <a:gdLst>
                    <a:gd name="T0" fmla="*/ 113 w 16"/>
                    <a:gd name="T1" fmla="*/ 136 h 57"/>
                    <a:gd name="T2" fmla="*/ 0 w 16"/>
                    <a:gd name="T3" fmla="*/ 1080 h 57"/>
                    <a:gd name="T4" fmla="*/ 83 w 16"/>
                    <a:gd name="T5" fmla="*/ 589 h 57"/>
                    <a:gd name="T6" fmla="*/ 220 w 16"/>
                    <a:gd name="T7" fmla="*/ 77 h 57"/>
                    <a:gd name="T8" fmla="*/ 113 w 16"/>
                    <a:gd name="T9" fmla="*/ 136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7">
                      <a:moveTo>
                        <a:pt x="7" y="7"/>
                      </a:moveTo>
                      <a:cubicBezTo>
                        <a:pt x="0" y="57"/>
                        <a:pt x="0" y="57"/>
                        <a:pt x="0" y="57"/>
                      </a:cubicBezTo>
                      <a:cubicBezTo>
                        <a:pt x="1" y="51"/>
                        <a:pt x="1" y="52"/>
                        <a:pt x="5" y="31"/>
                      </a:cubicBezTo>
                      <a:cubicBezTo>
                        <a:pt x="9" y="6"/>
                        <a:pt x="12" y="4"/>
                        <a:pt x="14" y="4"/>
                      </a:cubicBezTo>
                      <a:cubicBezTo>
                        <a:pt x="16" y="3"/>
                        <a:pt x="7" y="0"/>
                        <a:pt x="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4" name="Freeform 273">
                  <a:extLst>
                    <a:ext uri="{FF2B5EF4-FFF2-40B4-BE49-F238E27FC236}">
                      <a16:creationId xmlns:a16="http://schemas.microsoft.com/office/drawing/2014/main" id="{77B1A8B9-201A-1D48-A5F4-AFD2594AF56D}"/>
                    </a:ext>
                  </a:extLst>
                </p:cNvPr>
                <p:cNvSpPr>
                  <a:spLocks/>
                </p:cNvSpPr>
                <p:nvPr/>
              </p:nvSpPr>
              <p:spPr bwMode="auto">
                <a:xfrm>
                  <a:off x="2550" y="2416"/>
                  <a:ext cx="65" cy="171"/>
                </a:xfrm>
                <a:custGeom>
                  <a:avLst/>
                  <a:gdLst>
                    <a:gd name="T0" fmla="*/ 208 w 26"/>
                    <a:gd name="T1" fmla="*/ 115 h 64"/>
                    <a:gd name="T2" fmla="*/ 313 w 26"/>
                    <a:gd name="T3" fmla="*/ 21 h 64"/>
                    <a:gd name="T4" fmla="*/ 395 w 26"/>
                    <a:gd name="T5" fmla="*/ 150 h 64"/>
                    <a:gd name="T6" fmla="*/ 188 w 26"/>
                    <a:gd name="T7" fmla="*/ 1221 h 64"/>
                    <a:gd name="T8" fmla="*/ 113 w 26"/>
                    <a:gd name="T9" fmla="*/ 1144 h 64"/>
                    <a:gd name="T10" fmla="*/ 0 w 26"/>
                    <a:gd name="T11" fmla="*/ 1165 h 64"/>
                    <a:gd name="T12" fmla="*/ 208 w 26"/>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64">
                      <a:moveTo>
                        <a:pt x="13" y="6"/>
                      </a:moveTo>
                      <a:cubicBezTo>
                        <a:pt x="13" y="2"/>
                        <a:pt x="17" y="0"/>
                        <a:pt x="20" y="1"/>
                      </a:cubicBezTo>
                      <a:cubicBezTo>
                        <a:pt x="24" y="2"/>
                        <a:pt x="26" y="5"/>
                        <a:pt x="25" y="8"/>
                      </a:cubicBezTo>
                      <a:cubicBezTo>
                        <a:pt x="12" y="64"/>
                        <a:pt x="12" y="64"/>
                        <a:pt x="12" y="64"/>
                      </a:cubicBezTo>
                      <a:cubicBezTo>
                        <a:pt x="7" y="60"/>
                        <a:pt x="7" y="60"/>
                        <a:pt x="7" y="60"/>
                      </a:cubicBezTo>
                      <a:cubicBezTo>
                        <a:pt x="0" y="61"/>
                        <a:pt x="0" y="61"/>
                        <a:pt x="0" y="61"/>
                      </a:cubicBezTo>
                      <a:lnTo>
                        <a:pt x="13"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5" name="Freeform 274">
                  <a:extLst>
                    <a:ext uri="{FF2B5EF4-FFF2-40B4-BE49-F238E27FC236}">
                      <a16:creationId xmlns:a16="http://schemas.microsoft.com/office/drawing/2014/main" id="{D2A2ECD6-67D7-4492-325F-558140D5F15E}"/>
                    </a:ext>
                  </a:extLst>
                </p:cNvPr>
                <p:cNvSpPr>
                  <a:spLocks/>
                </p:cNvSpPr>
                <p:nvPr/>
              </p:nvSpPr>
              <p:spPr bwMode="auto">
                <a:xfrm>
                  <a:off x="2550" y="2416"/>
                  <a:ext cx="65" cy="171"/>
                </a:xfrm>
                <a:custGeom>
                  <a:avLst/>
                  <a:gdLst>
                    <a:gd name="T0" fmla="*/ 208 w 26"/>
                    <a:gd name="T1" fmla="*/ 115 h 64"/>
                    <a:gd name="T2" fmla="*/ 313 w 26"/>
                    <a:gd name="T3" fmla="*/ 21 h 64"/>
                    <a:gd name="T4" fmla="*/ 395 w 26"/>
                    <a:gd name="T5" fmla="*/ 150 h 64"/>
                    <a:gd name="T6" fmla="*/ 188 w 26"/>
                    <a:gd name="T7" fmla="*/ 1221 h 64"/>
                    <a:gd name="T8" fmla="*/ 113 w 26"/>
                    <a:gd name="T9" fmla="*/ 1144 h 64"/>
                    <a:gd name="T10" fmla="*/ 0 w 26"/>
                    <a:gd name="T11" fmla="*/ 1165 h 64"/>
                    <a:gd name="T12" fmla="*/ 208 w 26"/>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64">
                      <a:moveTo>
                        <a:pt x="13" y="6"/>
                      </a:moveTo>
                      <a:cubicBezTo>
                        <a:pt x="13" y="2"/>
                        <a:pt x="17" y="0"/>
                        <a:pt x="20" y="1"/>
                      </a:cubicBezTo>
                      <a:cubicBezTo>
                        <a:pt x="24" y="2"/>
                        <a:pt x="26" y="5"/>
                        <a:pt x="25" y="8"/>
                      </a:cubicBezTo>
                      <a:cubicBezTo>
                        <a:pt x="12" y="64"/>
                        <a:pt x="12" y="64"/>
                        <a:pt x="12" y="64"/>
                      </a:cubicBezTo>
                      <a:cubicBezTo>
                        <a:pt x="7" y="60"/>
                        <a:pt x="7" y="60"/>
                        <a:pt x="7" y="60"/>
                      </a:cubicBezTo>
                      <a:cubicBezTo>
                        <a:pt x="0" y="61"/>
                        <a:pt x="0" y="61"/>
                        <a:pt x="0" y="61"/>
                      </a:cubicBezTo>
                      <a:lnTo>
                        <a:pt x="13"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6" name="Freeform 275">
                  <a:extLst>
                    <a:ext uri="{FF2B5EF4-FFF2-40B4-BE49-F238E27FC236}">
                      <a16:creationId xmlns:a16="http://schemas.microsoft.com/office/drawing/2014/main" id="{C99841B9-D938-9C24-811A-803496597A54}"/>
                    </a:ext>
                  </a:extLst>
                </p:cNvPr>
                <p:cNvSpPr>
                  <a:spLocks/>
                </p:cNvSpPr>
                <p:nvPr/>
              </p:nvSpPr>
              <p:spPr bwMode="auto">
                <a:xfrm>
                  <a:off x="2558" y="2416"/>
                  <a:ext cx="52" cy="149"/>
                </a:xfrm>
                <a:custGeom>
                  <a:avLst/>
                  <a:gdLst>
                    <a:gd name="T0" fmla="*/ 183 w 21"/>
                    <a:gd name="T1" fmla="*/ 114 h 56"/>
                    <a:gd name="T2" fmla="*/ 0 w 21"/>
                    <a:gd name="T3" fmla="*/ 1054 h 56"/>
                    <a:gd name="T4" fmla="*/ 124 w 21"/>
                    <a:gd name="T5" fmla="*/ 567 h 56"/>
                    <a:gd name="T6" fmla="*/ 287 w 21"/>
                    <a:gd name="T7" fmla="*/ 93 h 56"/>
                    <a:gd name="T8" fmla="*/ 183 w 21"/>
                    <a:gd name="T9" fmla="*/ 114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56">
                      <a:moveTo>
                        <a:pt x="12" y="6"/>
                      </a:moveTo>
                      <a:cubicBezTo>
                        <a:pt x="0" y="56"/>
                        <a:pt x="0" y="56"/>
                        <a:pt x="0" y="56"/>
                      </a:cubicBezTo>
                      <a:cubicBezTo>
                        <a:pt x="1" y="50"/>
                        <a:pt x="2" y="51"/>
                        <a:pt x="8" y="30"/>
                      </a:cubicBezTo>
                      <a:cubicBezTo>
                        <a:pt x="14" y="6"/>
                        <a:pt x="17" y="5"/>
                        <a:pt x="19" y="5"/>
                      </a:cubicBezTo>
                      <a:cubicBezTo>
                        <a:pt x="21" y="4"/>
                        <a:pt x="13" y="0"/>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7" name="Freeform 276">
                  <a:extLst>
                    <a:ext uri="{FF2B5EF4-FFF2-40B4-BE49-F238E27FC236}">
                      <a16:creationId xmlns:a16="http://schemas.microsoft.com/office/drawing/2014/main" id="{9BA8ED35-41F7-13F0-A4C4-0D10F07B4063}"/>
                    </a:ext>
                  </a:extLst>
                </p:cNvPr>
                <p:cNvSpPr>
                  <a:spLocks/>
                </p:cNvSpPr>
                <p:nvPr/>
              </p:nvSpPr>
              <p:spPr bwMode="auto">
                <a:xfrm>
                  <a:off x="2383" y="2336"/>
                  <a:ext cx="77" cy="171"/>
                </a:xfrm>
                <a:custGeom>
                  <a:avLst/>
                  <a:gdLst>
                    <a:gd name="T0" fmla="*/ 278 w 31"/>
                    <a:gd name="T1" fmla="*/ 94 h 64"/>
                    <a:gd name="T2" fmla="*/ 400 w 31"/>
                    <a:gd name="T3" fmla="*/ 21 h 64"/>
                    <a:gd name="T4" fmla="*/ 462 w 31"/>
                    <a:gd name="T5" fmla="*/ 171 h 64"/>
                    <a:gd name="T6" fmla="*/ 186 w 31"/>
                    <a:gd name="T7" fmla="*/ 1221 h 64"/>
                    <a:gd name="T8" fmla="*/ 104 w 31"/>
                    <a:gd name="T9" fmla="*/ 1128 h 64"/>
                    <a:gd name="T10" fmla="*/ 0 w 31"/>
                    <a:gd name="T11" fmla="*/ 1144 h 64"/>
                    <a:gd name="T12" fmla="*/ 278 w 31"/>
                    <a:gd name="T13" fmla="*/ 9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4">
                      <a:moveTo>
                        <a:pt x="18" y="5"/>
                      </a:moveTo>
                      <a:cubicBezTo>
                        <a:pt x="19" y="2"/>
                        <a:pt x="23" y="0"/>
                        <a:pt x="26" y="1"/>
                      </a:cubicBezTo>
                      <a:cubicBezTo>
                        <a:pt x="29" y="2"/>
                        <a:pt x="31" y="6"/>
                        <a:pt x="30" y="9"/>
                      </a:cubicBezTo>
                      <a:cubicBezTo>
                        <a:pt x="12" y="64"/>
                        <a:pt x="12" y="64"/>
                        <a:pt x="12" y="64"/>
                      </a:cubicBezTo>
                      <a:cubicBezTo>
                        <a:pt x="7" y="59"/>
                        <a:pt x="7" y="59"/>
                        <a:pt x="7" y="59"/>
                      </a:cubicBezTo>
                      <a:cubicBezTo>
                        <a:pt x="0" y="60"/>
                        <a:pt x="0" y="60"/>
                        <a:pt x="0" y="60"/>
                      </a:cubicBezTo>
                      <a:lnTo>
                        <a:pt x="18" y="5"/>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8" name="Freeform 277">
                  <a:extLst>
                    <a:ext uri="{FF2B5EF4-FFF2-40B4-BE49-F238E27FC236}">
                      <a16:creationId xmlns:a16="http://schemas.microsoft.com/office/drawing/2014/main" id="{AF29BE1F-3D69-76F2-FE04-CD75FB53A936}"/>
                    </a:ext>
                  </a:extLst>
                </p:cNvPr>
                <p:cNvSpPr>
                  <a:spLocks/>
                </p:cNvSpPr>
                <p:nvPr/>
              </p:nvSpPr>
              <p:spPr bwMode="auto">
                <a:xfrm>
                  <a:off x="2383" y="2336"/>
                  <a:ext cx="77" cy="171"/>
                </a:xfrm>
                <a:custGeom>
                  <a:avLst/>
                  <a:gdLst>
                    <a:gd name="T0" fmla="*/ 278 w 31"/>
                    <a:gd name="T1" fmla="*/ 94 h 64"/>
                    <a:gd name="T2" fmla="*/ 400 w 31"/>
                    <a:gd name="T3" fmla="*/ 21 h 64"/>
                    <a:gd name="T4" fmla="*/ 462 w 31"/>
                    <a:gd name="T5" fmla="*/ 171 h 64"/>
                    <a:gd name="T6" fmla="*/ 186 w 31"/>
                    <a:gd name="T7" fmla="*/ 1221 h 64"/>
                    <a:gd name="T8" fmla="*/ 104 w 31"/>
                    <a:gd name="T9" fmla="*/ 1128 h 64"/>
                    <a:gd name="T10" fmla="*/ 0 w 31"/>
                    <a:gd name="T11" fmla="*/ 1144 h 64"/>
                    <a:gd name="T12" fmla="*/ 278 w 31"/>
                    <a:gd name="T13" fmla="*/ 9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4">
                      <a:moveTo>
                        <a:pt x="18" y="5"/>
                      </a:moveTo>
                      <a:cubicBezTo>
                        <a:pt x="19" y="2"/>
                        <a:pt x="23" y="0"/>
                        <a:pt x="26" y="1"/>
                      </a:cubicBezTo>
                      <a:cubicBezTo>
                        <a:pt x="29" y="2"/>
                        <a:pt x="31" y="6"/>
                        <a:pt x="30" y="9"/>
                      </a:cubicBezTo>
                      <a:cubicBezTo>
                        <a:pt x="12" y="64"/>
                        <a:pt x="12" y="64"/>
                        <a:pt x="12" y="64"/>
                      </a:cubicBezTo>
                      <a:cubicBezTo>
                        <a:pt x="7" y="59"/>
                        <a:pt x="7" y="59"/>
                        <a:pt x="7" y="59"/>
                      </a:cubicBezTo>
                      <a:cubicBezTo>
                        <a:pt x="0" y="60"/>
                        <a:pt x="0" y="60"/>
                        <a:pt x="0" y="60"/>
                      </a:cubicBezTo>
                      <a:lnTo>
                        <a:pt x="18" y="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9" name="Freeform 278">
                  <a:extLst>
                    <a:ext uri="{FF2B5EF4-FFF2-40B4-BE49-F238E27FC236}">
                      <a16:creationId xmlns:a16="http://schemas.microsoft.com/office/drawing/2014/main" id="{E0D4DAB5-8FA1-94C8-0EDF-D2ECB9526DF5}"/>
                    </a:ext>
                  </a:extLst>
                </p:cNvPr>
                <p:cNvSpPr>
                  <a:spLocks/>
                </p:cNvSpPr>
                <p:nvPr/>
              </p:nvSpPr>
              <p:spPr bwMode="auto">
                <a:xfrm>
                  <a:off x="2393" y="2336"/>
                  <a:ext cx="65" cy="147"/>
                </a:xfrm>
                <a:custGeom>
                  <a:avLst/>
                  <a:gdLst>
                    <a:gd name="T0" fmla="*/ 250 w 26"/>
                    <a:gd name="T1" fmla="*/ 115 h 55"/>
                    <a:gd name="T2" fmla="*/ 0 w 26"/>
                    <a:gd name="T3" fmla="*/ 1050 h 55"/>
                    <a:gd name="T4" fmla="*/ 158 w 26"/>
                    <a:gd name="T5" fmla="*/ 572 h 55"/>
                    <a:gd name="T6" fmla="*/ 375 w 26"/>
                    <a:gd name="T7" fmla="*/ 115 h 55"/>
                    <a:gd name="T8" fmla="*/ 250 w 26"/>
                    <a:gd name="T9" fmla="*/ 11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55">
                      <a:moveTo>
                        <a:pt x="16" y="6"/>
                      </a:moveTo>
                      <a:cubicBezTo>
                        <a:pt x="0" y="55"/>
                        <a:pt x="0" y="55"/>
                        <a:pt x="0" y="55"/>
                      </a:cubicBezTo>
                      <a:cubicBezTo>
                        <a:pt x="1" y="49"/>
                        <a:pt x="2" y="50"/>
                        <a:pt x="10" y="30"/>
                      </a:cubicBezTo>
                      <a:cubicBezTo>
                        <a:pt x="18" y="7"/>
                        <a:pt x="21" y="5"/>
                        <a:pt x="24" y="6"/>
                      </a:cubicBezTo>
                      <a:cubicBezTo>
                        <a:pt x="26" y="5"/>
                        <a:pt x="18" y="0"/>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0" name="Freeform 279">
                  <a:extLst>
                    <a:ext uri="{FF2B5EF4-FFF2-40B4-BE49-F238E27FC236}">
                      <a16:creationId xmlns:a16="http://schemas.microsoft.com/office/drawing/2014/main" id="{7CA08F06-2D63-9304-FE27-8F0EAA85C570}"/>
                    </a:ext>
                  </a:extLst>
                </p:cNvPr>
                <p:cNvSpPr>
                  <a:spLocks/>
                </p:cNvSpPr>
                <p:nvPr/>
              </p:nvSpPr>
              <p:spPr bwMode="auto">
                <a:xfrm>
                  <a:off x="2193" y="1669"/>
                  <a:ext cx="77" cy="171"/>
                </a:xfrm>
                <a:custGeom>
                  <a:avLst/>
                  <a:gdLst>
                    <a:gd name="T0" fmla="*/ 278 w 31"/>
                    <a:gd name="T1" fmla="*/ 94 h 64"/>
                    <a:gd name="T2" fmla="*/ 400 w 31"/>
                    <a:gd name="T3" fmla="*/ 21 h 64"/>
                    <a:gd name="T4" fmla="*/ 462 w 31"/>
                    <a:gd name="T5" fmla="*/ 171 h 64"/>
                    <a:gd name="T6" fmla="*/ 186 w 31"/>
                    <a:gd name="T7" fmla="*/ 1221 h 64"/>
                    <a:gd name="T8" fmla="*/ 104 w 31"/>
                    <a:gd name="T9" fmla="*/ 1128 h 64"/>
                    <a:gd name="T10" fmla="*/ 0 w 31"/>
                    <a:gd name="T11" fmla="*/ 1144 h 64"/>
                    <a:gd name="T12" fmla="*/ 278 w 31"/>
                    <a:gd name="T13" fmla="*/ 9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4">
                      <a:moveTo>
                        <a:pt x="18" y="5"/>
                      </a:moveTo>
                      <a:cubicBezTo>
                        <a:pt x="19" y="2"/>
                        <a:pt x="23" y="0"/>
                        <a:pt x="26" y="1"/>
                      </a:cubicBezTo>
                      <a:cubicBezTo>
                        <a:pt x="29" y="2"/>
                        <a:pt x="31" y="6"/>
                        <a:pt x="30" y="9"/>
                      </a:cubicBezTo>
                      <a:cubicBezTo>
                        <a:pt x="12" y="64"/>
                        <a:pt x="12" y="64"/>
                        <a:pt x="12" y="64"/>
                      </a:cubicBezTo>
                      <a:cubicBezTo>
                        <a:pt x="7" y="59"/>
                        <a:pt x="7" y="59"/>
                        <a:pt x="7" y="59"/>
                      </a:cubicBezTo>
                      <a:cubicBezTo>
                        <a:pt x="0" y="60"/>
                        <a:pt x="0" y="60"/>
                        <a:pt x="0" y="60"/>
                      </a:cubicBezTo>
                      <a:lnTo>
                        <a:pt x="18" y="5"/>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1" name="Freeform 280">
                  <a:extLst>
                    <a:ext uri="{FF2B5EF4-FFF2-40B4-BE49-F238E27FC236}">
                      <a16:creationId xmlns:a16="http://schemas.microsoft.com/office/drawing/2014/main" id="{F1369EC2-9993-E6BA-AD6D-98EE9D715AFF}"/>
                    </a:ext>
                  </a:extLst>
                </p:cNvPr>
                <p:cNvSpPr>
                  <a:spLocks/>
                </p:cNvSpPr>
                <p:nvPr/>
              </p:nvSpPr>
              <p:spPr bwMode="auto">
                <a:xfrm>
                  <a:off x="2193" y="1669"/>
                  <a:ext cx="77" cy="171"/>
                </a:xfrm>
                <a:custGeom>
                  <a:avLst/>
                  <a:gdLst>
                    <a:gd name="T0" fmla="*/ 278 w 31"/>
                    <a:gd name="T1" fmla="*/ 94 h 64"/>
                    <a:gd name="T2" fmla="*/ 400 w 31"/>
                    <a:gd name="T3" fmla="*/ 21 h 64"/>
                    <a:gd name="T4" fmla="*/ 462 w 31"/>
                    <a:gd name="T5" fmla="*/ 171 h 64"/>
                    <a:gd name="T6" fmla="*/ 186 w 31"/>
                    <a:gd name="T7" fmla="*/ 1221 h 64"/>
                    <a:gd name="T8" fmla="*/ 104 w 31"/>
                    <a:gd name="T9" fmla="*/ 1128 h 64"/>
                    <a:gd name="T10" fmla="*/ 0 w 31"/>
                    <a:gd name="T11" fmla="*/ 1144 h 64"/>
                    <a:gd name="T12" fmla="*/ 278 w 31"/>
                    <a:gd name="T13" fmla="*/ 9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64">
                      <a:moveTo>
                        <a:pt x="18" y="5"/>
                      </a:moveTo>
                      <a:cubicBezTo>
                        <a:pt x="19" y="2"/>
                        <a:pt x="23" y="0"/>
                        <a:pt x="26" y="1"/>
                      </a:cubicBezTo>
                      <a:cubicBezTo>
                        <a:pt x="29" y="2"/>
                        <a:pt x="31" y="6"/>
                        <a:pt x="30" y="9"/>
                      </a:cubicBezTo>
                      <a:cubicBezTo>
                        <a:pt x="12" y="64"/>
                        <a:pt x="12" y="64"/>
                        <a:pt x="12" y="64"/>
                      </a:cubicBezTo>
                      <a:cubicBezTo>
                        <a:pt x="7" y="59"/>
                        <a:pt x="7" y="59"/>
                        <a:pt x="7" y="59"/>
                      </a:cubicBezTo>
                      <a:cubicBezTo>
                        <a:pt x="0" y="60"/>
                        <a:pt x="0" y="60"/>
                        <a:pt x="0" y="60"/>
                      </a:cubicBezTo>
                      <a:lnTo>
                        <a:pt x="18" y="5"/>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2" name="Freeform 281">
                  <a:extLst>
                    <a:ext uri="{FF2B5EF4-FFF2-40B4-BE49-F238E27FC236}">
                      <a16:creationId xmlns:a16="http://schemas.microsoft.com/office/drawing/2014/main" id="{F2EB289D-13C1-9FE6-7F46-9755C2FC6D66}"/>
                    </a:ext>
                  </a:extLst>
                </p:cNvPr>
                <p:cNvSpPr>
                  <a:spLocks/>
                </p:cNvSpPr>
                <p:nvPr/>
              </p:nvSpPr>
              <p:spPr bwMode="auto">
                <a:xfrm>
                  <a:off x="2203" y="1669"/>
                  <a:ext cx="65" cy="147"/>
                </a:xfrm>
                <a:custGeom>
                  <a:avLst/>
                  <a:gdLst>
                    <a:gd name="T0" fmla="*/ 250 w 26"/>
                    <a:gd name="T1" fmla="*/ 115 h 55"/>
                    <a:gd name="T2" fmla="*/ 0 w 26"/>
                    <a:gd name="T3" fmla="*/ 1050 h 55"/>
                    <a:gd name="T4" fmla="*/ 158 w 26"/>
                    <a:gd name="T5" fmla="*/ 572 h 55"/>
                    <a:gd name="T6" fmla="*/ 375 w 26"/>
                    <a:gd name="T7" fmla="*/ 115 h 55"/>
                    <a:gd name="T8" fmla="*/ 250 w 26"/>
                    <a:gd name="T9" fmla="*/ 11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55">
                      <a:moveTo>
                        <a:pt x="16" y="6"/>
                      </a:moveTo>
                      <a:cubicBezTo>
                        <a:pt x="0" y="55"/>
                        <a:pt x="0" y="55"/>
                        <a:pt x="0" y="55"/>
                      </a:cubicBezTo>
                      <a:cubicBezTo>
                        <a:pt x="1" y="49"/>
                        <a:pt x="2" y="50"/>
                        <a:pt x="10" y="30"/>
                      </a:cubicBezTo>
                      <a:cubicBezTo>
                        <a:pt x="18" y="7"/>
                        <a:pt x="21" y="5"/>
                        <a:pt x="24" y="6"/>
                      </a:cubicBezTo>
                      <a:cubicBezTo>
                        <a:pt x="26" y="5"/>
                        <a:pt x="18" y="0"/>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3" name="Freeform 282">
                  <a:extLst>
                    <a:ext uri="{FF2B5EF4-FFF2-40B4-BE49-F238E27FC236}">
                      <a16:creationId xmlns:a16="http://schemas.microsoft.com/office/drawing/2014/main" id="{043FF9AC-1921-8648-48FC-941AA4F59D11}"/>
                    </a:ext>
                  </a:extLst>
                </p:cNvPr>
                <p:cNvSpPr>
                  <a:spLocks/>
                </p:cNvSpPr>
                <p:nvPr/>
              </p:nvSpPr>
              <p:spPr bwMode="auto">
                <a:xfrm>
                  <a:off x="2353" y="1741"/>
                  <a:ext cx="60" cy="171"/>
                </a:xfrm>
                <a:custGeom>
                  <a:avLst/>
                  <a:gdLst>
                    <a:gd name="T0" fmla="*/ 175 w 24"/>
                    <a:gd name="T1" fmla="*/ 115 h 64"/>
                    <a:gd name="T2" fmla="*/ 283 w 24"/>
                    <a:gd name="T3" fmla="*/ 21 h 64"/>
                    <a:gd name="T4" fmla="*/ 363 w 24"/>
                    <a:gd name="T5" fmla="*/ 150 h 64"/>
                    <a:gd name="T6" fmla="*/ 188 w 24"/>
                    <a:gd name="T7" fmla="*/ 1221 h 64"/>
                    <a:gd name="T8" fmla="*/ 113 w 24"/>
                    <a:gd name="T9" fmla="*/ 1144 h 64"/>
                    <a:gd name="T10" fmla="*/ 0 w 24"/>
                    <a:gd name="T11" fmla="*/ 1186 h 64"/>
                    <a:gd name="T12" fmla="*/ 175 w 24"/>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4">
                      <a:moveTo>
                        <a:pt x="11" y="6"/>
                      </a:moveTo>
                      <a:cubicBezTo>
                        <a:pt x="12" y="3"/>
                        <a:pt x="15" y="0"/>
                        <a:pt x="18" y="1"/>
                      </a:cubicBezTo>
                      <a:cubicBezTo>
                        <a:pt x="22" y="2"/>
                        <a:pt x="24" y="5"/>
                        <a:pt x="23" y="8"/>
                      </a:cubicBezTo>
                      <a:cubicBezTo>
                        <a:pt x="12" y="64"/>
                        <a:pt x="12" y="64"/>
                        <a:pt x="12" y="64"/>
                      </a:cubicBezTo>
                      <a:cubicBezTo>
                        <a:pt x="7" y="60"/>
                        <a:pt x="7" y="60"/>
                        <a:pt x="7" y="60"/>
                      </a:cubicBezTo>
                      <a:cubicBezTo>
                        <a:pt x="0" y="62"/>
                        <a:pt x="0" y="62"/>
                        <a:pt x="0" y="62"/>
                      </a:cubicBezTo>
                      <a:lnTo>
                        <a:pt x="11"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4" name="Freeform 283">
                  <a:extLst>
                    <a:ext uri="{FF2B5EF4-FFF2-40B4-BE49-F238E27FC236}">
                      <a16:creationId xmlns:a16="http://schemas.microsoft.com/office/drawing/2014/main" id="{6CBD4783-9A03-74A5-8E22-B463372DE3A5}"/>
                    </a:ext>
                  </a:extLst>
                </p:cNvPr>
                <p:cNvSpPr>
                  <a:spLocks/>
                </p:cNvSpPr>
                <p:nvPr/>
              </p:nvSpPr>
              <p:spPr bwMode="auto">
                <a:xfrm>
                  <a:off x="2353" y="1741"/>
                  <a:ext cx="60" cy="171"/>
                </a:xfrm>
                <a:custGeom>
                  <a:avLst/>
                  <a:gdLst>
                    <a:gd name="T0" fmla="*/ 175 w 24"/>
                    <a:gd name="T1" fmla="*/ 115 h 64"/>
                    <a:gd name="T2" fmla="*/ 283 w 24"/>
                    <a:gd name="T3" fmla="*/ 21 h 64"/>
                    <a:gd name="T4" fmla="*/ 363 w 24"/>
                    <a:gd name="T5" fmla="*/ 150 h 64"/>
                    <a:gd name="T6" fmla="*/ 188 w 24"/>
                    <a:gd name="T7" fmla="*/ 1221 h 64"/>
                    <a:gd name="T8" fmla="*/ 113 w 24"/>
                    <a:gd name="T9" fmla="*/ 1144 h 64"/>
                    <a:gd name="T10" fmla="*/ 0 w 24"/>
                    <a:gd name="T11" fmla="*/ 1186 h 64"/>
                    <a:gd name="T12" fmla="*/ 175 w 24"/>
                    <a:gd name="T13" fmla="*/ 115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4">
                      <a:moveTo>
                        <a:pt x="11" y="6"/>
                      </a:moveTo>
                      <a:cubicBezTo>
                        <a:pt x="12" y="3"/>
                        <a:pt x="15" y="0"/>
                        <a:pt x="18" y="1"/>
                      </a:cubicBezTo>
                      <a:cubicBezTo>
                        <a:pt x="22" y="2"/>
                        <a:pt x="24" y="5"/>
                        <a:pt x="23" y="8"/>
                      </a:cubicBezTo>
                      <a:cubicBezTo>
                        <a:pt x="12" y="64"/>
                        <a:pt x="12" y="64"/>
                        <a:pt x="12" y="64"/>
                      </a:cubicBezTo>
                      <a:cubicBezTo>
                        <a:pt x="7" y="60"/>
                        <a:pt x="7" y="60"/>
                        <a:pt x="7" y="60"/>
                      </a:cubicBezTo>
                      <a:cubicBezTo>
                        <a:pt x="0" y="62"/>
                        <a:pt x="0" y="62"/>
                        <a:pt x="0" y="62"/>
                      </a:cubicBezTo>
                      <a:lnTo>
                        <a:pt x="11"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5" name="Freeform 284">
                  <a:extLst>
                    <a:ext uri="{FF2B5EF4-FFF2-40B4-BE49-F238E27FC236}">
                      <a16:creationId xmlns:a16="http://schemas.microsoft.com/office/drawing/2014/main" id="{0DED854A-52A4-D0F1-DCDA-A3F76284F66A}"/>
                    </a:ext>
                  </a:extLst>
                </p:cNvPr>
                <p:cNvSpPr>
                  <a:spLocks/>
                </p:cNvSpPr>
                <p:nvPr/>
              </p:nvSpPr>
              <p:spPr bwMode="auto">
                <a:xfrm>
                  <a:off x="2360" y="1741"/>
                  <a:ext cx="50" cy="152"/>
                </a:xfrm>
                <a:custGeom>
                  <a:avLst/>
                  <a:gdLst>
                    <a:gd name="T0" fmla="*/ 158 w 20"/>
                    <a:gd name="T1" fmla="*/ 136 h 57"/>
                    <a:gd name="T2" fmla="*/ 0 w 20"/>
                    <a:gd name="T3" fmla="*/ 1080 h 57"/>
                    <a:gd name="T4" fmla="*/ 113 w 20"/>
                    <a:gd name="T5" fmla="*/ 589 h 57"/>
                    <a:gd name="T6" fmla="*/ 283 w 20"/>
                    <a:gd name="T7" fmla="*/ 93 h 57"/>
                    <a:gd name="T8" fmla="*/ 158 w 20"/>
                    <a:gd name="T9" fmla="*/ 136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7">
                      <a:moveTo>
                        <a:pt x="10" y="7"/>
                      </a:moveTo>
                      <a:cubicBezTo>
                        <a:pt x="0" y="57"/>
                        <a:pt x="0" y="57"/>
                        <a:pt x="0" y="57"/>
                      </a:cubicBezTo>
                      <a:cubicBezTo>
                        <a:pt x="1" y="51"/>
                        <a:pt x="1" y="51"/>
                        <a:pt x="7" y="31"/>
                      </a:cubicBezTo>
                      <a:cubicBezTo>
                        <a:pt x="12" y="7"/>
                        <a:pt x="15" y="5"/>
                        <a:pt x="18" y="5"/>
                      </a:cubicBezTo>
                      <a:cubicBezTo>
                        <a:pt x="20" y="4"/>
                        <a:pt x="11"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6" name="Freeform 285">
                  <a:extLst>
                    <a:ext uri="{FF2B5EF4-FFF2-40B4-BE49-F238E27FC236}">
                      <a16:creationId xmlns:a16="http://schemas.microsoft.com/office/drawing/2014/main" id="{D8C2BF4D-5774-B5AE-1165-A9C96286CAD1}"/>
                    </a:ext>
                  </a:extLst>
                </p:cNvPr>
                <p:cNvSpPr>
                  <a:spLocks/>
                </p:cNvSpPr>
                <p:nvPr/>
              </p:nvSpPr>
              <p:spPr bwMode="auto">
                <a:xfrm>
                  <a:off x="2523" y="1805"/>
                  <a:ext cx="37" cy="150"/>
                </a:xfrm>
                <a:custGeom>
                  <a:avLst/>
                  <a:gdLst>
                    <a:gd name="T0" fmla="*/ 30 w 15"/>
                    <a:gd name="T1" fmla="*/ 115 h 56"/>
                    <a:gd name="T2" fmla="*/ 121 w 15"/>
                    <a:gd name="T3" fmla="*/ 0 h 56"/>
                    <a:gd name="T4" fmla="*/ 224 w 15"/>
                    <a:gd name="T5" fmla="*/ 137 h 56"/>
                    <a:gd name="T6" fmla="*/ 195 w 15"/>
                    <a:gd name="T7" fmla="*/ 1077 h 56"/>
                    <a:gd name="T8" fmla="*/ 104 w 15"/>
                    <a:gd name="T9" fmla="*/ 1018 h 56"/>
                    <a:gd name="T10" fmla="*/ 0 w 15"/>
                    <a:gd name="T11" fmla="*/ 1077 h 56"/>
                    <a:gd name="T12" fmla="*/ 30 w 15"/>
                    <a:gd name="T13" fmla="*/ 115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56">
                      <a:moveTo>
                        <a:pt x="2" y="6"/>
                      </a:moveTo>
                      <a:cubicBezTo>
                        <a:pt x="2" y="3"/>
                        <a:pt x="5" y="0"/>
                        <a:pt x="8" y="0"/>
                      </a:cubicBezTo>
                      <a:cubicBezTo>
                        <a:pt x="12" y="0"/>
                        <a:pt x="15" y="3"/>
                        <a:pt x="15" y="7"/>
                      </a:cubicBezTo>
                      <a:cubicBezTo>
                        <a:pt x="13" y="56"/>
                        <a:pt x="13" y="56"/>
                        <a:pt x="13" y="56"/>
                      </a:cubicBezTo>
                      <a:cubicBezTo>
                        <a:pt x="7" y="53"/>
                        <a:pt x="7" y="53"/>
                        <a:pt x="7" y="53"/>
                      </a:cubicBezTo>
                      <a:cubicBezTo>
                        <a:pt x="0" y="56"/>
                        <a:pt x="0" y="56"/>
                        <a:pt x="0" y="56"/>
                      </a:cubicBezTo>
                      <a:lnTo>
                        <a:pt x="2" y="6"/>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7" name="Freeform 286">
                  <a:extLst>
                    <a:ext uri="{FF2B5EF4-FFF2-40B4-BE49-F238E27FC236}">
                      <a16:creationId xmlns:a16="http://schemas.microsoft.com/office/drawing/2014/main" id="{FD0FC9AC-6E2D-E50D-7E83-21C1BF565763}"/>
                    </a:ext>
                  </a:extLst>
                </p:cNvPr>
                <p:cNvSpPr>
                  <a:spLocks/>
                </p:cNvSpPr>
                <p:nvPr/>
              </p:nvSpPr>
              <p:spPr bwMode="auto">
                <a:xfrm>
                  <a:off x="2523" y="1805"/>
                  <a:ext cx="37" cy="150"/>
                </a:xfrm>
                <a:custGeom>
                  <a:avLst/>
                  <a:gdLst>
                    <a:gd name="T0" fmla="*/ 30 w 15"/>
                    <a:gd name="T1" fmla="*/ 115 h 56"/>
                    <a:gd name="T2" fmla="*/ 121 w 15"/>
                    <a:gd name="T3" fmla="*/ 0 h 56"/>
                    <a:gd name="T4" fmla="*/ 224 w 15"/>
                    <a:gd name="T5" fmla="*/ 137 h 56"/>
                    <a:gd name="T6" fmla="*/ 195 w 15"/>
                    <a:gd name="T7" fmla="*/ 1077 h 56"/>
                    <a:gd name="T8" fmla="*/ 104 w 15"/>
                    <a:gd name="T9" fmla="*/ 1018 h 56"/>
                    <a:gd name="T10" fmla="*/ 0 w 15"/>
                    <a:gd name="T11" fmla="*/ 1077 h 56"/>
                    <a:gd name="T12" fmla="*/ 30 w 15"/>
                    <a:gd name="T13" fmla="*/ 115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56">
                      <a:moveTo>
                        <a:pt x="2" y="6"/>
                      </a:moveTo>
                      <a:cubicBezTo>
                        <a:pt x="2" y="3"/>
                        <a:pt x="5" y="0"/>
                        <a:pt x="8" y="0"/>
                      </a:cubicBezTo>
                      <a:cubicBezTo>
                        <a:pt x="12" y="0"/>
                        <a:pt x="15" y="3"/>
                        <a:pt x="15" y="7"/>
                      </a:cubicBezTo>
                      <a:cubicBezTo>
                        <a:pt x="13" y="56"/>
                        <a:pt x="13" y="56"/>
                        <a:pt x="13" y="56"/>
                      </a:cubicBezTo>
                      <a:cubicBezTo>
                        <a:pt x="7" y="53"/>
                        <a:pt x="7" y="53"/>
                        <a:pt x="7" y="53"/>
                      </a:cubicBezTo>
                      <a:cubicBezTo>
                        <a:pt x="0" y="56"/>
                        <a:pt x="0" y="56"/>
                        <a:pt x="0" y="56"/>
                      </a:cubicBezTo>
                      <a:lnTo>
                        <a:pt x="2"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8" name="Freeform 287">
                  <a:extLst>
                    <a:ext uri="{FF2B5EF4-FFF2-40B4-BE49-F238E27FC236}">
                      <a16:creationId xmlns:a16="http://schemas.microsoft.com/office/drawing/2014/main" id="{EDBE530D-9CE2-CF05-A97B-FDE265B8BFDC}"/>
                    </a:ext>
                  </a:extLst>
                </p:cNvPr>
                <p:cNvSpPr>
                  <a:spLocks/>
                </p:cNvSpPr>
                <p:nvPr/>
              </p:nvSpPr>
              <p:spPr bwMode="auto">
                <a:xfrm>
                  <a:off x="2528" y="1805"/>
                  <a:ext cx="25" cy="134"/>
                </a:xfrm>
                <a:custGeom>
                  <a:avLst/>
                  <a:gdLst>
                    <a:gd name="T0" fmla="*/ 33 w 10"/>
                    <a:gd name="T1" fmla="*/ 137 h 50"/>
                    <a:gd name="T2" fmla="*/ 20 w 10"/>
                    <a:gd name="T3" fmla="*/ 962 h 50"/>
                    <a:gd name="T4" fmla="*/ 145 w 10"/>
                    <a:gd name="T5" fmla="*/ 78 h 50"/>
                    <a:gd name="T6" fmla="*/ 33 w 10"/>
                    <a:gd name="T7" fmla="*/ 13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50">
                      <a:moveTo>
                        <a:pt x="2" y="7"/>
                      </a:moveTo>
                      <a:cubicBezTo>
                        <a:pt x="1" y="50"/>
                        <a:pt x="1" y="50"/>
                        <a:pt x="1" y="50"/>
                      </a:cubicBezTo>
                      <a:cubicBezTo>
                        <a:pt x="0" y="44"/>
                        <a:pt x="6" y="3"/>
                        <a:pt x="9" y="4"/>
                      </a:cubicBezTo>
                      <a:cubicBezTo>
                        <a:pt x="10" y="3"/>
                        <a:pt x="2" y="0"/>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9" name="Freeform 288">
                  <a:extLst>
                    <a:ext uri="{FF2B5EF4-FFF2-40B4-BE49-F238E27FC236}">
                      <a16:creationId xmlns:a16="http://schemas.microsoft.com/office/drawing/2014/main" id="{7D822C9F-1E2B-BC4B-4056-AF18BA38F74C}"/>
                    </a:ext>
                  </a:extLst>
                </p:cNvPr>
                <p:cNvSpPr>
                  <a:spLocks/>
                </p:cNvSpPr>
                <p:nvPr/>
              </p:nvSpPr>
              <p:spPr bwMode="auto">
                <a:xfrm>
                  <a:off x="2695" y="1845"/>
                  <a:ext cx="38" cy="131"/>
                </a:xfrm>
                <a:custGeom>
                  <a:avLst/>
                  <a:gdLst>
                    <a:gd name="T0" fmla="*/ 0 w 15"/>
                    <a:gd name="T1" fmla="*/ 136 h 49"/>
                    <a:gd name="T2" fmla="*/ 96 w 15"/>
                    <a:gd name="T3" fmla="*/ 0 h 49"/>
                    <a:gd name="T4" fmla="*/ 193 w 15"/>
                    <a:gd name="T5" fmla="*/ 115 h 49"/>
                    <a:gd name="T6" fmla="*/ 243 w 15"/>
                    <a:gd name="T7" fmla="*/ 914 h 49"/>
                    <a:gd name="T8" fmla="*/ 129 w 15"/>
                    <a:gd name="T9" fmla="*/ 880 h 49"/>
                    <a:gd name="T10" fmla="*/ 33 w 15"/>
                    <a:gd name="T11" fmla="*/ 936 h 49"/>
                    <a:gd name="T12" fmla="*/ 0 w 15"/>
                    <a:gd name="T13" fmla="*/ 13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9">
                      <a:moveTo>
                        <a:pt x="0" y="7"/>
                      </a:moveTo>
                      <a:cubicBezTo>
                        <a:pt x="0" y="3"/>
                        <a:pt x="2" y="0"/>
                        <a:pt x="6" y="0"/>
                      </a:cubicBezTo>
                      <a:cubicBezTo>
                        <a:pt x="9" y="0"/>
                        <a:pt x="12" y="2"/>
                        <a:pt x="12" y="6"/>
                      </a:cubicBezTo>
                      <a:cubicBezTo>
                        <a:pt x="15" y="48"/>
                        <a:pt x="15" y="48"/>
                        <a:pt x="15" y="48"/>
                      </a:cubicBezTo>
                      <a:cubicBezTo>
                        <a:pt x="8" y="46"/>
                        <a:pt x="8" y="46"/>
                        <a:pt x="8" y="46"/>
                      </a:cubicBezTo>
                      <a:cubicBezTo>
                        <a:pt x="2" y="49"/>
                        <a:pt x="2" y="49"/>
                        <a:pt x="2" y="49"/>
                      </a:cubicBezTo>
                      <a:lnTo>
                        <a:pt x="0" y="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0" name="Freeform 289">
                  <a:extLst>
                    <a:ext uri="{FF2B5EF4-FFF2-40B4-BE49-F238E27FC236}">
                      <a16:creationId xmlns:a16="http://schemas.microsoft.com/office/drawing/2014/main" id="{83DFF8CE-1FB7-C710-7840-516E6493AED8}"/>
                    </a:ext>
                  </a:extLst>
                </p:cNvPr>
                <p:cNvSpPr>
                  <a:spLocks/>
                </p:cNvSpPr>
                <p:nvPr/>
              </p:nvSpPr>
              <p:spPr bwMode="auto">
                <a:xfrm>
                  <a:off x="2695" y="1845"/>
                  <a:ext cx="38" cy="131"/>
                </a:xfrm>
                <a:custGeom>
                  <a:avLst/>
                  <a:gdLst>
                    <a:gd name="T0" fmla="*/ 0 w 15"/>
                    <a:gd name="T1" fmla="*/ 136 h 49"/>
                    <a:gd name="T2" fmla="*/ 96 w 15"/>
                    <a:gd name="T3" fmla="*/ 0 h 49"/>
                    <a:gd name="T4" fmla="*/ 193 w 15"/>
                    <a:gd name="T5" fmla="*/ 115 h 49"/>
                    <a:gd name="T6" fmla="*/ 243 w 15"/>
                    <a:gd name="T7" fmla="*/ 914 h 49"/>
                    <a:gd name="T8" fmla="*/ 129 w 15"/>
                    <a:gd name="T9" fmla="*/ 880 h 49"/>
                    <a:gd name="T10" fmla="*/ 33 w 15"/>
                    <a:gd name="T11" fmla="*/ 936 h 49"/>
                    <a:gd name="T12" fmla="*/ 0 w 15"/>
                    <a:gd name="T13" fmla="*/ 136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9">
                      <a:moveTo>
                        <a:pt x="0" y="7"/>
                      </a:moveTo>
                      <a:cubicBezTo>
                        <a:pt x="0" y="3"/>
                        <a:pt x="2" y="0"/>
                        <a:pt x="6" y="0"/>
                      </a:cubicBezTo>
                      <a:cubicBezTo>
                        <a:pt x="9" y="0"/>
                        <a:pt x="12" y="2"/>
                        <a:pt x="12" y="6"/>
                      </a:cubicBezTo>
                      <a:cubicBezTo>
                        <a:pt x="15" y="48"/>
                        <a:pt x="15" y="48"/>
                        <a:pt x="15" y="48"/>
                      </a:cubicBezTo>
                      <a:cubicBezTo>
                        <a:pt x="8" y="46"/>
                        <a:pt x="8" y="46"/>
                        <a:pt x="8" y="46"/>
                      </a:cubicBezTo>
                      <a:cubicBezTo>
                        <a:pt x="2" y="49"/>
                        <a:pt x="2" y="49"/>
                        <a:pt x="2" y="49"/>
                      </a:cubicBezTo>
                      <a:lnTo>
                        <a:pt x="0" y="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1" name="Freeform 290">
                  <a:extLst>
                    <a:ext uri="{FF2B5EF4-FFF2-40B4-BE49-F238E27FC236}">
                      <a16:creationId xmlns:a16="http://schemas.microsoft.com/office/drawing/2014/main" id="{3CD990FB-5625-0ABD-1E0C-80E02F1670A5}"/>
                    </a:ext>
                  </a:extLst>
                </p:cNvPr>
                <p:cNvSpPr>
                  <a:spLocks/>
                </p:cNvSpPr>
                <p:nvPr/>
              </p:nvSpPr>
              <p:spPr bwMode="auto">
                <a:xfrm>
                  <a:off x="2700" y="1848"/>
                  <a:ext cx="18" cy="112"/>
                </a:xfrm>
                <a:custGeom>
                  <a:avLst/>
                  <a:gdLst>
                    <a:gd name="T0" fmla="*/ 0 w 7"/>
                    <a:gd name="T1" fmla="*/ 115 h 42"/>
                    <a:gd name="T2" fmla="*/ 33 w 7"/>
                    <a:gd name="T3" fmla="*/ 797 h 42"/>
                    <a:gd name="T4" fmla="*/ 118 w 7"/>
                    <a:gd name="T5" fmla="*/ 35 h 42"/>
                    <a:gd name="T6" fmla="*/ 0 w 7"/>
                    <a:gd name="T7" fmla="*/ 115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42">
                      <a:moveTo>
                        <a:pt x="0" y="6"/>
                      </a:moveTo>
                      <a:cubicBezTo>
                        <a:pt x="2" y="42"/>
                        <a:pt x="2" y="42"/>
                        <a:pt x="2" y="42"/>
                      </a:cubicBezTo>
                      <a:cubicBezTo>
                        <a:pt x="1" y="36"/>
                        <a:pt x="2" y="1"/>
                        <a:pt x="7" y="2"/>
                      </a:cubicBezTo>
                      <a:cubicBezTo>
                        <a:pt x="7" y="2"/>
                        <a:pt x="0" y="0"/>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2" name="Freeform 291">
                  <a:extLst>
                    <a:ext uri="{FF2B5EF4-FFF2-40B4-BE49-F238E27FC236}">
                      <a16:creationId xmlns:a16="http://schemas.microsoft.com/office/drawing/2014/main" id="{0F6B1323-2DA9-AC23-EF0D-CDE548D1F3E9}"/>
                    </a:ext>
                  </a:extLst>
                </p:cNvPr>
                <p:cNvSpPr>
                  <a:spLocks/>
                </p:cNvSpPr>
                <p:nvPr/>
              </p:nvSpPr>
              <p:spPr bwMode="auto">
                <a:xfrm>
                  <a:off x="2858" y="1859"/>
                  <a:ext cx="45" cy="93"/>
                </a:xfrm>
                <a:custGeom>
                  <a:avLst/>
                  <a:gdLst>
                    <a:gd name="T0" fmla="*/ 0 w 18"/>
                    <a:gd name="T1" fmla="*/ 149 h 35"/>
                    <a:gd name="T2" fmla="*/ 83 w 18"/>
                    <a:gd name="T3" fmla="*/ 0 h 35"/>
                    <a:gd name="T4" fmla="*/ 208 w 18"/>
                    <a:gd name="T5" fmla="*/ 93 h 35"/>
                    <a:gd name="T6" fmla="*/ 283 w 18"/>
                    <a:gd name="T7" fmla="*/ 601 h 35"/>
                    <a:gd name="T8" fmla="*/ 175 w 18"/>
                    <a:gd name="T9" fmla="*/ 579 h 35"/>
                    <a:gd name="T10" fmla="*/ 95 w 18"/>
                    <a:gd name="T11" fmla="*/ 656 h 35"/>
                    <a:gd name="T12" fmla="*/ 0 w 18"/>
                    <a:gd name="T13" fmla="*/ 149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5">
                      <a:moveTo>
                        <a:pt x="0" y="8"/>
                      </a:moveTo>
                      <a:cubicBezTo>
                        <a:pt x="0" y="4"/>
                        <a:pt x="2" y="1"/>
                        <a:pt x="5" y="0"/>
                      </a:cubicBezTo>
                      <a:cubicBezTo>
                        <a:pt x="8" y="0"/>
                        <a:pt x="12" y="2"/>
                        <a:pt x="13" y="5"/>
                      </a:cubicBezTo>
                      <a:cubicBezTo>
                        <a:pt x="18" y="32"/>
                        <a:pt x="18" y="32"/>
                        <a:pt x="18" y="32"/>
                      </a:cubicBezTo>
                      <a:cubicBezTo>
                        <a:pt x="11" y="31"/>
                        <a:pt x="11" y="31"/>
                        <a:pt x="11" y="31"/>
                      </a:cubicBezTo>
                      <a:cubicBezTo>
                        <a:pt x="6" y="35"/>
                        <a:pt x="6" y="35"/>
                        <a:pt x="6" y="35"/>
                      </a:cubicBezTo>
                      <a:lnTo>
                        <a:pt x="0" y="8"/>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3" name="Freeform 292">
                  <a:extLst>
                    <a:ext uri="{FF2B5EF4-FFF2-40B4-BE49-F238E27FC236}">
                      <a16:creationId xmlns:a16="http://schemas.microsoft.com/office/drawing/2014/main" id="{41C38656-7EA6-2886-ED2C-79632BA28EBE}"/>
                    </a:ext>
                  </a:extLst>
                </p:cNvPr>
                <p:cNvSpPr>
                  <a:spLocks/>
                </p:cNvSpPr>
                <p:nvPr/>
              </p:nvSpPr>
              <p:spPr bwMode="auto">
                <a:xfrm>
                  <a:off x="2858" y="1859"/>
                  <a:ext cx="45" cy="93"/>
                </a:xfrm>
                <a:custGeom>
                  <a:avLst/>
                  <a:gdLst>
                    <a:gd name="T0" fmla="*/ 0 w 18"/>
                    <a:gd name="T1" fmla="*/ 149 h 35"/>
                    <a:gd name="T2" fmla="*/ 83 w 18"/>
                    <a:gd name="T3" fmla="*/ 0 h 35"/>
                    <a:gd name="T4" fmla="*/ 208 w 18"/>
                    <a:gd name="T5" fmla="*/ 93 h 35"/>
                    <a:gd name="T6" fmla="*/ 283 w 18"/>
                    <a:gd name="T7" fmla="*/ 601 h 35"/>
                    <a:gd name="T8" fmla="*/ 175 w 18"/>
                    <a:gd name="T9" fmla="*/ 579 h 35"/>
                    <a:gd name="T10" fmla="*/ 95 w 18"/>
                    <a:gd name="T11" fmla="*/ 656 h 35"/>
                    <a:gd name="T12" fmla="*/ 0 w 18"/>
                    <a:gd name="T13" fmla="*/ 149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5">
                      <a:moveTo>
                        <a:pt x="0" y="8"/>
                      </a:moveTo>
                      <a:cubicBezTo>
                        <a:pt x="0" y="4"/>
                        <a:pt x="2" y="1"/>
                        <a:pt x="5" y="0"/>
                      </a:cubicBezTo>
                      <a:cubicBezTo>
                        <a:pt x="8" y="0"/>
                        <a:pt x="12" y="2"/>
                        <a:pt x="13" y="5"/>
                      </a:cubicBezTo>
                      <a:cubicBezTo>
                        <a:pt x="18" y="32"/>
                        <a:pt x="18" y="32"/>
                        <a:pt x="18" y="32"/>
                      </a:cubicBezTo>
                      <a:cubicBezTo>
                        <a:pt x="11" y="31"/>
                        <a:pt x="11" y="31"/>
                        <a:pt x="11" y="31"/>
                      </a:cubicBezTo>
                      <a:cubicBezTo>
                        <a:pt x="6" y="35"/>
                        <a:pt x="6" y="35"/>
                        <a:pt x="6" y="35"/>
                      </a:cubicBezTo>
                      <a:lnTo>
                        <a:pt x="0" y="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4" name="Freeform 293">
                  <a:extLst>
                    <a:ext uri="{FF2B5EF4-FFF2-40B4-BE49-F238E27FC236}">
                      <a16:creationId xmlns:a16="http://schemas.microsoft.com/office/drawing/2014/main" id="{3846D917-5FB8-54D4-8EAB-283DF27243AB}"/>
                    </a:ext>
                  </a:extLst>
                </p:cNvPr>
                <p:cNvSpPr>
                  <a:spLocks/>
                </p:cNvSpPr>
                <p:nvPr/>
              </p:nvSpPr>
              <p:spPr bwMode="auto">
                <a:xfrm>
                  <a:off x="2860" y="1861"/>
                  <a:ext cx="23" cy="75"/>
                </a:xfrm>
                <a:custGeom>
                  <a:avLst/>
                  <a:gdLst>
                    <a:gd name="T0" fmla="*/ 33 w 9"/>
                    <a:gd name="T1" fmla="*/ 137 h 28"/>
                    <a:gd name="T2" fmla="*/ 84 w 9"/>
                    <a:gd name="T3" fmla="*/ 538 h 28"/>
                    <a:gd name="T4" fmla="*/ 84 w 9"/>
                    <a:gd name="T5" fmla="*/ 287 h 28"/>
                    <a:gd name="T6" fmla="*/ 130 w 9"/>
                    <a:gd name="T7" fmla="*/ 35 h 28"/>
                    <a:gd name="T8" fmla="*/ 33 w 9"/>
                    <a:gd name="T9" fmla="*/ 13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28">
                      <a:moveTo>
                        <a:pt x="2" y="7"/>
                      </a:moveTo>
                      <a:cubicBezTo>
                        <a:pt x="5" y="28"/>
                        <a:pt x="5" y="28"/>
                        <a:pt x="5" y="28"/>
                      </a:cubicBezTo>
                      <a:cubicBezTo>
                        <a:pt x="5" y="23"/>
                        <a:pt x="5" y="22"/>
                        <a:pt x="5" y="15"/>
                      </a:cubicBezTo>
                      <a:cubicBezTo>
                        <a:pt x="2" y="1"/>
                        <a:pt x="6" y="3"/>
                        <a:pt x="8" y="2"/>
                      </a:cubicBezTo>
                      <a:cubicBezTo>
                        <a:pt x="9" y="0"/>
                        <a:pt x="0" y="0"/>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5" name="Freeform 294">
                  <a:extLst>
                    <a:ext uri="{FF2B5EF4-FFF2-40B4-BE49-F238E27FC236}">
                      <a16:creationId xmlns:a16="http://schemas.microsoft.com/office/drawing/2014/main" id="{B150EF9C-3BF3-1802-303A-034C1B10DFA5}"/>
                    </a:ext>
                  </a:extLst>
                </p:cNvPr>
                <p:cNvSpPr>
                  <a:spLocks/>
                </p:cNvSpPr>
                <p:nvPr/>
              </p:nvSpPr>
              <p:spPr bwMode="auto">
                <a:xfrm>
                  <a:off x="3398" y="1469"/>
                  <a:ext cx="62" cy="171"/>
                </a:xfrm>
                <a:custGeom>
                  <a:avLst/>
                  <a:gdLst>
                    <a:gd name="T0" fmla="*/ 370 w 25"/>
                    <a:gd name="T1" fmla="*/ 1071 h 64"/>
                    <a:gd name="T2" fmla="*/ 290 w 25"/>
                    <a:gd name="T3" fmla="*/ 1200 h 64"/>
                    <a:gd name="T4" fmla="*/ 184 w 25"/>
                    <a:gd name="T5" fmla="*/ 1128 h 64"/>
                    <a:gd name="T6" fmla="*/ 0 w 25"/>
                    <a:gd name="T7" fmla="*/ 56 h 64"/>
                    <a:gd name="T8" fmla="*/ 92 w 25"/>
                    <a:gd name="T9" fmla="*/ 77 h 64"/>
                    <a:gd name="T10" fmla="*/ 184 w 25"/>
                    <a:gd name="T11" fmla="*/ 0 h 64"/>
                    <a:gd name="T12" fmla="*/ 370 w 25"/>
                    <a:gd name="T13" fmla="*/ 1071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64">
                      <a:moveTo>
                        <a:pt x="24" y="56"/>
                      </a:moveTo>
                      <a:cubicBezTo>
                        <a:pt x="25" y="59"/>
                        <a:pt x="23" y="63"/>
                        <a:pt x="19" y="63"/>
                      </a:cubicBezTo>
                      <a:cubicBezTo>
                        <a:pt x="16" y="64"/>
                        <a:pt x="13" y="62"/>
                        <a:pt x="12" y="59"/>
                      </a:cubicBezTo>
                      <a:cubicBezTo>
                        <a:pt x="0" y="3"/>
                        <a:pt x="0" y="3"/>
                        <a:pt x="0" y="3"/>
                      </a:cubicBezTo>
                      <a:cubicBezTo>
                        <a:pt x="6" y="4"/>
                        <a:pt x="6" y="4"/>
                        <a:pt x="6" y="4"/>
                      </a:cubicBezTo>
                      <a:cubicBezTo>
                        <a:pt x="12" y="0"/>
                        <a:pt x="12" y="0"/>
                        <a:pt x="12" y="0"/>
                      </a:cubicBezTo>
                      <a:lnTo>
                        <a:pt x="24" y="56"/>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6" name="Freeform 295">
                  <a:extLst>
                    <a:ext uri="{FF2B5EF4-FFF2-40B4-BE49-F238E27FC236}">
                      <a16:creationId xmlns:a16="http://schemas.microsoft.com/office/drawing/2014/main" id="{78CF4300-5501-1EFF-2434-2D4FF04F2F22}"/>
                    </a:ext>
                  </a:extLst>
                </p:cNvPr>
                <p:cNvSpPr>
                  <a:spLocks/>
                </p:cNvSpPr>
                <p:nvPr/>
              </p:nvSpPr>
              <p:spPr bwMode="auto">
                <a:xfrm>
                  <a:off x="3398" y="1469"/>
                  <a:ext cx="62" cy="171"/>
                </a:xfrm>
                <a:custGeom>
                  <a:avLst/>
                  <a:gdLst>
                    <a:gd name="T0" fmla="*/ 370 w 25"/>
                    <a:gd name="T1" fmla="*/ 1071 h 64"/>
                    <a:gd name="T2" fmla="*/ 290 w 25"/>
                    <a:gd name="T3" fmla="*/ 1200 h 64"/>
                    <a:gd name="T4" fmla="*/ 184 w 25"/>
                    <a:gd name="T5" fmla="*/ 1128 h 64"/>
                    <a:gd name="T6" fmla="*/ 0 w 25"/>
                    <a:gd name="T7" fmla="*/ 56 h 64"/>
                    <a:gd name="T8" fmla="*/ 92 w 25"/>
                    <a:gd name="T9" fmla="*/ 77 h 64"/>
                    <a:gd name="T10" fmla="*/ 184 w 25"/>
                    <a:gd name="T11" fmla="*/ 0 h 64"/>
                    <a:gd name="T12" fmla="*/ 370 w 25"/>
                    <a:gd name="T13" fmla="*/ 1071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64">
                      <a:moveTo>
                        <a:pt x="24" y="56"/>
                      </a:moveTo>
                      <a:cubicBezTo>
                        <a:pt x="25" y="59"/>
                        <a:pt x="23" y="63"/>
                        <a:pt x="19" y="63"/>
                      </a:cubicBezTo>
                      <a:cubicBezTo>
                        <a:pt x="16" y="64"/>
                        <a:pt x="13" y="62"/>
                        <a:pt x="12" y="59"/>
                      </a:cubicBezTo>
                      <a:cubicBezTo>
                        <a:pt x="0" y="3"/>
                        <a:pt x="0" y="3"/>
                        <a:pt x="0" y="3"/>
                      </a:cubicBezTo>
                      <a:cubicBezTo>
                        <a:pt x="6" y="4"/>
                        <a:pt x="6" y="4"/>
                        <a:pt x="6" y="4"/>
                      </a:cubicBezTo>
                      <a:cubicBezTo>
                        <a:pt x="12" y="0"/>
                        <a:pt x="12" y="0"/>
                        <a:pt x="12" y="0"/>
                      </a:cubicBezTo>
                      <a:lnTo>
                        <a:pt x="24" y="5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7" name="Freeform 296">
                  <a:extLst>
                    <a:ext uri="{FF2B5EF4-FFF2-40B4-BE49-F238E27FC236}">
                      <a16:creationId xmlns:a16="http://schemas.microsoft.com/office/drawing/2014/main" id="{5C6853A1-65F6-3F86-860F-F6B2F563A706}"/>
                    </a:ext>
                  </a:extLst>
                </p:cNvPr>
                <p:cNvSpPr>
                  <a:spLocks/>
                </p:cNvSpPr>
                <p:nvPr/>
              </p:nvSpPr>
              <p:spPr bwMode="auto">
                <a:xfrm>
                  <a:off x="3245" y="1563"/>
                  <a:ext cx="73" cy="149"/>
                </a:xfrm>
                <a:custGeom>
                  <a:avLst/>
                  <a:gdLst>
                    <a:gd name="T0" fmla="*/ 443 w 29"/>
                    <a:gd name="T1" fmla="*/ 886 h 56"/>
                    <a:gd name="T2" fmla="*/ 380 w 29"/>
                    <a:gd name="T3" fmla="*/ 1032 h 56"/>
                    <a:gd name="T4" fmla="*/ 254 w 29"/>
                    <a:gd name="T5" fmla="*/ 963 h 56"/>
                    <a:gd name="T6" fmla="*/ 0 w 29"/>
                    <a:gd name="T7" fmla="*/ 77 h 56"/>
                    <a:gd name="T8" fmla="*/ 113 w 29"/>
                    <a:gd name="T9" fmla="*/ 93 h 56"/>
                    <a:gd name="T10" fmla="*/ 191 w 29"/>
                    <a:gd name="T11" fmla="*/ 0 h 56"/>
                    <a:gd name="T12" fmla="*/ 443 w 29"/>
                    <a:gd name="T13" fmla="*/ 886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56">
                      <a:moveTo>
                        <a:pt x="28" y="47"/>
                      </a:moveTo>
                      <a:cubicBezTo>
                        <a:pt x="29" y="50"/>
                        <a:pt x="28" y="54"/>
                        <a:pt x="24" y="55"/>
                      </a:cubicBezTo>
                      <a:cubicBezTo>
                        <a:pt x="21" y="56"/>
                        <a:pt x="18" y="54"/>
                        <a:pt x="16" y="51"/>
                      </a:cubicBezTo>
                      <a:cubicBezTo>
                        <a:pt x="0" y="4"/>
                        <a:pt x="0" y="4"/>
                        <a:pt x="0" y="4"/>
                      </a:cubicBezTo>
                      <a:cubicBezTo>
                        <a:pt x="7" y="5"/>
                        <a:pt x="7" y="5"/>
                        <a:pt x="7" y="5"/>
                      </a:cubicBezTo>
                      <a:cubicBezTo>
                        <a:pt x="12" y="0"/>
                        <a:pt x="12" y="0"/>
                        <a:pt x="12" y="0"/>
                      </a:cubicBezTo>
                      <a:lnTo>
                        <a:pt x="28" y="47"/>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8" name="Freeform 297">
                  <a:extLst>
                    <a:ext uri="{FF2B5EF4-FFF2-40B4-BE49-F238E27FC236}">
                      <a16:creationId xmlns:a16="http://schemas.microsoft.com/office/drawing/2014/main" id="{53A9BE78-734A-1197-003D-DA3A0CC8A4BB}"/>
                    </a:ext>
                  </a:extLst>
                </p:cNvPr>
                <p:cNvSpPr>
                  <a:spLocks/>
                </p:cNvSpPr>
                <p:nvPr/>
              </p:nvSpPr>
              <p:spPr bwMode="auto">
                <a:xfrm>
                  <a:off x="3245" y="1563"/>
                  <a:ext cx="73" cy="149"/>
                </a:xfrm>
                <a:custGeom>
                  <a:avLst/>
                  <a:gdLst>
                    <a:gd name="T0" fmla="*/ 443 w 29"/>
                    <a:gd name="T1" fmla="*/ 886 h 56"/>
                    <a:gd name="T2" fmla="*/ 380 w 29"/>
                    <a:gd name="T3" fmla="*/ 1032 h 56"/>
                    <a:gd name="T4" fmla="*/ 254 w 29"/>
                    <a:gd name="T5" fmla="*/ 963 h 56"/>
                    <a:gd name="T6" fmla="*/ 0 w 29"/>
                    <a:gd name="T7" fmla="*/ 77 h 56"/>
                    <a:gd name="T8" fmla="*/ 113 w 29"/>
                    <a:gd name="T9" fmla="*/ 93 h 56"/>
                    <a:gd name="T10" fmla="*/ 191 w 29"/>
                    <a:gd name="T11" fmla="*/ 0 h 56"/>
                    <a:gd name="T12" fmla="*/ 443 w 29"/>
                    <a:gd name="T13" fmla="*/ 886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56">
                      <a:moveTo>
                        <a:pt x="28" y="47"/>
                      </a:moveTo>
                      <a:cubicBezTo>
                        <a:pt x="29" y="50"/>
                        <a:pt x="28" y="54"/>
                        <a:pt x="24" y="55"/>
                      </a:cubicBezTo>
                      <a:cubicBezTo>
                        <a:pt x="21" y="56"/>
                        <a:pt x="18" y="54"/>
                        <a:pt x="16" y="51"/>
                      </a:cubicBezTo>
                      <a:cubicBezTo>
                        <a:pt x="0" y="4"/>
                        <a:pt x="0" y="4"/>
                        <a:pt x="0" y="4"/>
                      </a:cubicBezTo>
                      <a:cubicBezTo>
                        <a:pt x="7" y="5"/>
                        <a:pt x="7" y="5"/>
                        <a:pt x="7" y="5"/>
                      </a:cubicBezTo>
                      <a:cubicBezTo>
                        <a:pt x="12" y="0"/>
                        <a:pt x="12" y="0"/>
                        <a:pt x="12" y="0"/>
                      </a:cubicBezTo>
                      <a:lnTo>
                        <a:pt x="28" y="4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9" name="Freeform 298">
                  <a:extLst>
                    <a:ext uri="{FF2B5EF4-FFF2-40B4-BE49-F238E27FC236}">
                      <a16:creationId xmlns:a16="http://schemas.microsoft.com/office/drawing/2014/main" id="{B5B81EFF-17FC-7C02-F4AD-A06BF98D5BCD}"/>
                    </a:ext>
                  </a:extLst>
                </p:cNvPr>
                <p:cNvSpPr>
                  <a:spLocks/>
                </p:cNvSpPr>
                <p:nvPr/>
              </p:nvSpPr>
              <p:spPr bwMode="auto">
                <a:xfrm>
                  <a:off x="3100" y="1669"/>
                  <a:ext cx="70" cy="112"/>
                </a:xfrm>
                <a:custGeom>
                  <a:avLst/>
                  <a:gdLst>
                    <a:gd name="T0" fmla="*/ 408 w 28"/>
                    <a:gd name="T1" fmla="*/ 605 h 42"/>
                    <a:gd name="T2" fmla="*/ 363 w 28"/>
                    <a:gd name="T3" fmla="*/ 776 h 42"/>
                    <a:gd name="T4" fmla="*/ 238 w 28"/>
                    <a:gd name="T5" fmla="*/ 717 h 42"/>
                    <a:gd name="T6" fmla="*/ 0 w 28"/>
                    <a:gd name="T7" fmla="*/ 115 h 42"/>
                    <a:gd name="T8" fmla="*/ 113 w 28"/>
                    <a:gd name="T9" fmla="*/ 115 h 42"/>
                    <a:gd name="T10" fmla="*/ 188 w 28"/>
                    <a:gd name="T11" fmla="*/ 0 h 42"/>
                    <a:gd name="T12" fmla="*/ 408 w 28"/>
                    <a:gd name="T13" fmla="*/ 605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42">
                      <a:moveTo>
                        <a:pt x="26" y="32"/>
                      </a:moveTo>
                      <a:cubicBezTo>
                        <a:pt x="28" y="35"/>
                        <a:pt x="26" y="39"/>
                        <a:pt x="23" y="41"/>
                      </a:cubicBezTo>
                      <a:cubicBezTo>
                        <a:pt x="20" y="42"/>
                        <a:pt x="16" y="41"/>
                        <a:pt x="15" y="38"/>
                      </a:cubicBezTo>
                      <a:cubicBezTo>
                        <a:pt x="0" y="6"/>
                        <a:pt x="0" y="6"/>
                        <a:pt x="0" y="6"/>
                      </a:cubicBezTo>
                      <a:cubicBezTo>
                        <a:pt x="7" y="6"/>
                        <a:pt x="7" y="6"/>
                        <a:pt x="7" y="6"/>
                      </a:cubicBezTo>
                      <a:cubicBezTo>
                        <a:pt x="12" y="0"/>
                        <a:pt x="12" y="0"/>
                        <a:pt x="12" y="0"/>
                      </a:cubicBezTo>
                      <a:lnTo>
                        <a:pt x="26" y="32"/>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0" name="Freeform 299">
                  <a:extLst>
                    <a:ext uri="{FF2B5EF4-FFF2-40B4-BE49-F238E27FC236}">
                      <a16:creationId xmlns:a16="http://schemas.microsoft.com/office/drawing/2014/main" id="{39FD87B7-D137-FFAE-DD8B-FED40F9745EB}"/>
                    </a:ext>
                  </a:extLst>
                </p:cNvPr>
                <p:cNvSpPr>
                  <a:spLocks/>
                </p:cNvSpPr>
                <p:nvPr/>
              </p:nvSpPr>
              <p:spPr bwMode="auto">
                <a:xfrm>
                  <a:off x="3100" y="1669"/>
                  <a:ext cx="70" cy="112"/>
                </a:xfrm>
                <a:custGeom>
                  <a:avLst/>
                  <a:gdLst>
                    <a:gd name="T0" fmla="*/ 408 w 28"/>
                    <a:gd name="T1" fmla="*/ 605 h 42"/>
                    <a:gd name="T2" fmla="*/ 363 w 28"/>
                    <a:gd name="T3" fmla="*/ 776 h 42"/>
                    <a:gd name="T4" fmla="*/ 238 w 28"/>
                    <a:gd name="T5" fmla="*/ 717 h 42"/>
                    <a:gd name="T6" fmla="*/ 0 w 28"/>
                    <a:gd name="T7" fmla="*/ 115 h 42"/>
                    <a:gd name="T8" fmla="*/ 113 w 28"/>
                    <a:gd name="T9" fmla="*/ 115 h 42"/>
                    <a:gd name="T10" fmla="*/ 188 w 28"/>
                    <a:gd name="T11" fmla="*/ 0 h 42"/>
                    <a:gd name="T12" fmla="*/ 408 w 28"/>
                    <a:gd name="T13" fmla="*/ 605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42">
                      <a:moveTo>
                        <a:pt x="26" y="32"/>
                      </a:moveTo>
                      <a:cubicBezTo>
                        <a:pt x="28" y="35"/>
                        <a:pt x="26" y="39"/>
                        <a:pt x="23" y="41"/>
                      </a:cubicBezTo>
                      <a:cubicBezTo>
                        <a:pt x="20" y="42"/>
                        <a:pt x="16" y="41"/>
                        <a:pt x="15" y="38"/>
                      </a:cubicBezTo>
                      <a:cubicBezTo>
                        <a:pt x="0" y="6"/>
                        <a:pt x="0" y="6"/>
                        <a:pt x="0" y="6"/>
                      </a:cubicBezTo>
                      <a:cubicBezTo>
                        <a:pt x="7" y="6"/>
                        <a:pt x="7" y="6"/>
                        <a:pt x="7" y="6"/>
                      </a:cubicBezTo>
                      <a:cubicBezTo>
                        <a:pt x="12" y="0"/>
                        <a:pt x="12" y="0"/>
                        <a:pt x="12" y="0"/>
                      </a:cubicBezTo>
                      <a:lnTo>
                        <a:pt x="26" y="3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1" name="Freeform 300">
                  <a:extLst>
                    <a:ext uri="{FF2B5EF4-FFF2-40B4-BE49-F238E27FC236}">
                      <a16:creationId xmlns:a16="http://schemas.microsoft.com/office/drawing/2014/main" id="{8A0BE701-1F48-CE94-26F9-7E0E40BB7E50}"/>
                    </a:ext>
                  </a:extLst>
                </p:cNvPr>
                <p:cNvSpPr>
                  <a:spLocks/>
                </p:cNvSpPr>
                <p:nvPr/>
              </p:nvSpPr>
              <p:spPr bwMode="auto">
                <a:xfrm>
                  <a:off x="2965" y="1755"/>
                  <a:ext cx="53" cy="80"/>
                </a:xfrm>
                <a:custGeom>
                  <a:avLst/>
                  <a:gdLst>
                    <a:gd name="T0" fmla="*/ 318 w 21"/>
                    <a:gd name="T1" fmla="*/ 397 h 30"/>
                    <a:gd name="T2" fmla="*/ 275 w 21"/>
                    <a:gd name="T3" fmla="*/ 547 h 30"/>
                    <a:gd name="T4" fmla="*/ 126 w 21"/>
                    <a:gd name="T5" fmla="*/ 491 h 30"/>
                    <a:gd name="T6" fmla="*/ 0 w 21"/>
                    <a:gd name="T7" fmla="*/ 93 h 30"/>
                    <a:gd name="T8" fmla="*/ 114 w 21"/>
                    <a:gd name="T9" fmla="*/ 115 h 30"/>
                    <a:gd name="T10" fmla="*/ 192 w 21"/>
                    <a:gd name="T11" fmla="*/ 0 h 30"/>
                    <a:gd name="T12" fmla="*/ 318 w 21"/>
                    <a:gd name="T13" fmla="*/ 397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30">
                      <a:moveTo>
                        <a:pt x="20" y="21"/>
                      </a:moveTo>
                      <a:cubicBezTo>
                        <a:pt x="21" y="24"/>
                        <a:pt x="20" y="28"/>
                        <a:pt x="17" y="29"/>
                      </a:cubicBezTo>
                      <a:cubicBezTo>
                        <a:pt x="13" y="30"/>
                        <a:pt x="10" y="29"/>
                        <a:pt x="8" y="26"/>
                      </a:cubicBezTo>
                      <a:cubicBezTo>
                        <a:pt x="0" y="5"/>
                        <a:pt x="0" y="5"/>
                        <a:pt x="0" y="5"/>
                      </a:cubicBezTo>
                      <a:cubicBezTo>
                        <a:pt x="7" y="6"/>
                        <a:pt x="7" y="6"/>
                        <a:pt x="7" y="6"/>
                      </a:cubicBezTo>
                      <a:cubicBezTo>
                        <a:pt x="12" y="0"/>
                        <a:pt x="12" y="0"/>
                        <a:pt x="12" y="0"/>
                      </a:cubicBezTo>
                      <a:lnTo>
                        <a:pt x="20" y="21"/>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2" name="Freeform 301">
                  <a:extLst>
                    <a:ext uri="{FF2B5EF4-FFF2-40B4-BE49-F238E27FC236}">
                      <a16:creationId xmlns:a16="http://schemas.microsoft.com/office/drawing/2014/main" id="{BC0D4D4F-4553-0997-9E3E-759697ABA4F7}"/>
                    </a:ext>
                  </a:extLst>
                </p:cNvPr>
                <p:cNvSpPr>
                  <a:spLocks/>
                </p:cNvSpPr>
                <p:nvPr/>
              </p:nvSpPr>
              <p:spPr bwMode="auto">
                <a:xfrm>
                  <a:off x="2965" y="1755"/>
                  <a:ext cx="53" cy="80"/>
                </a:xfrm>
                <a:custGeom>
                  <a:avLst/>
                  <a:gdLst>
                    <a:gd name="T0" fmla="*/ 318 w 21"/>
                    <a:gd name="T1" fmla="*/ 397 h 30"/>
                    <a:gd name="T2" fmla="*/ 275 w 21"/>
                    <a:gd name="T3" fmla="*/ 547 h 30"/>
                    <a:gd name="T4" fmla="*/ 126 w 21"/>
                    <a:gd name="T5" fmla="*/ 491 h 30"/>
                    <a:gd name="T6" fmla="*/ 0 w 21"/>
                    <a:gd name="T7" fmla="*/ 93 h 30"/>
                    <a:gd name="T8" fmla="*/ 114 w 21"/>
                    <a:gd name="T9" fmla="*/ 115 h 30"/>
                    <a:gd name="T10" fmla="*/ 192 w 21"/>
                    <a:gd name="T11" fmla="*/ 0 h 30"/>
                    <a:gd name="T12" fmla="*/ 318 w 21"/>
                    <a:gd name="T13" fmla="*/ 397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30">
                      <a:moveTo>
                        <a:pt x="20" y="21"/>
                      </a:moveTo>
                      <a:cubicBezTo>
                        <a:pt x="21" y="24"/>
                        <a:pt x="20" y="28"/>
                        <a:pt x="17" y="29"/>
                      </a:cubicBezTo>
                      <a:cubicBezTo>
                        <a:pt x="13" y="30"/>
                        <a:pt x="10" y="29"/>
                        <a:pt x="8" y="26"/>
                      </a:cubicBezTo>
                      <a:cubicBezTo>
                        <a:pt x="0" y="5"/>
                        <a:pt x="0" y="5"/>
                        <a:pt x="0" y="5"/>
                      </a:cubicBezTo>
                      <a:cubicBezTo>
                        <a:pt x="7" y="6"/>
                        <a:pt x="7" y="6"/>
                        <a:pt x="7" y="6"/>
                      </a:cubicBezTo>
                      <a:cubicBezTo>
                        <a:pt x="12" y="0"/>
                        <a:pt x="12" y="0"/>
                        <a:pt x="12" y="0"/>
                      </a:cubicBezTo>
                      <a:lnTo>
                        <a:pt x="20" y="2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3" name="Freeform 302">
                  <a:extLst>
                    <a:ext uri="{FF2B5EF4-FFF2-40B4-BE49-F238E27FC236}">
                      <a16:creationId xmlns:a16="http://schemas.microsoft.com/office/drawing/2014/main" id="{17E132F5-0A3C-9620-9274-E3CF01B9E407}"/>
                    </a:ext>
                  </a:extLst>
                </p:cNvPr>
                <p:cNvSpPr>
                  <a:spLocks/>
                </p:cNvSpPr>
                <p:nvPr/>
              </p:nvSpPr>
              <p:spPr bwMode="auto">
                <a:xfrm>
                  <a:off x="2070" y="1597"/>
                  <a:ext cx="35" cy="171"/>
                </a:xfrm>
                <a:custGeom>
                  <a:avLst/>
                  <a:gdLst>
                    <a:gd name="T0" fmla="*/ 33 w 14"/>
                    <a:gd name="T1" fmla="*/ 136 h 64"/>
                    <a:gd name="T2" fmla="*/ 125 w 14"/>
                    <a:gd name="T3" fmla="*/ 21 h 64"/>
                    <a:gd name="T4" fmla="*/ 220 w 14"/>
                    <a:gd name="T5" fmla="*/ 136 h 64"/>
                    <a:gd name="T6" fmla="*/ 208 w 14"/>
                    <a:gd name="T7" fmla="*/ 1221 h 64"/>
                    <a:gd name="T8" fmla="*/ 113 w 14"/>
                    <a:gd name="T9" fmla="*/ 1165 h 64"/>
                    <a:gd name="T10" fmla="*/ 0 w 14"/>
                    <a:gd name="T11" fmla="*/ 1221 h 64"/>
                    <a:gd name="T12" fmla="*/ 33 w 14"/>
                    <a:gd name="T13" fmla="*/ 136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64">
                      <a:moveTo>
                        <a:pt x="2" y="7"/>
                      </a:moveTo>
                      <a:cubicBezTo>
                        <a:pt x="2" y="3"/>
                        <a:pt x="5" y="0"/>
                        <a:pt x="8" y="1"/>
                      </a:cubicBezTo>
                      <a:cubicBezTo>
                        <a:pt x="12" y="1"/>
                        <a:pt x="14" y="3"/>
                        <a:pt x="14" y="7"/>
                      </a:cubicBezTo>
                      <a:cubicBezTo>
                        <a:pt x="13" y="64"/>
                        <a:pt x="13" y="64"/>
                        <a:pt x="13" y="64"/>
                      </a:cubicBezTo>
                      <a:cubicBezTo>
                        <a:pt x="7" y="61"/>
                        <a:pt x="7" y="61"/>
                        <a:pt x="7" y="61"/>
                      </a:cubicBezTo>
                      <a:cubicBezTo>
                        <a:pt x="0" y="64"/>
                        <a:pt x="0" y="64"/>
                        <a:pt x="0" y="64"/>
                      </a:cubicBezTo>
                      <a:lnTo>
                        <a:pt x="2" y="7"/>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4" name="Freeform 303">
                  <a:extLst>
                    <a:ext uri="{FF2B5EF4-FFF2-40B4-BE49-F238E27FC236}">
                      <a16:creationId xmlns:a16="http://schemas.microsoft.com/office/drawing/2014/main" id="{6BDC6767-3D68-FC56-9210-241E61F6AEC7}"/>
                    </a:ext>
                  </a:extLst>
                </p:cNvPr>
                <p:cNvSpPr>
                  <a:spLocks/>
                </p:cNvSpPr>
                <p:nvPr/>
              </p:nvSpPr>
              <p:spPr bwMode="auto">
                <a:xfrm>
                  <a:off x="2070" y="1597"/>
                  <a:ext cx="35" cy="171"/>
                </a:xfrm>
                <a:custGeom>
                  <a:avLst/>
                  <a:gdLst>
                    <a:gd name="T0" fmla="*/ 33 w 14"/>
                    <a:gd name="T1" fmla="*/ 136 h 64"/>
                    <a:gd name="T2" fmla="*/ 125 w 14"/>
                    <a:gd name="T3" fmla="*/ 21 h 64"/>
                    <a:gd name="T4" fmla="*/ 220 w 14"/>
                    <a:gd name="T5" fmla="*/ 136 h 64"/>
                    <a:gd name="T6" fmla="*/ 208 w 14"/>
                    <a:gd name="T7" fmla="*/ 1221 h 64"/>
                    <a:gd name="T8" fmla="*/ 113 w 14"/>
                    <a:gd name="T9" fmla="*/ 1165 h 64"/>
                    <a:gd name="T10" fmla="*/ 0 w 14"/>
                    <a:gd name="T11" fmla="*/ 1221 h 64"/>
                    <a:gd name="T12" fmla="*/ 33 w 14"/>
                    <a:gd name="T13" fmla="*/ 136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64">
                      <a:moveTo>
                        <a:pt x="2" y="7"/>
                      </a:moveTo>
                      <a:cubicBezTo>
                        <a:pt x="2" y="3"/>
                        <a:pt x="5" y="0"/>
                        <a:pt x="8" y="1"/>
                      </a:cubicBezTo>
                      <a:cubicBezTo>
                        <a:pt x="12" y="1"/>
                        <a:pt x="14" y="3"/>
                        <a:pt x="14" y="7"/>
                      </a:cubicBezTo>
                      <a:cubicBezTo>
                        <a:pt x="13" y="64"/>
                        <a:pt x="13" y="64"/>
                        <a:pt x="13" y="64"/>
                      </a:cubicBezTo>
                      <a:cubicBezTo>
                        <a:pt x="7" y="61"/>
                        <a:pt x="7" y="61"/>
                        <a:pt x="7" y="61"/>
                      </a:cubicBezTo>
                      <a:cubicBezTo>
                        <a:pt x="0" y="64"/>
                        <a:pt x="0" y="64"/>
                        <a:pt x="0" y="64"/>
                      </a:cubicBezTo>
                      <a:lnTo>
                        <a:pt x="2" y="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5" name="Freeform 304">
                  <a:extLst>
                    <a:ext uri="{FF2B5EF4-FFF2-40B4-BE49-F238E27FC236}">
                      <a16:creationId xmlns:a16="http://schemas.microsoft.com/office/drawing/2014/main" id="{3900B9BC-A3F0-9412-675E-E9DDB13A5DC9}"/>
                    </a:ext>
                  </a:extLst>
                </p:cNvPr>
                <p:cNvSpPr>
                  <a:spLocks/>
                </p:cNvSpPr>
                <p:nvPr/>
              </p:nvSpPr>
              <p:spPr bwMode="auto">
                <a:xfrm>
                  <a:off x="2075" y="1600"/>
                  <a:ext cx="28" cy="152"/>
                </a:xfrm>
                <a:custGeom>
                  <a:avLst/>
                  <a:gdLst>
                    <a:gd name="T0" fmla="*/ 33 w 11"/>
                    <a:gd name="T1" fmla="*/ 115 h 57"/>
                    <a:gd name="T2" fmla="*/ 0 w 11"/>
                    <a:gd name="T3" fmla="*/ 1080 h 57"/>
                    <a:gd name="T4" fmla="*/ 51 w 11"/>
                    <a:gd name="T5" fmla="*/ 568 h 57"/>
                    <a:gd name="T6" fmla="*/ 150 w 11"/>
                    <a:gd name="T7" fmla="*/ 56 h 57"/>
                    <a:gd name="T8" fmla="*/ 33 w 11"/>
                    <a:gd name="T9" fmla="*/ 115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7">
                      <a:moveTo>
                        <a:pt x="2" y="6"/>
                      </a:moveTo>
                      <a:cubicBezTo>
                        <a:pt x="0" y="57"/>
                        <a:pt x="0" y="57"/>
                        <a:pt x="0" y="57"/>
                      </a:cubicBezTo>
                      <a:cubicBezTo>
                        <a:pt x="0" y="51"/>
                        <a:pt x="1" y="52"/>
                        <a:pt x="3" y="30"/>
                      </a:cubicBezTo>
                      <a:cubicBezTo>
                        <a:pt x="4" y="6"/>
                        <a:pt x="7" y="3"/>
                        <a:pt x="9" y="3"/>
                      </a:cubicBezTo>
                      <a:cubicBezTo>
                        <a:pt x="11" y="2"/>
                        <a:pt x="2" y="0"/>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6" name="Freeform 305">
                  <a:extLst>
                    <a:ext uri="{FF2B5EF4-FFF2-40B4-BE49-F238E27FC236}">
                      <a16:creationId xmlns:a16="http://schemas.microsoft.com/office/drawing/2014/main" id="{06D9C033-FEF9-2A8C-60AC-A2FFF2FDDAE3}"/>
                    </a:ext>
                  </a:extLst>
                </p:cNvPr>
                <p:cNvSpPr>
                  <a:spLocks/>
                </p:cNvSpPr>
                <p:nvPr/>
              </p:nvSpPr>
              <p:spPr bwMode="auto">
                <a:xfrm>
                  <a:off x="2225" y="2243"/>
                  <a:ext cx="98" cy="162"/>
                </a:xfrm>
                <a:custGeom>
                  <a:avLst/>
                  <a:gdLst>
                    <a:gd name="T0" fmla="*/ 410 w 39"/>
                    <a:gd name="T1" fmla="*/ 77 h 61"/>
                    <a:gd name="T2" fmla="*/ 555 w 39"/>
                    <a:gd name="T3" fmla="*/ 35 h 61"/>
                    <a:gd name="T4" fmla="*/ 588 w 39"/>
                    <a:gd name="T5" fmla="*/ 191 h 61"/>
                    <a:gd name="T6" fmla="*/ 176 w 39"/>
                    <a:gd name="T7" fmla="*/ 1142 h 61"/>
                    <a:gd name="T8" fmla="*/ 113 w 39"/>
                    <a:gd name="T9" fmla="*/ 1030 h 61"/>
                    <a:gd name="T10" fmla="*/ 0 w 39"/>
                    <a:gd name="T11" fmla="*/ 1030 h 61"/>
                    <a:gd name="T12" fmla="*/ 410 w 39"/>
                    <a:gd name="T13" fmla="*/ 77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61">
                      <a:moveTo>
                        <a:pt x="26" y="4"/>
                      </a:moveTo>
                      <a:cubicBezTo>
                        <a:pt x="28" y="1"/>
                        <a:pt x="32" y="0"/>
                        <a:pt x="35" y="2"/>
                      </a:cubicBezTo>
                      <a:cubicBezTo>
                        <a:pt x="38" y="3"/>
                        <a:pt x="39" y="7"/>
                        <a:pt x="37" y="10"/>
                      </a:cubicBezTo>
                      <a:cubicBezTo>
                        <a:pt x="11" y="61"/>
                        <a:pt x="11" y="61"/>
                        <a:pt x="11" y="61"/>
                      </a:cubicBezTo>
                      <a:cubicBezTo>
                        <a:pt x="7" y="55"/>
                        <a:pt x="7" y="55"/>
                        <a:pt x="7" y="55"/>
                      </a:cubicBezTo>
                      <a:cubicBezTo>
                        <a:pt x="0" y="55"/>
                        <a:pt x="0" y="55"/>
                        <a:pt x="0" y="55"/>
                      </a:cubicBezTo>
                      <a:lnTo>
                        <a:pt x="26" y="4"/>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7" name="Freeform 306">
                  <a:extLst>
                    <a:ext uri="{FF2B5EF4-FFF2-40B4-BE49-F238E27FC236}">
                      <a16:creationId xmlns:a16="http://schemas.microsoft.com/office/drawing/2014/main" id="{681FE2FF-6258-3510-95D5-4EB03ABA5905}"/>
                    </a:ext>
                  </a:extLst>
                </p:cNvPr>
                <p:cNvSpPr>
                  <a:spLocks/>
                </p:cNvSpPr>
                <p:nvPr/>
              </p:nvSpPr>
              <p:spPr bwMode="auto">
                <a:xfrm>
                  <a:off x="2225" y="2243"/>
                  <a:ext cx="98" cy="162"/>
                </a:xfrm>
                <a:custGeom>
                  <a:avLst/>
                  <a:gdLst>
                    <a:gd name="T0" fmla="*/ 410 w 39"/>
                    <a:gd name="T1" fmla="*/ 77 h 61"/>
                    <a:gd name="T2" fmla="*/ 555 w 39"/>
                    <a:gd name="T3" fmla="*/ 35 h 61"/>
                    <a:gd name="T4" fmla="*/ 588 w 39"/>
                    <a:gd name="T5" fmla="*/ 191 h 61"/>
                    <a:gd name="T6" fmla="*/ 176 w 39"/>
                    <a:gd name="T7" fmla="*/ 1142 h 61"/>
                    <a:gd name="T8" fmla="*/ 113 w 39"/>
                    <a:gd name="T9" fmla="*/ 1030 h 61"/>
                    <a:gd name="T10" fmla="*/ 0 w 39"/>
                    <a:gd name="T11" fmla="*/ 1030 h 61"/>
                    <a:gd name="T12" fmla="*/ 410 w 39"/>
                    <a:gd name="T13" fmla="*/ 77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61">
                      <a:moveTo>
                        <a:pt x="26" y="4"/>
                      </a:moveTo>
                      <a:cubicBezTo>
                        <a:pt x="28" y="1"/>
                        <a:pt x="32" y="0"/>
                        <a:pt x="35" y="2"/>
                      </a:cubicBezTo>
                      <a:cubicBezTo>
                        <a:pt x="38" y="3"/>
                        <a:pt x="39" y="7"/>
                        <a:pt x="37" y="10"/>
                      </a:cubicBezTo>
                      <a:cubicBezTo>
                        <a:pt x="11" y="61"/>
                        <a:pt x="11" y="61"/>
                        <a:pt x="11" y="61"/>
                      </a:cubicBezTo>
                      <a:cubicBezTo>
                        <a:pt x="7" y="55"/>
                        <a:pt x="7" y="55"/>
                        <a:pt x="7" y="55"/>
                      </a:cubicBezTo>
                      <a:cubicBezTo>
                        <a:pt x="0" y="55"/>
                        <a:pt x="0" y="55"/>
                        <a:pt x="0" y="55"/>
                      </a:cubicBezTo>
                      <a:lnTo>
                        <a:pt x="26" y="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8" name="Freeform 307">
                  <a:extLst>
                    <a:ext uri="{FF2B5EF4-FFF2-40B4-BE49-F238E27FC236}">
                      <a16:creationId xmlns:a16="http://schemas.microsoft.com/office/drawing/2014/main" id="{B46CC770-2251-F6F4-DAD9-440960CD67A6}"/>
                    </a:ext>
                  </a:extLst>
                </p:cNvPr>
                <p:cNvSpPr>
                  <a:spLocks/>
                </p:cNvSpPr>
                <p:nvPr/>
              </p:nvSpPr>
              <p:spPr bwMode="auto">
                <a:xfrm>
                  <a:off x="2235" y="2243"/>
                  <a:ext cx="85" cy="136"/>
                </a:xfrm>
                <a:custGeom>
                  <a:avLst/>
                  <a:gdLst>
                    <a:gd name="T0" fmla="*/ 375 w 34"/>
                    <a:gd name="T1" fmla="*/ 115 h 51"/>
                    <a:gd name="T2" fmla="*/ 0 w 34"/>
                    <a:gd name="T3" fmla="*/ 968 h 51"/>
                    <a:gd name="T4" fmla="*/ 220 w 34"/>
                    <a:gd name="T5" fmla="*/ 533 h 51"/>
                    <a:gd name="T6" fmla="*/ 500 w 34"/>
                    <a:gd name="T7" fmla="*/ 115 h 51"/>
                    <a:gd name="T8" fmla="*/ 375 w 34"/>
                    <a:gd name="T9" fmla="*/ 11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1">
                      <a:moveTo>
                        <a:pt x="24" y="6"/>
                      </a:moveTo>
                      <a:cubicBezTo>
                        <a:pt x="0" y="51"/>
                        <a:pt x="0" y="51"/>
                        <a:pt x="0" y="51"/>
                      </a:cubicBezTo>
                      <a:cubicBezTo>
                        <a:pt x="3" y="45"/>
                        <a:pt x="3" y="46"/>
                        <a:pt x="14" y="28"/>
                      </a:cubicBezTo>
                      <a:cubicBezTo>
                        <a:pt x="26" y="6"/>
                        <a:pt x="30" y="6"/>
                        <a:pt x="32" y="6"/>
                      </a:cubicBezTo>
                      <a:cubicBezTo>
                        <a:pt x="34" y="6"/>
                        <a:pt x="27" y="0"/>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9" name="Freeform 308">
                  <a:extLst>
                    <a:ext uri="{FF2B5EF4-FFF2-40B4-BE49-F238E27FC236}">
                      <a16:creationId xmlns:a16="http://schemas.microsoft.com/office/drawing/2014/main" id="{BADE9723-1048-7213-680C-46BF8A9BDC00}"/>
                    </a:ext>
                  </a:extLst>
                </p:cNvPr>
                <p:cNvSpPr>
                  <a:spLocks/>
                </p:cNvSpPr>
                <p:nvPr/>
              </p:nvSpPr>
              <p:spPr bwMode="auto">
                <a:xfrm>
                  <a:off x="2085" y="2117"/>
                  <a:ext cx="118" cy="150"/>
                </a:xfrm>
                <a:custGeom>
                  <a:avLst/>
                  <a:gdLst>
                    <a:gd name="T0" fmla="*/ 555 w 47"/>
                    <a:gd name="T1" fmla="*/ 78 h 56"/>
                    <a:gd name="T2" fmla="*/ 693 w 47"/>
                    <a:gd name="T3" fmla="*/ 35 h 56"/>
                    <a:gd name="T4" fmla="*/ 713 w 47"/>
                    <a:gd name="T5" fmla="*/ 209 h 56"/>
                    <a:gd name="T6" fmla="*/ 158 w 47"/>
                    <a:gd name="T7" fmla="*/ 1077 h 56"/>
                    <a:gd name="T8" fmla="*/ 113 w 47"/>
                    <a:gd name="T9" fmla="*/ 962 h 56"/>
                    <a:gd name="T10" fmla="*/ 0 w 47"/>
                    <a:gd name="T11" fmla="*/ 927 h 56"/>
                    <a:gd name="T12" fmla="*/ 555 w 47"/>
                    <a:gd name="T13" fmla="*/ 78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56">
                      <a:moveTo>
                        <a:pt x="35" y="4"/>
                      </a:moveTo>
                      <a:cubicBezTo>
                        <a:pt x="38" y="1"/>
                        <a:pt x="41" y="0"/>
                        <a:pt x="44" y="2"/>
                      </a:cubicBezTo>
                      <a:cubicBezTo>
                        <a:pt x="47" y="5"/>
                        <a:pt x="47" y="9"/>
                        <a:pt x="45" y="11"/>
                      </a:cubicBezTo>
                      <a:cubicBezTo>
                        <a:pt x="10" y="56"/>
                        <a:pt x="10" y="56"/>
                        <a:pt x="10" y="56"/>
                      </a:cubicBezTo>
                      <a:cubicBezTo>
                        <a:pt x="7" y="50"/>
                        <a:pt x="7" y="50"/>
                        <a:pt x="7" y="50"/>
                      </a:cubicBezTo>
                      <a:cubicBezTo>
                        <a:pt x="0" y="48"/>
                        <a:pt x="0" y="48"/>
                        <a:pt x="0" y="48"/>
                      </a:cubicBezTo>
                      <a:lnTo>
                        <a:pt x="35" y="4"/>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0" name="Freeform 309">
                  <a:extLst>
                    <a:ext uri="{FF2B5EF4-FFF2-40B4-BE49-F238E27FC236}">
                      <a16:creationId xmlns:a16="http://schemas.microsoft.com/office/drawing/2014/main" id="{CAAF0F3F-DE07-A2AF-45F7-0715C273BFBB}"/>
                    </a:ext>
                  </a:extLst>
                </p:cNvPr>
                <p:cNvSpPr>
                  <a:spLocks/>
                </p:cNvSpPr>
                <p:nvPr/>
              </p:nvSpPr>
              <p:spPr bwMode="auto">
                <a:xfrm>
                  <a:off x="2085" y="2117"/>
                  <a:ext cx="118" cy="150"/>
                </a:xfrm>
                <a:custGeom>
                  <a:avLst/>
                  <a:gdLst>
                    <a:gd name="T0" fmla="*/ 555 w 47"/>
                    <a:gd name="T1" fmla="*/ 78 h 56"/>
                    <a:gd name="T2" fmla="*/ 693 w 47"/>
                    <a:gd name="T3" fmla="*/ 35 h 56"/>
                    <a:gd name="T4" fmla="*/ 713 w 47"/>
                    <a:gd name="T5" fmla="*/ 209 h 56"/>
                    <a:gd name="T6" fmla="*/ 158 w 47"/>
                    <a:gd name="T7" fmla="*/ 1077 h 56"/>
                    <a:gd name="T8" fmla="*/ 113 w 47"/>
                    <a:gd name="T9" fmla="*/ 962 h 56"/>
                    <a:gd name="T10" fmla="*/ 0 w 47"/>
                    <a:gd name="T11" fmla="*/ 927 h 56"/>
                    <a:gd name="T12" fmla="*/ 555 w 47"/>
                    <a:gd name="T13" fmla="*/ 78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56">
                      <a:moveTo>
                        <a:pt x="35" y="4"/>
                      </a:moveTo>
                      <a:cubicBezTo>
                        <a:pt x="38" y="1"/>
                        <a:pt x="41" y="0"/>
                        <a:pt x="44" y="2"/>
                      </a:cubicBezTo>
                      <a:cubicBezTo>
                        <a:pt x="47" y="5"/>
                        <a:pt x="47" y="9"/>
                        <a:pt x="45" y="11"/>
                      </a:cubicBezTo>
                      <a:cubicBezTo>
                        <a:pt x="10" y="56"/>
                        <a:pt x="10" y="56"/>
                        <a:pt x="10" y="56"/>
                      </a:cubicBezTo>
                      <a:cubicBezTo>
                        <a:pt x="7" y="50"/>
                        <a:pt x="7" y="50"/>
                        <a:pt x="7" y="50"/>
                      </a:cubicBezTo>
                      <a:cubicBezTo>
                        <a:pt x="0" y="48"/>
                        <a:pt x="0" y="48"/>
                        <a:pt x="0" y="48"/>
                      </a:cubicBezTo>
                      <a:lnTo>
                        <a:pt x="35" y="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1" name="Freeform 310">
                  <a:extLst>
                    <a:ext uri="{FF2B5EF4-FFF2-40B4-BE49-F238E27FC236}">
                      <a16:creationId xmlns:a16="http://schemas.microsoft.com/office/drawing/2014/main" id="{A88D7ED0-D282-68E8-9D3B-A8A2F42E14EA}"/>
                    </a:ext>
                  </a:extLst>
                </p:cNvPr>
                <p:cNvSpPr>
                  <a:spLocks/>
                </p:cNvSpPr>
                <p:nvPr/>
              </p:nvSpPr>
              <p:spPr bwMode="auto">
                <a:xfrm>
                  <a:off x="2098" y="2117"/>
                  <a:ext cx="105" cy="120"/>
                </a:xfrm>
                <a:custGeom>
                  <a:avLst/>
                  <a:gdLst>
                    <a:gd name="T0" fmla="*/ 500 w 42"/>
                    <a:gd name="T1" fmla="*/ 93 h 45"/>
                    <a:gd name="T2" fmla="*/ 0 w 42"/>
                    <a:gd name="T3" fmla="*/ 853 h 45"/>
                    <a:gd name="T4" fmla="*/ 283 w 42"/>
                    <a:gd name="T5" fmla="*/ 477 h 45"/>
                    <a:gd name="T6" fmla="*/ 613 w 42"/>
                    <a:gd name="T7" fmla="*/ 136 h 45"/>
                    <a:gd name="T8" fmla="*/ 500 w 42"/>
                    <a:gd name="T9" fmla="*/ 93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5">
                      <a:moveTo>
                        <a:pt x="32" y="5"/>
                      </a:moveTo>
                      <a:cubicBezTo>
                        <a:pt x="0" y="45"/>
                        <a:pt x="0" y="45"/>
                        <a:pt x="0" y="45"/>
                      </a:cubicBezTo>
                      <a:cubicBezTo>
                        <a:pt x="4" y="40"/>
                        <a:pt x="4" y="41"/>
                        <a:pt x="18" y="25"/>
                      </a:cubicBezTo>
                      <a:cubicBezTo>
                        <a:pt x="34" y="6"/>
                        <a:pt x="37" y="6"/>
                        <a:pt x="39" y="7"/>
                      </a:cubicBezTo>
                      <a:cubicBezTo>
                        <a:pt x="42" y="7"/>
                        <a:pt x="36" y="0"/>
                        <a:pt x="3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2" name="Freeform 311">
                  <a:extLst>
                    <a:ext uri="{FF2B5EF4-FFF2-40B4-BE49-F238E27FC236}">
                      <a16:creationId xmlns:a16="http://schemas.microsoft.com/office/drawing/2014/main" id="{AD6BAFEF-6A61-C0CE-BFAD-393668F6B53B}"/>
                    </a:ext>
                  </a:extLst>
                </p:cNvPr>
                <p:cNvSpPr>
                  <a:spLocks/>
                </p:cNvSpPr>
                <p:nvPr/>
              </p:nvSpPr>
              <p:spPr bwMode="auto">
                <a:xfrm>
                  <a:off x="2888" y="2467"/>
                  <a:ext cx="40" cy="170"/>
                </a:xfrm>
                <a:custGeom>
                  <a:avLst/>
                  <a:gdLst>
                    <a:gd name="T0" fmla="*/ 50 w 16"/>
                    <a:gd name="T1" fmla="*/ 114 h 64"/>
                    <a:gd name="T2" fmla="*/ 158 w 16"/>
                    <a:gd name="T3" fmla="*/ 0 h 64"/>
                    <a:gd name="T4" fmla="*/ 250 w 16"/>
                    <a:gd name="T5" fmla="*/ 114 h 64"/>
                    <a:gd name="T6" fmla="*/ 188 w 16"/>
                    <a:gd name="T7" fmla="*/ 1201 h 64"/>
                    <a:gd name="T8" fmla="*/ 113 w 16"/>
                    <a:gd name="T9" fmla="*/ 1121 h 64"/>
                    <a:gd name="T10" fmla="*/ 0 w 16"/>
                    <a:gd name="T11" fmla="*/ 1179 h 64"/>
                    <a:gd name="T12" fmla="*/ 50 w 16"/>
                    <a:gd name="T13" fmla="*/ 11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4">
                      <a:moveTo>
                        <a:pt x="3" y="6"/>
                      </a:moveTo>
                      <a:cubicBezTo>
                        <a:pt x="3" y="2"/>
                        <a:pt x="6" y="0"/>
                        <a:pt x="10" y="0"/>
                      </a:cubicBezTo>
                      <a:cubicBezTo>
                        <a:pt x="13" y="0"/>
                        <a:pt x="16" y="3"/>
                        <a:pt x="16" y="6"/>
                      </a:cubicBezTo>
                      <a:cubicBezTo>
                        <a:pt x="12" y="64"/>
                        <a:pt x="12" y="64"/>
                        <a:pt x="12" y="64"/>
                      </a:cubicBezTo>
                      <a:cubicBezTo>
                        <a:pt x="7" y="60"/>
                        <a:pt x="7" y="60"/>
                        <a:pt x="7" y="60"/>
                      </a:cubicBezTo>
                      <a:cubicBezTo>
                        <a:pt x="0" y="63"/>
                        <a:pt x="0" y="63"/>
                        <a:pt x="0" y="63"/>
                      </a:cubicBezTo>
                      <a:lnTo>
                        <a:pt x="3" y="6"/>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3" name="Freeform 312">
                  <a:extLst>
                    <a:ext uri="{FF2B5EF4-FFF2-40B4-BE49-F238E27FC236}">
                      <a16:creationId xmlns:a16="http://schemas.microsoft.com/office/drawing/2014/main" id="{36959FE2-A5D5-DAA1-3D31-E24C6380B31F}"/>
                    </a:ext>
                  </a:extLst>
                </p:cNvPr>
                <p:cNvSpPr>
                  <a:spLocks/>
                </p:cNvSpPr>
                <p:nvPr/>
              </p:nvSpPr>
              <p:spPr bwMode="auto">
                <a:xfrm>
                  <a:off x="2888" y="2467"/>
                  <a:ext cx="40" cy="170"/>
                </a:xfrm>
                <a:custGeom>
                  <a:avLst/>
                  <a:gdLst>
                    <a:gd name="T0" fmla="*/ 50 w 16"/>
                    <a:gd name="T1" fmla="*/ 114 h 64"/>
                    <a:gd name="T2" fmla="*/ 158 w 16"/>
                    <a:gd name="T3" fmla="*/ 0 h 64"/>
                    <a:gd name="T4" fmla="*/ 250 w 16"/>
                    <a:gd name="T5" fmla="*/ 114 h 64"/>
                    <a:gd name="T6" fmla="*/ 188 w 16"/>
                    <a:gd name="T7" fmla="*/ 1201 h 64"/>
                    <a:gd name="T8" fmla="*/ 113 w 16"/>
                    <a:gd name="T9" fmla="*/ 1121 h 64"/>
                    <a:gd name="T10" fmla="*/ 0 w 16"/>
                    <a:gd name="T11" fmla="*/ 1179 h 64"/>
                    <a:gd name="T12" fmla="*/ 50 w 16"/>
                    <a:gd name="T13" fmla="*/ 114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4">
                      <a:moveTo>
                        <a:pt x="3" y="6"/>
                      </a:moveTo>
                      <a:cubicBezTo>
                        <a:pt x="3" y="2"/>
                        <a:pt x="6" y="0"/>
                        <a:pt x="10" y="0"/>
                      </a:cubicBezTo>
                      <a:cubicBezTo>
                        <a:pt x="13" y="0"/>
                        <a:pt x="16" y="3"/>
                        <a:pt x="16" y="6"/>
                      </a:cubicBezTo>
                      <a:cubicBezTo>
                        <a:pt x="12" y="64"/>
                        <a:pt x="12" y="64"/>
                        <a:pt x="12" y="64"/>
                      </a:cubicBezTo>
                      <a:cubicBezTo>
                        <a:pt x="7" y="60"/>
                        <a:pt x="7" y="60"/>
                        <a:pt x="7" y="60"/>
                      </a:cubicBezTo>
                      <a:cubicBezTo>
                        <a:pt x="0" y="63"/>
                        <a:pt x="0" y="63"/>
                        <a:pt x="0" y="63"/>
                      </a:cubicBezTo>
                      <a:lnTo>
                        <a:pt x="3" y="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4" name="Freeform 313">
                  <a:extLst>
                    <a:ext uri="{FF2B5EF4-FFF2-40B4-BE49-F238E27FC236}">
                      <a16:creationId xmlns:a16="http://schemas.microsoft.com/office/drawing/2014/main" id="{3383D59C-BA1A-75D6-B76E-87674F518A92}"/>
                    </a:ext>
                  </a:extLst>
                </p:cNvPr>
                <p:cNvSpPr>
                  <a:spLocks/>
                </p:cNvSpPr>
                <p:nvPr/>
              </p:nvSpPr>
              <p:spPr bwMode="auto">
                <a:xfrm>
                  <a:off x="2893" y="2467"/>
                  <a:ext cx="32" cy="152"/>
                </a:xfrm>
                <a:custGeom>
                  <a:avLst/>
                  <a:gdLst>
                    <a:gd name="T0" fmla="*/ 42 w 13"/>
                    <a:gd name="T1" fmla="*/ 115 h 57"/>
                    <a:gd name="T2" fmla="*/ 0 w 13"/>
                    <a:gd name="T3" fmla="*/ 1080 h 57"/>
                    <a:gd name="T4" fmla="*/ 62 w 13"/>
                    <a:gd name="T5" fmla="*/ 589 h 57"/>
                    <a:gd name="T6" fmla="*/ 162 w 13"/>
                    <a:gd name="T7" fmla="*/ 56 h 57"/>
                    <a:gd name="T8" fmla="*/ 42 w 13"/>
                    <a:gd name="T9" fmla="*/ 115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57">
                      <a:moveTo>
                        <a:pt x="3" y="6"/>
                      </a:moveTo>
                      <a:cubicBezTo>
                        <a:pt x="0" y="57"/>
                        <a:pt x="0" y="57"/>
                        <a:pt x="0" y="57"/>
                      </a:cubicBezTo>
                      <a:cubicBezTo>
                        <a:pt x="1" y="51"/>
                        <a:pt x="1" y="52"/>
                        <a:pt x="4" y="31"/>
                      </a:cubicBezTo>
                      <a:cubicBezTo>
                        <a:pt x="6" y="6"/>
                        <a:pt x="8" y="4"/>
                        <a:pt x="11" y="3"/>
                      </a:cubicBezTo>
                      <a:cubicBezTo>
                        <a:pt x="13" y="2"/>
                        <a:pt x="4" y="0"/>
                        <a:pt x="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5" name="Freeform 314">
                  <a:extLst>
                    <a:ext uri="{FF2B5EF4-FFF2-40B4-BE49-F238E27FC236}">
                      <a16:creationId xmlns:a16="http://schemas.microsoft.com/office/drawing/2014/main" id="{7DF190D3-368B-E1DB-8FB9-2C445A16C466}"/>
                    </a:ext>
                  </a:extLst>
                </p:cNvPr>
                <p:cNvSpPr>
                  <a:spLocks/>
                </p:cNvSpPr>
                <p:nvPr/>
              </p:nvSpPr>
              <p:spPr bwMode="auto">
                <a:xfrm>
                  <a:off x="3048" y="2461"/>
                  <a:ext cx="40" cy="174"/>
                </a:xfrm>
                <a:custGeom>
                  <a:avLst/>
                  <a:gdLst>
                    <a:gd name="T0" fmla="*/ 0 w 16"/>
                    <a:gd name="T1" fmla="*/ 150 h 65"/>
                    <a:gd name="T2" fmla="*/ 95 w 16"/>
                    <a:gd name="T3" fmla="*/ 21 h 65"/>
                    <a:gd name="T4" fmla="*/ 188 w 16"/>
                    <a:gd name="T5" fmla="*/ 115 h 65"/>
                    <a:gd name="T6" fmla="*/ 250 w 16"/>
                    <a:gd name="T7" fmla="*/ 1226 h 65"/>
                    <a:gd name="T8" fmla="*/ 158 w 16"/>
                    <a:gd name="T9" fmla="*/ 1167 h 65"/>
                    <a:gd name="T10" fmla="*/ 63 w 16"/>
                    <a:gd name="T11" fmla="*/ 1247 h 65"/>
                    <a:gd name="T12" fmla="*/ 0 w 16"/>
                    <a:gd name="T13" fmla="*/ 15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5">
                      <a:moveTo>
                        <a:pt x="0" y="8"/>
                      </a:moveTo>
                      <a:cubicBezTo>
                        <a:pt x="0" y="4"/>
                        <a:pt x="2" y="1"/>
                        <a:pt x="6" y="1"/>
                      </a:cubicBezTo>
                      <a:cubicBezTo>
                        <a:pt x="9" y="0"/>
                        <a:pt x="12" y="3"/>
                        <a:pt x="12" y="6"/>
                      </a:cubicBezTo>
                      <a:cubicBezTo>
                        <a:pt x="16" y="64"/>
                        <a:pt x="16" y="64"/>
                        <a:pt x="16" y="64"/>
                      </a:cubicBezTo>
                      <a:cubicBezTo>
                        <a:pt x="10" y="61"/>
                        <a:pt x="10" y="61"/>
                        <a:pt x="10" y="61"/>
                      </a:cubicBezTo>
                      <a:cubicBezTo>
                        <a:pt x="4" y="65"/>
                        <a:pt x="4" y="65"/>
                        <a:pt x="4" y="65"/>
                      </a:cubicBezTo>
                      <a:lnTo>
                        <a:pt x="0" y="8"/>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6" name="Freeform 315">
                  <a:extLst>
                    <a:ext uri="{FF2B5EF4-FFF2-40B4-BE49-F238E27FC236}">
                      <a16:creationId xmlns:a16="http://schemas.microsoft.com/office/drawing/2014/main" id="{8805634D-3AB2-D8EA-DE9F-8A313D77038F}"/>
                    </a:ext>
                  </a:extLst>
                </p:cNvPr>
                <p:cNvSpPr>
                  <a:spLocks/>
                </p:cNvSpPr>
                <p:nvPr/>
              </p:nvSpPr>
              <p:spPr bwMode="auto">
                <a:xfrm>
                  <a:off x="3048" y="2461"/>
                  <a:ext cx="40" cy="174"/>
                </a:xfrm>
                <a:custGeom>
                  <a:avLst/>
                  <a:gdLst>
                    <a:gd name="T0" fmla="*/ 0 w 16"/>
                    <a:gd name="T1" fmla="*/ 150 h 65"/>
                    <a:gd name="T2" fmla="*/ 95 w 16"/>
                    <a:gd name="T3" fmla="*/ 21 h 65"/>
                    <a:gd name="T4" fmla="*/ 188 w 16"/>
                    <a:gd name="T5" fmla="*/ 115 h 65"/>
                    <a:gd name="T6" fmla="*/ 250 w 16"/>
                    <a:gd name="T7" fmla="*/ 1226 h 65"/>
                    <a:gd name="T8" fmla="*/ 158 w 16"/>
                    <a:gd name="T9" fmla="*/ 1167 h 65"/>
                    <a:gd name="T10" fmla="*/ 63 w 16"/>
                    <a:gd name="T11" fmla="*/ 1247 h 65"/>
                    <a:gd name="T12" fmla="*/ 0 w 16"/>
                    <a:gd name="T13" fmla="*/ 15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5">
                      <a:moveTo>
                        <a:pt x="0" y="8"/>
                      </a:moveTo>
                      <a:cubicBezTo>
                        <a:pt x="0" y="4"/>
                        <a:pt x="2" y="1"/>
                        <a:pt x="6" y="1"/>
                      </a:cubicBezTo>
                      <a:cubicBezTo>
                        <a:pt x="9" y="0"/>
                        <a:pt x="12" y="3"/>
                        <a:pt x="12" y="6"/>
                      </a:cubicBezTo>
                      <a:cubicBezTo>
                        <a:pt x="16" y="64"/>
                        <a:pt x="16" y="64"/>
                        <a:pt x="16" y="64"/>
                      </a:cubicBezTo>
                      <a:cubicBezTo>
                        <a:pt x="10" y="61"/>
                        <a:pt x="10" y="61"/>
                        <a:pt x="10" y="61"/>
                      </a:cubicBezTo>
                      <a:cubicBezTo>
                        <a:pt x="4" y="65"/>
                        <a:pt x="4" y="65"/>
                        <a:pt x="4" y="65"/>
                      </a:cubicBezTo>
                      <a:lnTo>
                        <a:pt x="0" y="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7" name="Freeform 316">
                  <a:extLst>
                    <a:ext uri="{FF2B5EF4-FFF2-40B4-BE49-F238E27FC236}">
                      <a16:creationId xmlns:a16="http://schemas.microsoft.com/office/drawing/2014/main" id="{CA9FAF7E-8A11-3FC8-0601-B0255C890C1B}"/>
                    </a:ext>
                  </a:extLst>
                </p:cNvPr>
                <p:cNvSpPr>
                  <a:spLocks/>
                </p:cNvSpPr>
                <p:nvPr/>
              </p:nvSpPr>
              <p:spPr bwMode="auto">
                <a:xfrm>
                  <a:off x="3053" y="2464"/>
                  <a:ext cx="22" cy="155"/>
                </a:xfrm>
                <a:custGeom>
                  <a:avLst/>
                  <a:gdLst>
                    <a:gd name="T0" fmla="*/ 0 w 9"/>
                    <a:gd name="T1" fmla="*/ 136 h 58"/>
                    <a:gd name="T2" fmla="*/ 59 w 9"/>
                    <a:gd name="T3" fmla="*/ 1106 h 58"/>
                    <a:gd name="T4" fmla="*/ 42 w 9"/>
                    <a:gd name="T5" fmla="*/ 593 h 58"/>
                    <a:gd name="T6" fmla="*/ 103 w 9"/>
                    <a:gd name="T7" fmla="*/ 56 h 58"/>
                    <a:gd name="T8" fmla="*/ 0 w 9"/>
                    <a:gd name="T9" fmla="*/ 136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58">
                      <a:moveTo>
                        <a:pt x="0" y="7"/>
                      </a:moveTo>
                      <a:cubicBezTo>
                        <a:pt x="4" y="58"/>
                        <a:pt x="4" y="58"/>
                        <a:pt x="4" y="58"/>
                      </a:cubicBezTo>
                      <a:cubicBezTo>
                        <a:pt x="3" y="52"/>
                        <a:pt x="4" y="52"/>
                        <a:pt x="3" y="31"/>
                      </a:cubicBezTo>
                      <a:cubicBezTo>
                        <a:pt x="2" y="6"/>
                        <a:pt x="5" y="4"/>
                        <a:pt x="7" y="3"/>
                      </a:cubicBezTo>
                      <a:cubicBezTo>
                        <a:pt x="9" y="1"/>
                        <a:pt x="0" y="0"/>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8" name="Freeform 317">
                  <a:extLst>
                    <a:ext uri="{FF2B5EF4-FFF2-40B4-BE49-F238E27FC236}">
                      <a16:creationId xmlns:a16="http://schemas.microsoft.com/office/drawing/2014/main" id="{131D8273-795D-4A03-BBBA-2DE0F1D7CA7F}"/>
                    </a:ext>
                  </a:extLst>
                </p:cNvPr>
                <p:cNvSpPr>
                  <a:spLocks/>
                </p:cNvSpPr>
                <p:nvPr/>
              </p:nvSpPr>
              <p:spPr bwMode="auto">
                <a:xfrm>
                  <a:off x="3193" y="2443"/>
                  <a:ext cx="60" cy="170"/>
                </a:xfrm>
                <a:custGeom>
                  <a:avLst/>
                  <a:gdLst>
                    <a:gd name="T0" fmla="*/ 20 w 24"/>
                    <a:gd name="T1" fmla="*/ 149 h 64"/>
                    <a:gd name="T2" fmla="*/ 95 w 24"/>
                    <a:gd name="T3" fmla="*/ 21 h 64"/>
                    <a:gd name="T4" fmla="*/ 208 w 24"/>
                    <a:gd name="T5" fmla="*/ 114 h 64"/>
                    <a:gd name="T6" fmla="*/ 375 w 24"/>
                    <a:gd name="T7" fmla="*/ 1163 h 64"/>
                    <a:gd name="T8" fmla="*/ 283 w 24"/>
                    <a:gd name="T9" fmla="*/ 1121 h 64"/>
                    <a:gd name="T10" fmla="*/ 188 w 24"/>
                    <a:gd name="T11" fmla="*/ 1201 h 64"/>
                    <a:gd name="T12" fmla="*/ 20 w 24"/>
                    <a:gd name="T13" fmla="*/ 149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4">
                      <a:moveTo>
                        <a:pt x="1" y="8"/>
                      </a:moveTo>
                      <a:cubicBezTo>
                        <a:pt x="0" y="5"/>
                        <a:pt x="3" y="1"/>
                        <a:pt x="6" y="1"/>
                      </a:cubicBezTo>
                      <a:cubicBezTo>
                        <a:pt x="9" y="0"/>
                        <a:pt x="13" y="2"/>
                        <a:pt x="13" y="6"/>
                      </a:cubicBezTo>
                      <a:cubicBezTo>
                        <a:pt x="24" y="62"/>
                        <a:pt x="24" y="62"/>
                        <a:pt x="24" y="62"/>
                      </a:cubicBezTo>
                      <a:cubicBezTo>
                        <a:pt x="18" y="60"/>
                        <a:pt x="18" y="60"/>
                        <a:pt x="18" y="60"/>
                      </a:cubicBezTo>
                      <a:cubicBezTo>
                        <a:pt x="12" y="64"/>
                        <a:pt x="12" y="64"/>
                        <a:pt x="12" y="64"/>
                      </a:cubicBezTo>
                      <a:lnTo>
                        <a:pt x="1" y="8"/>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9" name="Freeform 318">
                  <a:extLst>
                    <a:ext uri="{FF2B5EF4-FFF2-40B4-BE49-F238E27FC236}">
                      <a16:creationId xmlns:a16="http://schemas.microsoft.com/office/drawing/2014/main" id="{55536512-722E-92EF-9E96-376DB97447DD}"/>
                    </a:ext>
                  </a:extLst>
                </p:cNvPr>
                <p:cNvSpPr>
                  <a:spLocks/>
                </p:cNvSpPr>
                <p:nvPr/>
              </p:nvSpPr>
              <p:spPr bwMode="auto">
                <a:xfrm>
                  <a:off x="3193" y="2443"/>
                  <a:ext cx="60" cy="170"/>
                </a:xfrm>
                <a:custGeom>
                  <a:avLst/>
                  <a:gdLst>
                    <a:gd name="T0" fmla="*/ 20 w 24"/>
                    <a:gd name="T1" fmla="*/ 149 h 64"/>
                    <a:gd name="T2" fmla="*/ 95 w 24"/>
                    <a:gd name="T3" fmla="*/ 21 h 64"/>
                    <a:gd name="T4" fmla="*/ 208 w 24"/>
                    <a:gd name="T5" fmla="*/ 114 h 64"/>
                    <a:gd name="T6" fmla="*/ 375 w 24"/>
                    <a:gd name="T7" fmla="*/ 1163 h 64"/>
                    <a:gd name="T8" fmla="*/ 283 w 24"/>
                    <a:gd name="T9" fmla="*/ 1121 h 64"/>
                    <a:gd name="T10" fmla="*/ 188 w 24"/>
                    <a:gd name="T11" fmla="*/ 1201 h 64"/>
                    <a:gd name="T12" fmla="*/ 20 w 24"/>
                    <a:gd name="T13" fmla="*/ 149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64">
                      <a:moveTo>
                        <a:pt x="1" y="8"/>
                      </a:moveTo>
                      <a:cubicBezTo>
                        <a:pt x="0" y="5"/>
                        <a:pt x="3" y="1"/>
                        <a:pt x="6" y="1"/>
                      </a:cubicBezTo>
                      <a:cubicBezTo>
                        <a:pt x="9" y="0"/>
                        <a:pt x="13" y="2"/>
                        <a:pt x="13" y="6"/>
                      </a:cubicBezTo>
                      <a:cubicBezTo>
                        <a:pt x="24" y="62"/>
                        <a:pt x="24" y="62"/>
                        <a:pt x="24" y="62"/>
                      </a:cubicBezTo>
                      <a:cubicBezTo>
                        <a:pt x="18" y="60"/>
                        <a:pt x="18" y="60"/>
                        <a:pt x="18" y="60"/>
                      </a:cubicBezTo>
                      <a:cubicBezTo>
                        <a:pt x="12" y="64"/>
                        <a:pt x="12" y="64"/>
                        <a:pt x="12" y="64"/>
                      </a:cubicBezTo>
                      <a:lnTo>
                        <a:pt x="1" y="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0" name="Freeform 319">
                  <a:extLst>
                    <a:ext uri="{FF2B5EF4-FFF2-40B4-BE49-F238E27FC236}">
                      <a16:creationId xmlns:a16="http://schemas.microsoft.com/office/drawing/2014/main" id="{F00673D4-D4B2-06AD-8458-AD8A1FBE5B84}"/>
                    </a:ext>
                  </a:extLst>
                </p:cNvPr>
                <p:cNvSpPr>
                  <a:spLocks/>
                </p:cNvSpPr>
                <p:nvPr/>
              </p:nvSpPr>
              <p:spPr bwMode="auto">
                <a:xfrm>
                  <a:off x="3198" y="2448"/>
                  <a:ext cx="27" cy="149"/>
                </a:xfrm>
                <a:custGeom>
                  <a:avLst/>
                  <a:gdLst>
                    <a:gd name="T0" fmla="*/ 12 w 11"/>
                    <a:gd name="T1" fmla="*/ 114 h 56"/>
                    <a:gd name="T2" fmla="*/ 162 w 11"/>
                    <a:gd name="T3" fmla="*/ 1054 h 56"/>
                    <a:gd name="T4" fmla="*/ 120 w 11"/>
                    <a:gd name="T5" fmla="*/ 545 h 56"/>
                    <a:gd name="T6" fmla="*/ 120 w 11"/>
                    <a:gd name="T7" fmla="*/ 21 h 56"/>
                    <a:gd name="T8" fmla="*/ 12 w 11"/>
                    <a:gd name="T9" fmla="*/ 114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6">
                      <a:moveTo>
                        <a:pt x="1" y="6"/>
                      </a:moveTo>
                      <a:cubicBezTo>
                        <a:pt x="11" y="56"/>
                        <a:pt x="11" y="56"/>
                        <a:pt x="11" y="56"/>
                      </a:cubicBezTo>
                      <a:cubicBezTo>
                        <a:pt x="10" y="50"/>
                        <a:pt x="10" y="51"/>
                        <a:pt x="8" y="29"/>
                      </a:cubicBezTo>
                      <a:cubicBezTo>
                        <a:pt x="3" y="5"/>
                        <a:pt x="6" y="2"/>
                        <a:pt x="8" y="1"/>
                      </a:cubicBezTo>
                      <a:cubicBezTo>
                        <a:pt x="9" y="0"/>
                        <a:pt x="0" y="0"/>
                        <a:pt x="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1" name="Freeform 320">
                  <a:extLst>
                    <a:ext uri="{FF2B5EF4-FFF2-40B4-BE49-F238E27FC236}">
                      <a16:creationId xmlns:a16="http://schemas.microsoft.com/office/drawing/2014/main" id="{7C925D70-D90B-22C3-4FA5-84EE62663CDA}"/>
                    </a:ext>
                  </a:extLst>
                </p:cNvPr>
                <p:cNvSpPr>
                  <a:spLocks/>
                </p:cNvSpPr>
                <p:nvPr/>
              </p:nvSpPr>
              <p:spPr bwMode="auto">
                <a:xfrm>
                  <a:off x="3338" y="2392"/>
                  <a:ext cx="72" cy="171"/>
                </a:xfrm>
                <a:custGeom>
                  <a:avLst/>
                  <a:gdLst>
                    <a:gd name="T0" fmla="*/ 12 w 29"/>
                    <a:gd name="T1" fmla="*/ 171 h 64"/>
                    <a:gd name="T2" fmla="*/ 74 w 29"/>
                    <a:gd name="T3" fmla="*/ 21 h 64"/>
                    <a:gd name="T4" fmla="*/ 196 w 29"/>
                    <a:gd name="T5" fmla="*/ 115 h 64"/>
                    <a:gd name="T6" fmla="*/ 444 w 29"/>
                    <a:gd name="T7" fmla="*/ 1165 h 64"/>
                    <a:gd name="T8" fmla="*/ 340 w 29"/>
                    <a:gd name="T9" fmla="*/ 1144 h 64"/>
                    <a:gd name="T10" fmla="*/ 258 w 29"/>
                    <a:gd name="T11" fmla="*/ 1221 h 64"/>
                    <a:gd name="T12" fmla="*/ 12 w 29"/>
                    <a:gd name="T13" fmla="*/ 171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64">
                      <a:moveTo>
                        <a:pt x="1" y="9"/>
                      </a:moveTo>
                      <a:cubicBezTo>
                        <a:pt x="0" y="6"/>
                        <a:pt x="2" y="2"/>
                        <a:pt x="5" y="1"/>
                      </a:cubicBezTo>
                      <a:cubicBezTo>
                        <a:pt x="9" y="0"/>
                        <a:pt x="12" y="2"/>
                        <a:pt x="13" y="6"/>
                      </a:cubicBezTo>
                      <a:cubicBezTo>
                        <a:pt x="29" y="61"/>
                        <a:pt x="29" y="61"/>
                        <a:pt x="29" y="61"/>
                      </a:cubicBezTo>
                      <a:cubicBezTo>
                        <a:pt x="22" y="60"/>
                        <a:pt x="22" y="60"/>
                        <a:pt x="22" y="60"/>
                      </a:cubicBezTo>
                      <a:cubicBezTo>
                        <a:pt x="17" y="64"/>
                        <a:pt x="17" y="64"/>
                        <a:pt x="17" y="64"/>
                      </a:cubicBezTo>
                      <a:lnTo>
                        <a:pt x="1" y="9"/>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2" name="Freeform 321">
                  <a:extLst>
                    <a:ext uri="{FF2B5EF4-FFF2-40B4-BE49-F238E27FC236}">
                      <a16:creationId xmlns:a16="http://schemas.microsoft.com/office/drawing/2014/main" id="{A3922276-C01B-9C4D-D242-826C87AF9928}"/>
                    </a:ext>
                  </a:extLst>
                </p:cNvPr>
                <p:cNvSpPr>
                  <a:spLocks/>
                </p:cNvSpPr>
                <p:nvPr/>
              </p:nvSpPr>
              <p:spPr bwMode="auto">
                <a:xfrm>
                  <a:off x="3338" y="2392"/>
                  <a:ext cx="72" cy="171"/>
                </a:xfrm>
                <a:custGeom>
                  <a:avLst/>
                  <a:gdLst>
                    <a:gd name="T0" fmla="*/ 12 w 29"/>
                    <a:gd name="T1" fmla="*/ 171 h 64"/>
                    <a:gd name="T2" fmla="*/ 74 w 29"/>
                    <a:gd name="T3" fmla="*/ 21 h 64"/>
                    <a:gd name="T4" fmla="*/ 196 w 29"/>
                    <a:gd name="T5" fmla="*/ 115 h 64"/>
                    <a:gd name="T6" fmla="*/ 444 w 29"/>
                    <a:gd name="T7" fmla="*/ 1165 h 64"/>
                    <a:gd name="T8" fmla="*/ 340 w 29"/>
                    <a:gd name="T9" fmla="*/ 1144 h 64"/>
                    <a:gd name="T10" fmla="*/ 258 w 29"/>
                    <a:gd name="T11" fmla="*/ 1221 h 64"/>
                    <a:gd name="T12" fmla="*/ 12 w 29"/>
                    <a:gd name="T13" fmla="*/ 171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64">
                      <a:moveTo>
                        <a:pt x="1" y="9"/>
                      </a:moveTo>
                      <a:cubicBezTo>
                        <a:pt x="0" y="6"/>
                        <a:pt x="2" y="2"/>
                        <a:pt x="5" y="1"/>
                      </a:cubicBezTo>
                      <a:cubicBezTo>
                        <a:pt x="9" y="0"/>
                        <a:pt x="12" y="2"/>
                        <a:pt x="13" y="6"/>
                      </a:cubicBezTo>
                      <a:cubicBezTo>
                        <a:pt x="29" y="61"/>
                        <a:pt x="29" y="61"/>
                        <a:pt x="29" y="61"/>
                      </a:cubicBezTo>
                      <a:cubicBezTo>
                        <a:pt x="22" y="60"/>
                        <a:pt x="22" y="60"/>
                        <a:pt x="22" y="60"/>
                      </a:cubicBezTo>
                      <a:cubicBezTo>
                        <a:pt x="17" y="64"/>
                        <a:pt x="17" y="64"/>
                        <a:pt x="17" y="64"/>
                      </a:cubicBezTo>
                      <a:lnTo>
                        <a:pt x="1" y="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3" name="Freeform 322">
                  <a:extLst>
                    <a:ext uri="{FF2B5EF4-FFF2-40B4-BE49-F238E27FC236}">
                      <a16:creationId xmlns:a16="http://schemas.microsoft.com/office/drawing/2014/main" id="{A5DD8AFE-0729-D88F-09A5-8669009C4AF0}"/>
                    </a:ext>
                  </a:extLst>
                </p:cNvPr>
                <p:cNvSpPr>
                  <a:spLocks/>
                </p:cNvSpPr>
                <p:nvPr/>
              </p:nvSpPr>
              <p:spPr bwMode="auto">
                <a:xfrm>
                  <a:off x="3340" y="2397"/>
                  <a:ext cx="40" cy="150"/>
                </a:xfrm>
                <a:custGeom>
                  <a:avLst/>
                  <a:gdLst>
                    <a:gd name="T0" fmla="*/ 33 w 16"/>
                    <a:gd name="T1" fmla="*/ 137 h 56"/>
                    <a:gd name="T2" fmla="*/ 250 w 16"/>
                    <a:gd name="T3" fmla="*/ 1077 h 56"/>
                    <a:gd name="T4" fmla="*/ 158 w 16"/>
                    <a:gd name="T5" fmla="*/ 573 h 56"/>
                    <a:gd name="T6" fmla="*/ 125 w 16"/>
                    <a:gd name="T7" fmla="*/ 35 h 56"/>
                    <a:gd name="T8" fmla="*/ 33 w 16"/>
                    <a:gd name="T9" fmla="*/ 137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6">
                      <a:moveTo>
                        <a:pt x="2" y="7"/>
                      </a:moveTo>
                      <a:cubicBezTo>
                        <a:pt x="16" y="56"/>
                        <a:pt x="16" y="56"/>
                        <a:pt x="16" y="56"/>
                      </a:cubicBezTo>
                      <a:cubicBezTo>
                        <a:pt x="14" y="50"/>
                        <a:pt x="15" y="51"/>
                        <a:pt x="10" y="30"/>
                      </a:cubicBezTo>
                      <a:cubicBezTo>
                        <a:pt x="4" y="6"/>
                        <a:pt x="6" y="3"/>
                        <a:pt x="8" y="2"/>
                      </a:cubicBezTo>
                      <a:cubicBezTo>
                        <a:pt x="10" y="0"/>
                        <a:pt x="0" y="1"/>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4" name="Freeform 323">
                  <a:extLst>
                    <a:ext uri="{FF2B5EF4-FFF2-40B4-BE49-F238E27FC236}">
                      <a16:creationId xmlns:a16="http://schemas.microsoft.com/office/drawing/2014/main" id="{01A59DFA-D1C2-2513-36AF-D3E14D0DC5BE}"/>
                    </a:ext>
                  </a:extLst>
                </p:cNvPr>
                <p:cNvSpPr>
                  <a:spLocks/>
                </p:cNvSpPr>
                <p:nvPr/>
              </p:nvSpPr>
              <p:spPr bwMode="auto">
                <a:xfrm>
                  <a:off x="3505" y="2331"/>
                  <a:ext cx="73" cy="157"/>
                </a:xfrm>
                <a:custGeom>
                  <a:avLst/>
                  <a:gdLst>
                    <a:gd name="T0" fmla="*/ 20 w 29"/>
                    <a:gd name="T1" fmla="*/ 170 h 59"/>
                    <a:gd name="T2" fmla="*/ 83 w 29"/>
                    <a:gd name="T3" fmla="*/ 21 h 59"/>
                    <a:gd name="T4" fmla="*/ 209 w 29"/>
                    <a:gd name="T5" fmla="*/ 93 h 59"/>
                    <a:gd name="T6" fmla="*/ 463 w 29"/>
                    <a:gd name="T7" fmla="*/ 1035 h 59"/>
                    <a:gd name="T8" fmla="*/ 347 w 29"/>
                    <a:gd name="T9" fmla="*/ 1019 h 59"/>
                    <a:gd name="T10" fmla="*/ 272 w 29"/>
                    <a:gd name="T11" fmla="*/ 1112 h 59"/>
                    <a:gd name="T12" fmla="*/ 20 w 29"/>
                    <a:gd name="T13" fmla="*/ 17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59">
                      <a:moveTo>
                        <a:pt x="1" y="9"/>
                      </a:moveTo>
                      <a:cubicBezTo>
                        <a:pt x="0" y="6"/>
                        <a:pt x="1" y="2"/>
                        <a:pt x="5" y="1"/>
                      </a:cubicBezTo>
                      <a:cubicBezTo>
                        <a:pt x="8" y="0"/>
                        <a:pt x="12" y="2"/>
                        <a:pt x="13" y="5"/>
                      </a:cubicBezTo>
                      <a:cubicBezTo>
                        <a:pt x="29" y="55"/>
                        <a:pt x="29" y="55"/>
                        <a:pt x="29" y="55"/>
                      </a:cubicBezTo>
                      <a:cubicBezTo>
                        <a:pt x="22" y="54"/>
                        <a:pt x="22" y="54"/>
                        <a:pt x="22" y="54"/>
                      </a:cubicBezTo>
                      <a:cubicBezTo>
                        <a:pt x="17" y="59"/>
                        <a:pt x="17" y="59"/>
                        <a:pt x="17" y="59"/>
                      </a:cubicBezTo>
                      <a:lnTo>
                        <a:pt x="1" y="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5" name="Freeform 324">
                  <a:extLst>
                    <a:ext uri="{FF2B5EF4-FFF2-40B4-BE49-F238E27FC236}">
                      <a16:creationId xmlns:a16="http://schemas.microsoft.com/office/drawing/2014/main" id="{4D419DD9-DE18-4AE9-3823-3B3ABD54C9EF}"/>
                    </a:ext>
                  </a:extLst>
                </p:cNvPr>
                <p:cNvSpPr>
                  <a:spLocks/>
                </p:cNvSpPr>
                <p:nvPr/>
              </p:nvSpPr>
              <p:spPr bwMode="auto">
                <a:xfrm>
                  <a:off x="3505" y="2331"/>
                  <a:ext cx="73" cy="157"/>
                </a:xfrm>
                <a:custGeom>
                  <a:avLst/>
                  <a:gdLst>
                    <a:gd name="T0" fmla="*/ 20 w 29"/>
                    <a:gd name="T1" fmla="*/ 170 h 59"/>
                    <a:gd name="T2" fmla="*/ 83 w 29"/>
                    <a:gd name="T3" fmla="*/ 21 h 59"/>
                    <a:gd name="T4" fmla="*/ 209 w 29"/>
                    <a:gd name="T5" fmla="*/ 93 h 59"/>
                    <a:gd name="T6" fmla="*/ 463 w 29"/>
                    <a:gd name="T7" fmla="*/ 1035 h 59"/>
                    <a:gd name="T8" fmla="*/ 347 w 29"/>
                    <a:gd name="T9" fmla="*/ 1019 h 59"/>
                    <a:gd name="T10" fmla="*/ 272 w 29"/>
                    <a:gd name="T11" fmla="*/ 1112 h 59"/>
                    <a:gd name="T12" fmla="*/ 20 w 29"/>
                    <a:gd name="T13" fmla="*/ 17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59">
                      <a:moveTo>
                        <a:pt x="1" y="9"/>
                      </a:moveTo>
                      <a:cubicBezTo>
                        <a:pt x="0" y="6"/>
                        <a:pt x="1" y="2"/>
                        <a:pt x="5" y="1"/>
                      </a:cubicBezTo>
                      <a:cubicBezTo>
                        <a:pt x="8" y="0"/>
                        <a:pt x="12" y="2"/>
                        <a:pt x="13" y="5"/>
                      </a:cubicBezTo>
                      <a:cubicBezTo>
                        <a:pt x="29" y="55"/>
                        <a:pt x="29" y="55"/>
                        <a:pt x="29" y="55"/>
                      </a:cubicBezTo>
                      <a:cubicBezTo>
                        <a:pt x="22" y="54"/>
                        <a:pt x="22" y="54"/>
                        <a:pt x="22" y="54"/>
                      </a:cubicBezTo>
                      <a:cubicBezTo>
                        <a:pt x="17" y="59"/>
                        <a:pt x="17" y="59"/>
                        <a:pt x="17" y="59"/>
                      </a:cubicBezTo>
                      <a:lnTo>
                        <a:pt x="1" y="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6" name="Freeform 325">
                  <a:extLst>
                    <a:ext uri="{FF2B5EF4-FFF2-40B4-BE49-F238E27FC236}">
                      <a16:creationId xmlns:a16="http://schemas.microsoft.com/office/drawing/2014/main" id="{A7E47E91-5821-E557-2BF0-E2F2E7FE0C3E}"/>
                    </a:ext>
                  </a:extLst>
                </p:cNvPr>
                <p:cNvSpPr>
                  <a:spLocks/>
                </p:cNvSpPr>
                <p:nvPr/>
              </p:nvSpPr>
              <p:spPr bwMode="auto">
                <a:xfrm>
                  <a:off x="3508" y="2333"/>
                  <a:ext cx="40" cy="139"/>
                </a:xfrm>
                <a:custGeom>
                  <a:avLst/>
                  <a:gdLst>
                    <a:gd name="T0" fmla="*/ 33 w 16"/>
                    <a:gd name="T1" fmla="*/ 150 h 52"/>
                    <a:gd name="T2" fmla="*/ 250 w 16"/>
                    <a:gd name="T3" fmla="*/ 994 h 52"/>
                    <a:gd name="T4" fmla="*/ 175 w 16"/>
                    <a:gd name="T5" fmla="*/ 572 h 52"/>
                    <a:gd name="T6" fmla="*/ 125 w 16"/>
                    <a:gd name="T7" fmla="*/ 35 h 52"/>
                    <a:gd name="T8" fmla="*/ 33 w 16"/>
                    <a:gd name="T9" fmla="*/ 15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2">
                      <a:moveTo>
                        <a:pt x="2" y="8"/>
                      </a:moveTo>
                      <a:cubicBezTo>
                        <a:pt x="16" y="52"/>
                        <a:pt x="16" y="52"/>
                        <a:pt x="16" y="52"/>
                      </a:cubicBezTo>
                      <a:cubicBezTo>
                        <a:pt x="14" y="46"/>
                        <a:pt x="16" y="51"/>
                        <a:pt x="11" y="30"/>
                      </a:cubicBezTo>
                      <a:cubicBezTo>
                        <a:pt x="4" y="6"/>
                        <a:pt x="6" y="4"/>
                        <a:pt x="8" y="2"/>
                      </a:cubicBezTo>
                      <a:cubicBezTo>
                        <a:pt x="9" y="0"/>
                        <a:pt x="0" y="2"/>
                        <a:pt x="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7" name="Freeform 326">
                  <a:extLst>
                    <a:ext uri="{FF2B5EF4-FFF2-40B4-BE49-F238E27FC236}">
                      <a16:creationId xmlns:a16="http://schemas.microsoft.com/office/drawing/2014/main" id="{7F3BD4C6-03D6-60CA-04DC-4E873D4F7F67}"/>
                    </a:ext>
                  </a:extLst>
                </p:cNvPr>
                <p:cNvSpPr>
                  <a:spLocks/>
                </p:cNvSpPr>
                <p:nvPr/>
              </p:nvSpPr>
              <p:spPr bwMode="auto">
                <a:xfrm>
                  <a:off x="3660" y="2267"/>
                  <a:ext cx="70" cy="144"/>
                </a:xfrm>
                <a:custGeom>
                  <a:avLst/>
                  <a:gdLst>
                    <a:gd name="T0" fmla="*/ 33 w 28"/>
                    <a:gd name="T1" fmla="*/ 171 h 54"/>
                    <a:gd name="T2" fmla="*/ 83 w 28"/>
                    <a:gd name="T3" fmla="*/ 21 h 54"/>
                    <a:gd name="T4" fmla="*/ 208 w 28"/>
                    <a:gd name="T5" fmla="*/ 93 h 54"/>
                    <a:gd name="T6" fmla="*/ 438 w 28"/>
                    <a:gd name="T7" fmla="*/ 947 h 54"/>
                    <a:gd name="T8" fmla="*/ 333 w 28"/>
                    <a:gd name="T9" fmla="*/ 931 h 54"/>
                    <a:gd name="T10" fmla="*/ 250 w 28"/>
                    <a:gd name="T11" fmla="*/ 1024 h 54"/>
                    <a:gd name="T12" fmla="*/ 33 w 28"/>
                    <a:gd name="T13" fmla="*/ 171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54">
                      <a:moveTo>
                        <a:pt x="2" y="9"/>
                      </a:moveTo>
                      <a:cubicBezTo>
                        <a:pt x="0" y="6"/>
                        <a:pt x="2" y="2"/>
                        <a:pt x="5" y="1"/>
                      </a:cubicBezTo>
                      <a:cubicBezTo>
                        <a:pt x="9" y="0"/>
                        <a:pt x="12" y="2"/>
                        <a:pt x="13" y="5"/>
                      </a:cubicBezTo>
                      <a:cubicBezTo>
                        <a:pt x="28" y="50"/>
                        <a:pt x="28" y="50"/>
                        <a:pt x="28" y="50"/>
                      </a:cubicBezTo>
                      <a:cubicBezTo>
                        <a:pt x="21" y="49"/>
                        <a:pt x="21" y="49"/>
                        <a:pt x="21" y="49"/>
                      </a:cubicBezTo>
                      <a:cubicBezTo>
                        <a:pt x="16" y="54"/>
                        <a:pt x="16" y="54"/>
                        <a:pt x="16" y="54"/>
                      </a:cubicBezTo>
                      <a:lnTo>
                        <a:pt x="2" y="9"/>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8" name="Freeform 327">
                  <a:extLst>
                    <a:ext uri="{FF2B5EF4-FFF2-40B4-BE49-F238E27FC236}">
                      <a16:creationId xmlns:a16="http://schemas.microsoft.com/office/drawing/2014/main" id="{5F1B0FEB-7ABF-EE6C-B1AD-67B15581624B}"/>
                    </a:ext>
                  </a:extLst>
                </p:cNvPr>
                <p:cNvSpPr>
                  <a:spLocks/>
                </p:cNvSpPr>
                <p:nvPr/>
              </p:nvSpPr>
              <p:spPr bwMode="auto">
                <a:xfrm>
                  <a:off x="3660" y="2267"/>
                  <a:ext cx="70" cy="144"/>
                </a:xfrm>
                <a:custGeom>
                  <a:avLst/>
                  <a:gdLst>
                    <a:gd name="T0" fmla="*/ 33 w 28"/>
                    <a:gd name="T1" fmla="*/ 171 h 54"/>
                    <a:gd name="T2" fmla="*/ 83 w 28"/>
                    <a:gd name="T3" fmla="*/ 21 h 54"/>
                    <a:gd name="T4" fmla="*/ 208 w 28"/>
                    <a:gd name="T5" fmla="*/ 93 h 54"/>
                    <a:gd name="T6" fmla="*/ 438 w 28"/>
                    <a:gd name="T7" fmla="*/ 947 h 54"/>
                    <a:gd name="T8" fmla="*/ 333 w 28"/>
                    <a:gd name="T9" fmla="*/ 931 h 54"/>
                    <a:gd name="T10" fmla="*/ 250 w 28"/>
                    <a:gd name="T11" fmla="*/ 1024 h 54"/>
                    <a:gd name="T12" fmla="*/ 33 w 28"/>
                    <a:gd name="T13" fmla="*/ 171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54">
                      <a:moveTo>
                        <a:pt x="2" y="9"/>
                      </a:moveTo>
                      <a:cubicBezTo>
                        <a:pt x="0" y="6"/>
                        <a:pt x="2" y="2"/>
                        <a:pt x="5" y="1"/>
                      </a:cubicBezTo>
                      <a:cubicBezTo>
                        <a:pt x="9" y="0"/>
                        <a:pt x="12" y="2"/>
                        <a:pt x="13" y="5"/>
                      </a:cubicBezTo>
                      <a:cubicBezTo>
                        <a:pt x="28" y="50"/>
                        <a:pt x="28" y="50"/>
                        <a:pt x="28" y="50"/>
                      </a:cubicBezTo>
                      <a:cubicBezTo>
                        <a:pt x="21" y="49"/>
                        <a:pt x="21" y="49"/>
                        <a:pt x="21" y="49"/>
                      </a:cubicBezTo>
                      <a:cubicBezTo>
                        <a:pt x="16" y="54"/>
                        <a:pt x="16" y="54"/>
                        <a:pt x="16" y="54"/>
                      </a:cubicBezTo>
                      <a:lnTo>
                        <a:pt x="2" y="9"/>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29" name="Freeform 328">
                  <a:extLst>
                    <a:ext uri="{FF2B5EF4-FFF2-40B4-BE49-F238E27FC236}">
                      <a16:creationId xmlns:a16="http://schemas.microsoft.com/office/drawing/2014/main" id="{17FC4B17-11A2-D238-EEFC-13ADAF8877AA}"/>
                    </a:ext>
                  </a:extLst>
                </p:cNvPr>
                <p:cNvSpPr>
                  <a:spLocks/>
                </p:cNvSpPr>
                <p:nvPr/>
              </p:nvSpPr>
              <p:spPr bwMode="auto">
                <a:xfrm>
                  <a:off x="3665" y="2269"/>
                  <a:ext cx="40" cy="136"/>
                </a:xfrm>
                <a:custGeom>
                  <a:avLst/>
                  <a:gdLst>
                    <a:gd name="T0" fmla="*/ 33 w 16"/>
                    <a:gd name="T1" fmla="*/ 149 h 51"/>
                    <a:gd name="T2" fmla="*/ 220 w 16"/>
                    <a:gd name="T3" fmla="*/ 888 h 51"/>
                    <a:gd name="T4" fmla="*/ 175 w 16"/>
                    <a:gd name="T5" fmla="*/ 568 h 51"/>
                    <a:gd name="T6" fmla="*/ 113 w 16"/>
                    <a:gd name="T7" fmla="*/ 35 h 51"/>
                    <a:gd name="T8" fmla="*/ 33 w 16"/>
                    <a:gd name="T9" fmla="*/ 149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51">
                      <a:moveTo>
                        <a:pt x="2" y="8"/>
                      </a:moveTo>
                      <a:cubicBezTo>
                        <a:pt x="14" y="47"/>
                        <a:pt x="14" y="47"/>
                        <a:pt x="14" y="47"/>
                      </a:cubicBezTo>
                      <a:cubicBezTo>
                        <a:pt x="12" y="41"/>
                        <a:pt x="16" y="51"/>
                        <a:pt x="11" y="30"/>
                      </a:cubicBezTo>
                      <a:cubicBezTo>
                        <a:pt x="4" y="6"/>
                        <a:pt x="5" y="4"/>
                        <a:pt x="7" y="2"/>
                      </a:cubicBezTo>
                      <a:cubicBezTo>
                        <a:pt x="9" y="0"/>
                        <a:pt x="0" y="2"/>
                        <a:pt x="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0" name="Freeform 329">
                  <a:extLst>
                    <a:ext uri="{FF2B5EF4-FFF2-40B4-BE49-F238E27FC236}">
                      <a16:creationId xmlns:a16="http://schemas.microsoft.com/office/drawing/2014/main" id="{00A79634-C65F-DC8F-8A53-B0E197559CF7}"/>
                    </a:ext>
                  </a:extLst>
                </p:cNvPr>
                <p:cNvSpPr>
                  <a:spLocks/>
                </p:cNvSpPr>
                <p:nvPr/>
              </p:nvSpPr>
              <p:spPr bwMode="auto">
                <a:xfrm>
                  <a:off x="3403" y="1483"/>
                  <a:ext cx="30" cy="130"/>
                </a:xfrm>
                <a:custGeom>
                  <a:avLst/>
                  <a:gdLst>
                    <a:gd name="T0" fmla="*/ 10 w 30"/>
                    <a:gd name="T1" fmla="*/ 2 h 130"/>
                    <a:gd name="T2" fmla="*/ 0 w 30"/>
                    <a:gd name="T3" fmla="*/ 0 h 130"/>
                    <a:gd name="T4" fmla="*/ 30 w 30"/>
                    <a:gd name="T5" fmla="*/ 130 h 130"/>
                    <a:gd name="T6" fmla="*/ 10 w 30"/>
                    <a:gd name="T7" fmla="*/ 2 h 1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30">
                      <a:moveTo>
                        <a:pt x="10" y="2"/>
                      </a:moveTo>
                      <a:lnTo>
                        <a:pt x="0" y="0"/>
                      </a:lnTo>
                      <a:lnTo>
                        <a:pt x="30" y="130"/>
                      </a:ln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1" name="Freeform 330">
                  <a:extLst>
                    <a:ext uri="{FF2B5EF4-FFF2-40B4-BE49-F238E27FC236}">
                      <a16:creationId xmlns:a16="http://schemas.microsoft.com/office/drawing/2014/main" id="{59D13363-F944-AD2F-F1F0-835CE5045CDD}"/>
                    </a:ext>
                  </a:extLst>
                </p:cNvPr>
                <p:cNvSpPr>
                  <a:spLocks/>
                </p:cNvSpPr>
                <p:nvPr/>
              </p:nvSpPr>
              <p:spPr bwMode="auto">
                <a:xfrm>
                  <a:off x="3403" y="1483"/>
                  <a:ext cx="30" cy="130"/>
                </a:xfrm>
                <a:custGeom>
                  <a:avLst/>
                  <a:gdLst>
                    <a:gd name="T0" fmla="*/ 10 w 30"/>
                    <a:gd name="T1" fmla="*/ 2 h 130"/>
                    <a:gd name="T2" fmla="*/ 0 w 30"/>
                    <a:gd name="T3" fmla="*/ 0 h 130"/>
                    <a:gd name="T4" fmla="*/ 30 w 30"/>
                    <a:gd name="T5" fmla="*/ 130 h 130"/>
                    <a:gd name="T6" fmla="*/ 0 60000 65536"/>
                    <a:gd name="T7" fmla="*/ 0 60000 65536"/>
                    <a:gd name="T8" fmla="*/ 0 60000 65536"/>
                  </a:gdLst>
                  <a:ahLst/>
                  <a:cxnLst>
                    <a:cxn ang="T6">
                      <a:pos x="T0" y="T1"/>
                    </a:cxn>
                    <a:cxn ang="T7">
                      <a:pos x="T2" y="T3"/>
                    </a:cxn>
                    <a:cxn ang="T8">
                      <a:pos x="T4" y="T5"/>
                    </a:cxn>
                  </a:cxnLst>
                  <a:rect l="0" t="0" r="r" b="b"/>
                  <a:pathLst>
                    <a:path w="30" h="130">
                      <a:moveTo>
                        <a:pt x="10" y="2"/>
                      </a:moveTo>
                      <a:lnTo>
                        <a:pt x="0" y="0"/>
                      </a:lnTo>
                      <a:lnTo>
                        <a:pt x="30" y="1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2" name="Freeform 331">
                  <a:extLst>
                    <a:ext uri="{FF2B5EF4-FFF2-40B4-BE49-F238E27FC236}">
                      <a16:creationId xmlns:a16="http://schemas.microsoft.com/office/drawing/2014/main" id="{1829034F-44A1-0B4A-528B-1B730AF46367}"/>
                    </a:ext>
                  </a:extLst>
                </p:cNvPr>
                <p:cNvSpPr>
                  <a:spLocks/>
                </p:cNvSpPr>
                <p:nvPr/>
              </p:nvSpPr>
              <p:spPr bwMode="auto">
                <a:xfrm>
                  <a:off x="3253" y="1579"/>
                  <a:ext cx="40" cy="114"/>
                </a:xfrm>
                <a:custGeom>
                  <a:avLst/>
                  <a:gdLst>
                    <a:gd name="T0" fmla="*/ 10 w 40"/>
                    <a:gd name="T1" fmla="*/ 2 h 114"/>
                    <a:gd name="T2" fmla="*/ 0 w 40"/>
                    <a:gd name="T3" fmla="*/ 0 h 114"/>
                    <a:gd name="T4" fmla="*/ 40 w 40"/>
                    <a:gd name="T5" fmla="*/ 114 h 114"/>
                    <a:gd name="T6" fmla="*/ 10 w 40"/>
                    <a:gd name="T7" fmla="*/ 2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114">
                      <a:moveTo>
                        <a:pt x="10" y="2"/>
                      </a:moveTo>
                      <a:lnTo>
                        <a:pt x="0" y="0"/>
                      </a:lnTo>
                      <a:lnTo>
                        <a:pt x="40" y="114"/>
                      </a:ln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3" name="Freeform 332">
                  <a:extLst>
                    <a:ext uri="{FF2B5EF4-FFF2-40B4-BE49-F238E27FC236}">
                      <a16:creationId xmlns:a16="http://schemas.microsoft.com/office/drawing/2014/main" id="{C6F3C4D0-3526-8F86-DAB8-8E8352A0D592}"/>
                    </a:ext>
                  </a:extLst>
                </p:cNvPr>
                <p:cNvSpPr>
                  <a:spLocks/>
                </p:cNvSpPr>
                <p:nvPr/>
              </p:nvSpPr>
              <p:spPr bwMode="auto">
                <a:xfrm>
                  <a:off x="3253" y="1579"/>
                  <a:ext cx="40" cy="114"/>
                </a:xfrm>
                <a:custGeom>
                  <a:avLst/>
                  <a:gdLst>
                    <a:gd name="T0" fmla="*/ 10 w 40"/>
                    <a:gd name="T1" fmla="*/ 2 h 114"/>
                    <a:gd name="T2" fmla="*/ 0 w 40"/>
                    <a:gd name="T3" fmla="*/ 0 h 114"/>
                    <a:gd name="T4" fmla="*/ 40 w 40"/>
                    <a:gd name="T5" fmla="*/ 114 h 114"/>
                    <a:gd name="T6" fmla="*/ 0 60000 65536"/>
                    <a:gd name="T7" fmla="*/ 0 60000 65536"/>
                    <a:gd name="T8" fmla="*/ 0 60000 65536"/>
                  </a:gdLst>
                  <a:ahLst/>
                  <a:cxnLst>
                    <a:cxn ang="T6">
                      <a:pos x="T0" y="T1"/>
                    </a:cxn>
                    <a:cxn ang="T7">
                      <a:pos x="T2" y="T3"/>
                    </a:cxn>
                    <a:cxn ang="T8">
                      <a:pos x="T4" y="T5"/>
                    </a:cxn>
                  </a:cxnLst>
                  <a:rect l="0" t="0" r="r" b="b"/>
                  <a:pathLst>
                    <a:path w="40" h="114">
                      <a:moveTo>
                        <a:pt x="10" y="2"/>
                      </a:moveTo>
                      <a:lnTo>
                        <a:pt x="0" y="0"/>
                      </a:lnTo>
                      <a:lnTo>
                        <a:pt x="40"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4" name="Freeform 333">
                  <a:extLst>
                    <a:ext uri="{FF2B5EF4-FFF2-40B4-BE49-F238E27FC236}">
                      <a16:creationId xmlns:a16="http://schemas.microsoft.com/office/drawing/2014/main" id="{A2FB4C7C-0E38-D132-BC3A-BAFEE91E0221}"/>
                    </a:ext>
                  </a:extLst>
                </p:cNvPr>
                <p:cNvSpPr>
                  <a:spLocks/>
                </p:cNvSpPr>
                <p:nvPr/>
              </p:nvSpPr>
              <p:spPr bwMode="auto">
                <a:xfrm>
                  <a:off x="3108" y="1691"/>
                  <a:ext cx="32" cy="72"/>
                </a:xfrm>
                <a:custGeom>
                  <a:avLst/>
                  <a:gdLst>
                    <a:gd name="T0" fmla="*/ 10 w 32"/>
                    <a:gd name="T1" fmla="*/ 0 h 72"/>
                    <a:gd name="T2" fmla="*/ 0 w 32"/>
                    <a:gd name="T3" fmla="*/ 0 h 72"/>
                    <a:gd name="T4" fmla="*/ 32 w 32"/>
                    <a:gd name="T5" fmla="*/ 72 h 72"/>
                    <a:gd name="T6" fmla="*/ 10 w 32"/>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72">
                      <a:moveTo>
                        <a:pt x="10" y="0"/>
                      </a:moveTo>
                      <a:lnTo>
                        <a:pt x="0" y="0"/>
                      </a:lnTo>
                      <a:lnTo>
                        <a:pt x="32" y="72"/>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5" name="Freeform 334">
                  <a:extLst>
                    <a:ext uri="{FF2B5EF4-FFF2-40B4-BE49-F238E27FC236}">
                      <a16:creationId xmlns:a16="http://schemas.microsoft.com/office/drawing/2014/main" id="{AD20B316-4C23-186C-F345-46BE57356A58}"/>
                    </a:ext>
                  </a:extLst>
                </p:cNvPr>
                <p:cNvSpPr>
                  <a:spLocks/>
                </p:cNvSpPr>
                <p:nvPr/>
              </p:nvSpPr>
              <p:spPr bwMode="auto">
                <a:xfrm>
                  <a:off x="3108" y="1691"/>
                  <a:ext cx="32" cy="72"/>
                </a:xfrm>
                <a:custGeom>
                  <a:avLst/>
                  <a:gdLst>
                    <a:gd name="T0" fmla="*/ 10 w 32"/>
                    <a:gd name="T1" fmla="*/ 0 h 72"/>
                    <a:gd name="T2" fmla="*/ 0 w 32"/>
                    <a:gd name="T3" fmla="*/ 0 h 72"/>
                    <a:gd name="T4" fmla="*/ 32 w 32"/>
                    <a:gd name="T5" fmla="*/ 72 h 72"/>
                    <a:gd name="T6" fmla="*/ 0 60000 65536"/>
                    <a:gd name="T7" fmla="*/ 0 60000 65536"/>
                    <a:gd name="T8" fmla="*/ 0 60000 65536"/>
                  </a:gdLst>
                  <a:ahLst/>
                  <a:cxnLst>
                    <a:cxn ang="T6">
                      <a:pos x="T0" y="T1"/>
                    </a:cxn>
                    <a:cxn ang="T7">
                      <a:pos x="T2" y="T3"/>
                    </a:cxn>
                    <a:cxn ang="T8">
                      <a:pos x="T4" y="T5"/>
                    </a:cxn>
                  </a:cxnLst>
                  <a:rect l="0" t="0" r="r" b="b"/>
                  <a:pathLst>
                    <a:path w="32" h="72">
                      <a:moveTo>
                        <a:pt x="10" y="0"/>
                      </a:moveTo>
                      <a:lnTo>
                        <a:pt x="0" y="0"/>
                      </a:lnTo>
                      <a:lnTo>
                        <a:pt x="32"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6" name="Freeform 335">
                  <a:extLst>
                    <a:ext uri="{FF2B5EF4-FFF2-40B4-BE49-F238E27FC236}">
                      <a16:creationId xmlns:a16="http://schemas.microsoft.com/office/drawing/2014/main" id="{C959F274-C3A4-D732-D764-959744005F7A}"/>
                    </a:ext>
                  </a:extLst>
                </p:cNvPr>
                <p:cNvSpPr>
                  <a:spLocks/>
                </p:cNvSpPr>
                <p:nvPr/>
              </p:nvSpPr>
              <p:spPr bwMode="auto">
                <a:xfrm>
                  <a:off x="2973" y="1773"/>
                  <a:ext cx="15" cy="46"/>
                </a:xfrm>
                <a:custGeom>
                  <a:avLst/>
                  <a:gdLst>
                    <a:gd name="T0" fmla="*/ 10 w 15"/>
                    <a:gd name="T1" fmla="*/ 3 h 46"/>
                    <a:gd name="T2" fmla="*/ 0 w 15"/>
                    <a:gd name="T3" fmla="*/ 0 h 46"/>
                    <a:gd name="T4" fmla="*/ 15 w 15"/>
                    <a:gd name="T5" fmla="*/ 46 h 46"/>
                    <a:gd name="T6" fmla="*/ 10 w 15"/>
                    <a:gd name="T7" fmla="*/ 3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46">
                      <a:moveTo>
                        <a:pt x="10" y="3"/>
                      </a:moveTo>
                      <a:lnTo>
                        <a:pt x="0" y="0"/>
                      </a:lnTo>
                      <a:lnTo>
                        <a:pt x="15" y="46"/>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7" name="Freeform 336">
                  <a:extLst>
                    <a:ext uri="{FF2B5EF4-FFF2-40B4-BE49-F238E27FC236}">
                      <a16:creationId xmlns:a16="http://schemas.microsoft.com/office/drawing/2014/main" id="{0D2E5770-E252-4427-F3F2-D1FF2405119C}"/>
                    </a:ext>
                  </a:extLst>
                </p:cNvPr>
                <p:cNvSpPr>
                  <a:spLocks/>
                </p:cNvSpPr>
                <p:nvPr/>
              </p:nvSpPr>
              <p:spPr bwMode="auto">
                <a:xfrm>
                  <a:off x="2973" y="1773"/>
                  <a:ext cx="15" cy="46"/>
                </a:xfrm>
                <a:custGeom>
                  <a:avLst/>
                  <a:gdLst>
                    <a:gd name="T0" fmla="*/ 10 w 15"/>
                    <a:gd name="T1" fmla="*/ 3 h 46"/>
                    <a:gd name="T2" fmla="*/ 0 w 15"/>
                    <a:gd name="T3" fmla="*/ 0 h 46"/>
                    <a:gd name="T4" fmla="*/ 15 w 15"/>
                    <a:gd name="T5" fmla="*/ 46 h 46"/>
                    <a:gd name="T6" fmla="*/ 0 60000 65536"/>
                    <a:gd name="T7" fmla="*/ 0 60000 65536"/>
                    <a:gd name="T8" fmla="*/ 0 60000 65536"/>
                  </a:gdLst>
                  <a:ahLst/>
                  <a:cxnLst>
                    <a:cxn ang="T6">
                      <a:pos x="T0" y="T1"/>
                    </a:cxn>
                    <a:cxn ang="T7">
                      <a:pos x="T2" y="T3"/>
                    </a:cxn>
                    <a:cxn ang="T8">
                      <a:pos x="T4" y="T5"/>
                    </a:cxn>
                  </a:cxnLst>
                  <a:rect l="0" t="0" r="r" b="b"/>
                  <a:pathLst>
                    <a:path w="15" h="46">
                      <a:moveTo>
                        <a:pt x="10" y="3"/>
                      </a:moveTo>
                      <a:lnTo>
                        <a:pt x="0" y="0"/>
                      </a:lnTo>
                      <a:lnTo>
                        <a:pt x="15"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8" name="Freeform 337">
                  <a:extLst>
                    <a:ext uri="{FF2B5EF4-FFF2-40B4-BE49-F238E27FC236}">
                      <a16:creationId xmlns:a16="http://schemas.microsoft.com/office/drawing/2014/main" id="{BAF95D5D-3215-492A-231A-B7AE45061466}"/>
                    </a:ext>
                  </a:extLst>
                </p:cNvPr>
                <p:cNvSpPr>
                  <a:spLocks/>
                </p:cNvSpPr>
                <p:nvPr/>
              </p:nvSpPr>
              <p:spPr bwMode="auto">
                <a:xfrm>
                  <a:off x="3563" y="1496"/>
                  <a:ext cx="37" cy="77"/>
                </a:xfrm>
                <a:custGeom>
                  <a:avLst/>
                  <a:gdLst>
                    <a:gd name="T0" fmla="*/ 195 w 15"/>
                    <a:gd name="T1" fmla="*/ 430 h 29"/>
                    <a:gd name="T2" fmla="*/ 91 w 15"/>
                    <a:gd name="T3" fmla="*/ 542 h 29"/>
                    <a:gd name="T4" fmla="*/ 0 w 15"/>
                    <a:gd name="T5" fmla="*/ 409 h 29"/>
                    <a:gd name="T6" fmla="*/ 30 w 15"/>
                    <a:gd name="T7" fmla="*/ 0 h 29"/>
                    <a:gd name="T8" fmla="*/ 121 w 15"/>
                    <a:gd name="T9" fmla="*/ 56 h 29"/>
                    <a:gd name="T10" fmla="*/ 224 w 15"/>
                    <a:gd name="T11" fmla="*/ 21 h 29"/>
                    <a:gd name="T12" fmla="*/ 195 w 15"/>
                    <a:gd name="T13" fmla="*/ 43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9">
                      <a:moveTo>
                        <a:pt x="13" y="23"/>
                      </a:moveTo>
                      <a:cubicBezTo>
                        <a:pt x="13" y="26"/>
                        <a:pt x="10" y="29"/>
                        <a:pt x="6" y="29"/>
                      </a:cubicBezTo>
                      <a:cubicBezTo>
                        <a:pt x="3" y="28"/>
                        <a:pt x="0" y="25"/>
                        <a:pt x="0" y="22"/>
                      </a:cubicBezTo>
                      <a:cubicBezTo>
                        <a:pt x="2" y="0"/>
                        <a:pt x="2" y="0"/>
                        <a:pt x="2" y="0"/>
                      </a:cubicBezTo>
                      <a:cubicBezTo>
                        <a:pt x="8" y="3"/>
                        <a:pt x="8" y="3"/>
                        <a:pt x="8" y="3"/>
                      </a:cubicBezTo>
                      <a:cubicBezTo>
                        <a:pt x="15" y="1"/>
                        <a:pt x="15" y="1"/>
                        <a:pt x="15" y="1"/>
                      </a:cubicBezTo>
                      <a:lnTo>
                        <a:pt x="13" y="23"/>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39" name="Freeform 338">
                  <a:extLst>
                    <a:ext uri="{FF2B5EF4-FFF2-40B4-BE49-F238E27FC236}">
                      <a16:creationId xmlns:a16="http://schemas.microsoft.com/office/drawing/2014/main" id="{7BEB74DF-A84E-6C56-1BE4-86D60DAFCF00}"/>
                    </a:ext>
                  </a:extLst>
                </p:cNvPr>
                <p:cNvSpPr>
                  <a:spLocks/>
                </p:cNvSpPr>
                <p:nvPr/>
              </p:nvSpPr>
              <p:spPr bwMode="auto">
                <a:xfrm>
                  <a:off x="3563" y="1496"/>
                  <a:ext cx="37" cy="77"/>
                </a:xfrm>
                <a:custGeom>
                  <a:avLst/>
                  <a:gdLst>
                    <a:gd name="T0" fmla="*/ 195 w 15"/>
                    <a:gd name="T1" fmla="*/ 430 h 29"/>
                    <a:gd name="T2" fmla="*/ 91 w 15"/>
                    <a:gd name="T3" fmla="*/ 542 h 29"/>
                    <a:gd name="T4" fmla="*/ 0 w 15"/>
                    <a:gd name="T5" fmla="*/ 409 h 29"/>
                    <a:gd name="T6" fmla="*/ 30 w 15"/>
                    <a:gd name="T7" fmla="*/ 0 h 29"/>
                    <a:gd name="T8" fmla="*/ 121 w 15"/>
                    <a:gd name="T9" fmla="*/ 56 h 29"/>
                    <a:gd name="T10" fmla="*/ 224 w 15"/>
                    <a:gd name="T11" fmla="*/ 21 h 29"/>
                    <a:gd name="T12" fmla="*/ 195 w 15"/>
                    <a:gd name="T13" fmla="*/ 43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9">
                      <a:moveTo>
                        <a:pt x="13" y="23"/>
                      </a:moveTo>
                      <a:cubicBezTo>
                        <a:pt x="13" y="26"/>
                        <a:pt x="10" y="29"/>
                        <a:pt x="6" y="29"/>
                      </a:cubicBezTo>
                      <a:cubicBezTo>
                        <a:pt x="3" y="28"/>
                        <a:pt x="0" y="25"/>
                        <a:pt x="0" y="22"/>
                      </a:cubicBezTo>
                      <a:cubicBezTo>
                        <a:pt x="2" y="0"/>
                        <a:pt x="2" y="0"/>
                        <a:pt x="2" y="0"/>
                      </a:cubicBezTo>
                      <a:cubicBezTo>
                        <a:pt x="8" y="3"/>
                        <a:pt x="8" y="3"/>
                        <a:pt x="8" y="3"/>
                      </a:cubicBezTo>
                      <a:cubicBezTo>
                        <a:pt x="15" y="1"/>
                        <a:pt x="15" y="1"/>
                        <a:pt x="15" y="1"/>
                      </a:cubicBezTo>
                      <a:lnTo>
                        <a:pt x="13" y="23"/>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0" name="Freeform 339">
                  <a:extLst>
                    <a:ext uri="{FF2B5EF4-FFF2-40B4-BE49-F238E27FC236}">
                      <a16:creationId xmlns:a16="http://schemas.microsoft.com/office/drawing/2014/main" id="{1963B97C-C969-EE8A-2776-B4034284909A}"/>
                    </a:ext>
                  </a:extLst>
                </p:cNvPr>
                <p:cNvSpPr>
                  <a:spLocks/>
                </p:cNvSpPr>
                <p:nvPr/>
              </p:nvSpPr>
              <p:spPr bwMode="auto">
                <a:xfrm>
                  <a:off x="3568" y="1504"/>
                  <a:ext cx="12" cy="48"/>
                </a:xfrm>
                <a:custGeom>
                  <a:avLst/>
                  <a:gdLst>
                    <a:gd name="T0" fmla="*/ 12 w 12"/>
                    <a:gd name="T1" fmla="*/ 5 h 48"/>
                    <a:gd name="T2" fmla="*/ 5 w 12"/>
                    <a:gd name="T3" fmla="*/ 0 h 48"/>
                    <a:gd name="T4" fmla="*/ 0 w 12"/>
                    <a:gd name="T5" fmla="*/ 48 h 48"/>
                    <a:gd name="T6" fmla="*/ 12 w 12"/>
                    <a:gd name="T7" fmla="*/ 5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48">
                      <a:moveTo>
                        <a:pt x="12" y="5"/>
                      </a:moveTo>
                      <a:lnTo>
                        <a:pt x="5" y="0"/>
                      </a:lnTo>
                      <a:lnTo>
                        <a:pt x="0" y="48"/>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1" name="Freeform 340">
                  <a:extLst>
                    <a:ext uri="{FF2B5EF4-FFF2-40B4-BE49-F238E27FC236}">
                      <a16:creationId xmlns:a16="http://schemas.microsoft.com/office/drawing/2014/main" id="{2A62EB3D-66E3-838D-6CC7-D11A162DDF0D}"/>
                    </a:ext>
                  </a:extLst>
                </p:cNvPr>
                <p:cNvSpPr>
                  <a:spLocks/>
                </p:cNvSpPr>
                <p:nvPr/>
              </p:nvSpPr>
              <p:spPr bwMode="auto">
                <a:xfrm>
                  <a:off x="3568" y="1504"/>
                  <a:ext cx="12" cy="48"/>
                </a:xfrm>
                <a:custGeom>
                  <a:avLst/>
                  <a:gdLst>
                    <a:gd name="T0" fmla="*/ 12 w 12"/>
                    <a:gd name="T1" fmla="*/ 5 h 48"/>
                    <a:gd name="T2" fmla="*/ 5 w 12"/>
                    <a:gd name="T3" fmla="*/ 0 h 48"/>
                    <a:gd name="T4" fmla="*/ 0 w 12"/>
                    <a:gd name="T5" fmla="*/ 48 h 48"/>
                    <a:gd name="T6" fmla="*/ 0 60000 65536"/>
                    <a:gd name="T7" fmla="*/ 0 60000 65536"/>
                    <a:gd name="T8" fmla="*/ 0 60000 65536"/>
                  </a:gdLst>
                  <a:ahLst/>
                  <a:cxnLst>
                    <a:cxn ang="T6">
                      <a:pos x="T0" y="T1"/>
                    </a:cxn>
                    <a:cxn ang="T7">
                      <a:pos x="T2" y="T3"/>
                    </a:cxn>
                    <a:cxn ang="T8">
                      <a:pos x="T4" y="T5"/>
                    </a:cxn>
                  </a:cxnLst>
                  <a:rect l="0" t="0" r="r" b="b"/>
                  <a:pathLst>
                    <a:path w="12" h="48">
                      <a:moveTo>
                        <a:pt x="12" y="5"/>
                      </a:moveTo>
                      <a:lnTo>
                        <a:pt x="5"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2" name="Freeform 341">
                  <a:extLst>
                    <a:ext uri="{FF2B5EF4-FFF2-40B4-BE49-F238E27FC236}">
                      <a16:creationId xmlns:a16="http://schemas.microsoft.com/office/drawing/2014/main" id="{77A058F8-9CC2-3C2F-1DE4-526F87C4860E}"/>
                    </a:ext>
                  </a:extLst>
                </p:cNvPr>
                <p:cNvSpPr>
                  <a:spLocks/>
                </p:cNvSpPr>
                <p:nvPr/>
              </p:nvSpPr>
              <p:spPr bwMode="auto">
                <a:xfrm>
                  <a:off x="4008" y="2027"/>
                  <a:ext cx="100" cy="80"/>
                </a:xfrm>
                <a:custGeom>
                  <a:avLst/>
                  <a:gdLst>
                    <a:gd name="T0" fmla="*/ 20 w 40"/>
                    <a:gd name="T1" fmla="*/ 77 h 30"/>
                    <a:gd name="T2" fmla="*/ 0 w 40"/>
                    <a:gd name="T3" fmla="*/ 205 h 30"/>
                    <a:gd name="T4" fmla="*/ 458 w 40"/>
                    <a:gd name="T5" fmla="*/ 533 h 30"/>
                    <a:gd name="T6" fmla="*/ 595 w 40"/>
                    <a:gd name="T7" fmla="*/ 491 h 30"/>
                    <a:gd name="T8" fmla="*/ 563 w 40"/>
                    <a:gd name="T9" fmla="*/ 320 h 30"/>
                    <a:gd name="T10" fmla="*/ 95 w 40"/>
                    <a:gd name="T11" fmla="*/ 0 h 30"/>
                    <a:gd name="T12" fmla="*/ 20 w 40"/>
                    <a:gd name="T13" fmla="*/ 77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30">
                      <a:moveTo>
                        <a:pt x="1" y="4"/>
                      </a:moveTo>
                      <a:cubicBezTo>
                        <a:pt x="0" y="11"/>
                        <a:pt x="0" y="11"/>
                        <a:pt x="0" y="11"/>
                      </a:cubicBezTo>
                      <a:cubicBezTo>
                        <a:pt x="29" y="28"/>
                        <a:pt x="29" y="28"/>
                        <a:pt x="29" y="28"/>
                      </a:cubicBezTo>
                      <a:cubicBezTo>
                        <a:pt x="32" y="30"/>
                        <a:pt x="36" y="29"/>
                        <a:pt x="38" y="26"/>
                      </a:cubicBezTo>
                      <a:cubicBezTo>
                        <a:pt x="40" y="23"/>
                        <a:pt x="39" y="19"/>
                        <a:pt x="36" y="17"/>
                      </a:cubicBezTo>
                      <a:cubicBezTo>
                        <a:pt x="6" y="0"/>
                        <a:pt x="6" y="0"/>
                        <a:pt x="6" y="0"/>
                      </a:cubicBezTo>
                      <a:lnTo>
                        <a:pt x="1" y="4"/>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3" name="Freeform 342">
                  <a:extLst>
                    <a:ext uri="{FF2B5EF4-FFF2-40B4-BE49-F238E27FC236}">
                      <a16:creationId xmlns:a16="http://schemas.microsoft.com/office/drawing/2014/main" id="{D1027F94-A057-A7F8-B006-D40DEA32B5FB}"/>
                    </a:ext>
                  </a:extLst>
                </p:cNvPr>
                <p:cNvSpPr>
                  <a:spLocks/>
                </p:cNvSpPr>
                <p:nvPr/>
              </p:nvSpPr>
              <p:spPr bwMode="auto">
                <a:xfrm>
                  <a:off x="4008" y="2027"/>
                  <a:ext cx="100" cy="80"/>
                </a:xfrm>
                <a:custGeom>
                  <a:avLst/>
                  <a:gdLst>
                    <a:gd name="T0" fmla="*/ 20 w 40"/>
                    <a:gd name="T1" fmla="*/ 77 h 30"/>
                    <a:gd name="T2" fmla="*/ 0 w 40"/>
                    <a:gd name="T3" fmla="*/ 205 h 30"/>
                    <a:gd name="T4" fmla="*/ 458 w 40"/>
                    <a:gd name="T5" fmla="*/ 533 h 30"/>
                    <a:gd name="T6" fmla="*/ 595 w 40"/>
                    <a:gd name="T7" fmla="*/ 491 h 30"/>
                    <a:gd name="T8" fmla="*/ 563 w 40"/>
                    <a:gd name="T9" fmla="*/ 320 h 30"/>
                    <a:gd name="T10" fmla="*/ 95 w 40"/>
                    <a:gd name="T11" fmla="*/ 0 h 30"/>
                    <a:gd name="T12" fmla="*/ 20 w 40"/>
                    <a:gd name="T13" fmla="*/ 77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30">
                      <a:moveTo>
                        <a:pt x="1" y="4"/>
                      </a:moveTo>
                      <a:cubicBezTo>
                        <a:pt x="0" y="11"/>
                        <a:pt x="0" y="11"/>
                        <a:pt x="0" y="11"/>
                      </a:cubicBezTo>
                      <a:cubicBezTo>
                        <a:pt x="29" y="28"/>
                        <a:pt x="29" y="28"/>
                        <a:pt x="29" y="28"/>
                      </a:cubicBezTo>
                      <a:cubicBezTo>
                        <a:pt x="32" y="30"/>
                        <a:pt x="36" y="29"/>
                        <a:pt x="38" y="26"/>
                      </a:cubicBezTo>
                      <a:cubicBezTo>
                        <a:pt x="40" y="23"/>
                        <a:pt x="39" y="19"/>
                        <a:pt x="36" y="17"/>
                      </a:cubicBezTo>
                      <a:cubicBezTo>
                        <a:pt x="6" y="0"/>
                        <a:pt x="6" y="0"/>
                        <a:pt x="6" y="0"/>
                      </a:cubicBezTo>
                      <a:lnTo>
                        <a:pt x="1" y="4"/>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4" name="Freeform 343">
                  <a:extLst>
                    <a:ext uri="{FF2B5EF4-FFF2-40B4-BE49-F238E27FC236}">
                      <a16:creationId xmlns:a16="http://schemas.microsoft.com/office/drawing/2014/main" id="{1A8A68E6-1756-0638-8223-FDB642209677}"/>
                    </a:ext>
                  </a:extLst>
                </p:cNvPr>
                <p:cNvSpPr>
                  <a:spLocks/>
                </p:cNvSpPr>
                <p:nvPr/>
              </p:nvSpPr>
              <p:spPr bwMode="auto">
                <a:xfrm>
                  <a:off x="4015" y="2040"/>
                  <a:ext cx="63" cy="51"/>
                </a:xfrm>
                <a:custGeom>
                  <a:avLst/>
                  <a:gdLst>
                    <a:gd name="T0" fmla="*/ 63 w 63"/>
                    <a:gd name="T1" fmla="*/ 51 h 51"/>
                    <a:gd name="T2" fmla="*/ 0 w 63"/>
                    <a:gd name="T3" fmla="*/ 13 h 51"/>
                    <a:gd name="T4" fmla="*/ 0 w 63"/>
                    <a:gd name="T5" fmla="*/ 0 h 51"/>
                    <a:gd name="T6" fmla="*/ 8 w 63"/>
                    <a:gd name="T7" fmla="*/ 8 h 51"/>
                    <a:gd name="T8" fmla="*/ 63 w 63"/>
                    <a:gd name="T9" fmla="*/ 5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51">
                      <a:moveTo>
                        <a:pt x="63" y="51"/>
                      </a:moveTo>
                      <a:lnTo>
                        <a:pt x="0" y="13"/>
                      </a:lnTo>
                      <a:lnTo>
                        <a:pt x="0" y="0"/>
                      </a:lnTo>
                      <a:lnTo>
                        <a:pt x="8" y="8"/>
                      </a:lnTo>
                      <a:lnTo>
                        <a:pt x="6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5" name="Freeform 344">
                  <a:extLst>
                    <a:ext uri="{FF2B5EF4-FFF2-40B4-BE49-F238E27FC236}">
                      <a16:creationId xmlns:a16="http://schemas.microsoft.com/office/drawing/2014/main" id="{2D2476E2-C654-3753-804C-5917AEAA3C70}"/>
                    </a:ext>
                  </a:extLst>
                </p:cNvPr>
                <p:cNvSpPr>
                  <a:spLocks/>
                </p:cNvSpPr>
                <p:nvPr/>
              </p:nvSpPr>
              <p:spPr bwMode="auto">
                <a:xfrm>
                  <a:off x="4090" y="1877"/>
                  <a:ext cx="55" cy="99"/>
                </a:xfrm>
                <a:custGeom>
                  <a:avLst/>
                  <a:gdLst>
                    <a:gd name="T0" fmla="*/ 63 w 22"/>
                    <a:gd name="T1" fmla="*/ 0 h 37"/>
                    <a:gd name="T2" fmla="*/ 0 w 22"/>
                    <a:gd name="T3" fmla="*/ 94 h 37"/>
                    <a:gd name="T4" fmla="*/ 158 w 22"/>
                    <a:gd name="T5" fmla="*/ 615 h 37"/>
                    <a:gd name="T6" fmla="*/ 283 w 22"/>
                    <a:gd name="T7" fmla="*/ 674 h 37"/>
                    <a:gd name="T8" fmla="*/ 333 w 22"/>
                    <a:gd name="T9" fmla="*/ 516 h 37"/>
                    <a:gd name="T10" fmla="*/ 175 w 22"/>
                    <a:gd name="T11" fmla="*/ 21 h 37"/>
                    <a:gd name="T12" fmla="*/ 63 w 22"/>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37">
                      <a:moveTo>
                        <a:pt x="4" y="0"/>
                      </a:moveTo>
                      <a:cubicBezTo>
                        <a:pt x="0" y="5"/>
                        <a:pt x="0" y="5"/>
                        <a:pt x="0" y="5"/>
                      </a:cubicBezTo>
                      <a:cubicBezTo>
                        <a:pt x="10" y="32"/>
                        <a:pt x="10" y="32"/>
                        <a:pt x="10" y="32"/>
                      </a:cubicBezTo>
                      <a:cubicBezTo>
                        <a:pt x="11" y="35"/>
                        <a:pt x="14" y="37"/>
                        <a:pt x="18" y="35"/>
                      </a:cubicBezTo>
                      <a:cubicBezTo>
                        <a:pt x="21" y="34"/>
                        <a:pt x="22" y="30"/>
                        <a:pt x="21" y="27"/>
                      </a:cubicBezTo>
                      <a:cubicBezTo>
                        <a:pt x="11" y="1"/>
                        <a:pt x="11" y="1"/>
                        <a:pt x="11" y="1"/>
                      </a:cubicBezTo>
                      <a:lnTo>
                        <a:pt x="4" y="0"/>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6" name="Freeform 345">
                  <a:extLst>
                    <a:ext uri="{FF2B5EF4-FFF2-40B4-BE49-F238E27FC236}">
                      <a16:creationId xmlns:a16="http://schemas.microsoft.com/office/drawing/2014/main" id="{CCC470C7-E13D-C90F-0FC3-A79EC493C50B}"/>
                    </a:ext>
                  </a:extLst>
                </p:cNvPr>
                <p:cNvSpPr>
                  <a:spLocks/>
                </p:cNvSpPr>
                <p:nvPr/>
              </p:nvSpPr>
              <p:spPr bwMode="auto">
                <a:xfrm>
                  <a:off x="4090" y="1877"/>
                  <a:ext cx="55" cy="99"/>
                </a:xfrm>
                <a:custGeom>
                  <a:avLst/>
                  <a:gdLst>
                    <a:gd name="T0" fmla="*/ 63 w 22"/>
                    <a:gd name="T1" fmla="*/ 0 h 37"/>
                    <a:gd name="T2" fmla="*/ 0 w 22"/>
                    <a:gd name="T3" fmla="*/ 94 h 37"/>
                    <a:gd name="T4" fmla="*/ 158 w 22"/>
                    <a:gd name="T5" fmla="*/ 615 h 37"/>
                    <a:gd name="T6" fmla="*/ 283 w 22"/>
                    <a:gd name="T7" fmla="*/ 674 h 37"/>
                    <a:gd name="T8" fmla="*/ 333 w 22"/>
                    <a:gd name="T9" fmla="*/ 516 h 37"/>
                    <a:gd name="T10" fmla="*/ 175 w 22"/>
                    <a:gd name="T11" fmla="*/ 21 h 37"/>
                    <a:gd name="T12" fmla="*/ 63 w 22"/>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37">
                      <a:moveTo>
                        <a:pt x="4" y="0"/>
                      </a:moveTo>
                      <a:cubicBezTo>
                        <a:pt x="0" y="5"/>
                        <a:pt x="0" y="5"/>
                        <a:pt x="0" y="5"/>
                      </a:cubicBezTo>
                      <a:cubicBezTo>
                        <a:pt x="10" y="32"/>
                        <a:pt x="10" y="32"/>
                        <a:pt x="10" y="32"/>
                      </a:cubicBezTo>
                      <a:cubicBezTo>
                        <a:pt x="11" y="35"/>
                        <a:pt x="14" y="37"/>
                        <a:pt x="18" y="35"/>
                      </a:cubicBezTo>
                      <a:cubicBezTo>
                        <a:pt x="21" y="34"/>
                        <a:pt x="22" y="30"/>
                        <a:pt x="21" y="27"/>
                      </a:cubicBezTo>
                      <a:cubicBezTo>
                        <a:pt x="11" y="1"/>
                        <a:pt x="11" y="1"/>
                        <a:pt x="11" y="1"/>
                      </a:cubicBezTo>
                      <a:lnTo>
                        <a:pt x="4"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47" name="Freeform 346">
                  <a:extLst>
                    <a:ext uri="{FF2B5EF4-FFF2-40B4-BE49-F238E27FC236}">
                      <a16:creationId xmlns:a16="http://schemas.microsoft.com/office/drawing/2014/main" id="{433CB4D2-E14F-F5FF-B5AA-36776FA55C70}"/>
                    </a:ext>
                  </a:extLst>
                </p:cNvPr>
                <p:cNvSpPr>
                  <a:spLocks/>
                </p:cNvSpPr>
                <p:nvPr/>
              </p:nvSpPr>
              <p:spPr bwMode="auto">
                <a:xfrm>
                  <a:off x="4095" y="1885"/>
                  <a:ext cx="20" cy="67"/>
                </a:xfrm>
                <a:custGeom>
                  <a:avLst/>
                  <a:gdLst>
                    <a:gd name="T0" fmla="*/ 20 w 20"/>
                    <a:gd name="T1" fmla="*/ 67 h 67"/>
                    <a:gd name="T2" fmla="*/ 0 w 20"/>
                    <a:gd name="T3" fmla="*/ 8 h 67"/>
                    <a:gd name="T4" fmla="*/ 10 w 20"/>
                    <a:gd name="T5" fmla="*/ 0 h 67"/>
                    <a:gd name="T6" fmla="*/ 10 w 20"/>
                    <a:gd name="T7" fmla="*/ 11 h 67"/>
                    <a:gd name="T8" fmla="*/ 20 w 20"/>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67">
                      <a:moveTo>
                        <a:pt x="20" y="67"/>
                      </a:moveTo>
                      <a:lnTo>
                        <a:pt x="0" y="8"/>
                      </a:lnTo>
                      <a:lnTo>
                        <a:pt x="10" y="0"/>
                      </a:lnTo>
                      <a:lnTo>
                        <a:pt x="10" y="11"/>
                      </a:lnTo>
                      <a:lnTo>
                        <a:pt x="2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
            <p:nvSpPr>
              <p:cNvPr id="348" name="TextBox 347">
                <a:extLst>
                  <a:ext uri="{FF2B5EF4-FFF2-40B4-BE49-F238E27FC236}">
                    <a16:creationId xmlns:a16="http://schemas.microsoft.com/office/drawing/2014/main" id="{6D4C650F-6599-CD69-E104-08655FC68C22}"/>
                  </a:ext>
                </a:extLst>
              </p:cNvPr>
              <p:cNvSpPr txBox="1"/>
              <p:nvPr/>
            </p:nvSpPr>
            <p:spPr>
              <a:xfrm>
                <a:off x="2488931" y="1626027"/>
                <a:ext cx="1953103" cy="462681"/>
              </a:xfrm>
              <a:prstGeom prst="rect">
                <a:avLst/>
              </a:prstGeom>
              <a:noFill/>
            </p:spPr>
            <p:txBody>
              <a:bodyPr wrap="square" rtlCol="0">
                <a:spAutoFit/>
              </a:bodyPr>
              <a:lstStyle/>
              <a:p>
                <a:r>
                  <a:rPr lang="en-US" dirty="0"/>
                  <a:t>Transcription</a:t>
                </a:r>
              </a:p>
            </p:txBody>
          </p:sp>
          <p:sp>
            <p:nvSpPr>
              <p:cNvPr id="468" name="TextBox 467">
                <a:extLst>
                  <a:ext uri="{FF2B5EF4-FFF2-40B4-BE49-F238E27FC236}">
                    <a16:creationId xmlns:a16="http://schemas.microsoft.com/office/drawing/2014/main" id="{40ACEB6A-97F8-C14C-436A-EDF09D488E22}"/>
                  </a:ext>
                </a:extLst>
              </p:cNvPr>
              <p:cNvSpPr txBox="1"/>
              <p:nvPr/>
            </p:nvSpPr>
            <p:spPr>
              <a:xfrm>
                <a:off x="1545252" y="3029477"/>
                <a:ext cx="884640" cy="369332"/>
              </a:xfrm>
              <a:prstGeom prst="rect">
                <a:avLst/>
              </a:prstGeom>
              <a:noFill/>
            </p:spPr>
            <p:txBody>
              <a:bodyPr wrap="square" rtlCol="0">
                <a:spAutoFit/>
              </a:bodyPr>
              <a:lstStyle/>
              <a:p>
                <a:r>
                  <a:rPr lang="en-US" dirty="0"/>
                  <a:t>DNA</a:t>
                </a:r>
              </a:p>
            </p:txBody>
          </p:sp>
        </p:grpSp>
        <p:sp>
          <p:nvSpPr>
            <p:cNvPr id="469" name="TextBox 468">
              <a:extLst>
                <a:ext uri="{FF2B5EF4-FFF2-40B4-BE49-F238E27FC236}">
                  <a16:creationId xmlns:a16="http://schemas.microsoft.com/office/drawing/2014/main" id="{8FB7D4ED-DAB0-D0E8-0BAD-A4EC86180D0C}"/>
                </a:ext>
              </a:extLst>
            </p:cNvPr>
            <p:cNvSpPr txBox="1"/>
            <p:nvPr/>
          </p:nvSpPr>
          <p:spPr>
            <a:xfrm>
              <a:off x="4733538" y="3337610"/>
              <a:ext cx="920630" cy="369332"/>
            </a:xfrm>
            <a:prstGeom prst="rect">
              <a:avLst/>
            </a:prstGeom>
            <a:noFill/>
          </p:spPr>
          <p:txBody>
            <a:bodyPr wrap="square" rtlCol="0">
              <a:spAutoFit/>
            </a:bodyPr>
            <a:lstStyle/>
            <a:p>
              <a:r>
                <a:rPr lang="en-US" dirty="0"/>
                <a:t>mRNA</a:t>
              </a:r>
            </a:p>
          </p:txBody>
        </p:sp>
      </p:grpSp>
      <p:grpSp>
        <p:nvGrpSpPr>
          <p:cNvPr id="758" name="Group 757">
            <a:extLst>
              <a:ext uri="{FF2B5EF4-FFF2-40B4-BE49-F238E27FC236}">
                <a16:creationId xmlns:a16="http://schemas.microsoft.com/office/drawing/2014/main" id="{FC50BAEF-99AD-C826-EC8A-3CF13CB12749}"/>
              </a:ext>
            </a:extLst>
          </p:cNvPr>
          <p:cNvGrpSpPr/>
          <p:nvPr/>
        </p:nvGrpSpPr>
        <p:grpSpPr>
          <a:xfrm>
            <a:off x="7085905" y="1686686"/>
            <a:ext cx="5656715" cy="1712370"/>
            <a:chOff x="7085905" y="1686686"/>
            <a:chExt cx="5656715" cy="1712370"/>
          </a:xfrm>
        </p:grpSpPr>
        <p:grpSp>
          <p:nvGrpSpPr>
            <p:cNvPr id="375" name="Group 66">
              <a:extLst>
                <a:ext uri="{FF2B5EF4-FFF2-40B4-BE49-F238E27FC236}">
                  <a16:creationId xmlns:a16="http://schemas.microsoft.com/office/drawing/2014/main" id="{9324E4C0-7132-0C98-E2CA-13D917834FD8}"/>
                </a:ext>
              </a:extLst>
            </p:cNvPr>
            <p:cNvGrpSpPr>
              <a:grpSpLocks/>
            </p:cNvGrpSpPr>
            <p:nvPr/>
          </p:nvGrpSpPr>
          <p:grpSpPr bwMode="auto">
            <a:xfrm>
              <a:off x="7085905" y="2022666"/>
              <a:ext cx="3671163" cy="1376390"/>
              <a:chOff x="1056" y="816"/>
              <a:chExt cx="3709" cy="1372"/>
            </a:xfrm>
          </p:grpSpPr>
          <p:sp>
            <p:nvSpPr>
              <p:cNvPr id="381" name="Freeform 72">
                <a:extLst>
                  <a:ext uri="{FF2B5EF4-FFF2-40B4-BE49-F238E27FC236}">
                    <a16:creationId xmlns:a16="http://schemas.microsoft.com/office/drawing/2014/main" id="{4F65659A-5E78-8162-1B48-FF2905BCFB69}"/>
                  </a:ext>
                </a:extLst>
              </p:cNvPr>
              <p:cNvSpPr>
                <a:spLocks/>
              </p:cNvSpPr>
              <p:nvPr/>
            </p:nvSpPr>
            <p:spPr bwMode="auto">
              <a:xfrm>
                <a:off x="1529" y="1239"/>
                <a:ext cx="304" cy="215"/>
              </a:xfrm>
              <a:custGeom>
                <a:avLst/>
                <a:gdLst>
                  <a:gd name="T0" fmla="*/ 1282 w 148"/>
                  <a:gd name="T1" fmla="*/ 0 h 98"/>
                  <a:gd name="T2" fmla="*/ 0 w 148"/>
                  <a:gd name="T3" fmla="*/ 1036 h 98"/>
                  <a:gd name="T4" fmla="*/ 1282 w 148"/>
                  <a:gd name="T5" fmla="*/ 0 h 98"/>
                  <a:gd name="T6" fmla="*/ 0 60000 65536"/>
                  <a:gd name="T7" fmla="*/ 0 60000 65536"/>
                  <a:gd name="T8" fmla="*/ 0 60000 65536"/>
                </a:gdLst>
                <a:ahLst/>
                <a:cxnLst>
                  <a:cxn ang="T6">
                    <a:pos x="T0" y="T1"/>
                  </a:cxn>
                  <a:cxn ang="T7">
                    <a:pos x="T2" y="T3"/>
                  </a:cxn>
                  <a:cxn ang="T8">
                    <a:pos x="T4" y="T5"/>
                  </a:cxn>
                </a:cxnLst>
                <a:rect l="0" t="0" r="r" b="b"/>
                <a:pathLst>
                  <a:path w="148" h="98">
                    <a:moveTo>
                      <a:pt x="148" y="0"/>
                    </a:moveTo>
                    <a:cubicBezTo>
                      <a:pt x="83" y="0"/>
                      <a:pt x="29" y="30"/>
                      <a:pt x="0" y="98"/>
                    </a:cubicBezTo>
                    <a:cubicBezTo>
                      <a:pt x="16" y="73"/>
                      <a:pt x="60" y="3"/>
                      <a:pt x="1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Freeform 73">
                <a:extLst>
                  <a:ext uri="{FF2B5EF4-FFF2-40B4-BE49-F238E27FC236}">
                    <a16:creationId xmlns:a16="http://schemas.microsoft.com/office/drawing/2014/main" id="{C1AA0089-BC3A-61BD-8A90-ECFE79A1B5A5}"/>
                  </a:ext>
                </a:extLst>
              </p:cNvPr>
              <p:cNvSpPr>
                <a:spLocks/>
              </p:cNvSpPr>
              <p:nvPr/>
            </p:nvSpPr>
            <p:spPr bwMode="auto">
              <a:xfrm>
                <a:off x="1056" y="1243"/>
                <a:ext cx="2938" cy="375"/>
              </a:xfrm>
              <a:custGeom>
                <a:avLst/>
                <a:gdLst>
                  <a:gd name="T0" fmla="*/ 10724 w 1429"/>
                  <a:gd name="T1" fmla="*/ 452 h 171"/>
                  <a:gd name="T2" fmla="*/ 8639 w 1429"/>
                  <a:gd name="T3" fmla="*/ 64 h 171"/>
                  <a:gd name="T4" fmla="*/ 7681 w 1429"/>
                  <a:gd name="T5" fmla="*/ 274 h 171"/>
                  <a:gd name="T6" fmla="*/ 6328 w 1429"/>
                  <a:gd name="T7" fmla="*/ 717 h 171"/>
                  <a:gd name="T8" fmla="*/ 3051 w 1429"/>
                  <a:gd name="T9" fmla="*/ 1318 h 171"/>
                  <a:gd name="T10" fmla="*/ 469 w 1429"/>
                  <a:gd name="T11" fmla="*/ 390 h 171"/>
                  <a:gd name="T12" fmla="*/ 0 w 1429"/>
                  <a:gd name="T13" fmla="*/ 371 h 171"/>
                  <a:gd name="T14" fmla="*/ 2469 w 1429"/>
                  <a:gd name="T15" fmla="*/ 1645 h 171"/>
                  <a:gd name="T16" fmla="*/ 6248 w 1429"/>
                  <a:gd name="T17" fmla="*/ 1160 h 171"/>
                  <a:gd name="T18" fmla="*/ 6256 w 1429"/>
                  <a:gd name="T19" fmla="*/ 1160 h 171"/>
                  <a:gd name="T20" fmla="*/ 8610 w 1429"/>
                  <a:gd name="T21" fmla="*/ 379 h 171"/>
                  <a:gd name="T22" fmla="*/ 8806 w 1429"/>
                  <a:gd name="T23" fmla="*/ 371 h 171"/>
                  <a:gd name="T24" fmla="*/ 9083 w 1429"/>
                  <a:gd name="T25" fmla="*/ 360 h 171"/>
                  <a:gd name="T26" fmla="*/ 9194 w 1429"/>
                  <a:gd name="T27" fmla="*/ 360 h 171"/>
                  <a:gd name="T28" fmla="*/ 9194 w 1429"/>
                  <a:gd name="T29" fmla="*/ 360 h 171"/>
                  <a:gd name="T30" fmla="*/ 10699 w 1429"/>
                  <a:gd name="T31" fmla="*/ 612 h 171"/>
                  <a:gd name="T32" fmla="*/ 12418 w 1429"/>
                  <a:gd name="T33" fmla="*/ 294 h 171"/>
                  <a:gd name="T34" fmla="*/ 10724 w 1429"/>
                  <a:gd name="T35" fmla="*/ 452 h 1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9" h="171">
                    <a:moveTo>
                      <a:pt x="1234" y="43"/>
                    </a:moveTo>
                    <a:cubicBezTo>
                      <a:pt x="1160" y="42"/>
                      <a:pt x="1100" y="0"/>
                      <a:pt x="994" y="6"/>
                    </a:cubicBezTo>
                    <a:cubicBezTo>
                      <a:pt x="956" y="10"/>
                      <a:pt x="919" y="18"/>
                      <a:pt x="884" y="26"/>
                    </a:cubicBezTo>
                    <a:cubicBezTo>
                      <a:pt x="839" y="36"/>
                      <a:pt x="793" y="47"/>
                      <a:pt x="728" y="68"/>
                    </a:cubicBezTo>
                    <a:cubicBezTo>
                      <a:pt x="610" y="107"/>
                      <a:pt x="473" y="130"/>
                      <a:pt x="351" y="125"/>
                    </a:cubicBezTo>
                    <a:cubicBezTo>
                      <a:pt x="228" y="121"/>
                      <a:pt x="119" y="90"/>
                      <a:pt x="54" y="37"/>
                    </a:cubicBezTo>
                    <a:cubicBezTo>
                      <a:pt x="17" y="44"/>
                      <a:pt x="0" y="35"/>
                      <a:pt x="0" y="35"/>
                    </a:cubicBezTo>
                    <a:cubicBezTo>
                      <a:pt x="109" y="125"/>
                      <a:pt x="179" y="146"/>
                      <a:pt x="284" y="156"/>
                    </a:cubicBezTo>
                    <a:cubicBezTo>
                      <a:pt x="436" y="171"/>
                      <a:pt x="567" y="147"/>
                      <a:pt x="719" y="110"/>
                    </a:cubicBezTo>
                    <a:cubicBezTo>
                      <a:pt x="720" y="110"/>
                      <a:pt x="720" y="110"/>
                      <a:pt x="720" y="110"/>
                    </a:cubicBezTo>
                    <a:cubicBezTo>
                      <a:pt x="829" y="79"/>
                      <a:pt x="918" y="44"/>
                      <a:pt x="991" y="36"/>
                    </a:cubicBezTo>
                    <a:cubicBezTo>
                      <a:pt x="996" y="36"/>
                      <a:pt x="1008" y="35"/>
                      <a:pt x="1013" y="35"/>
                    </a:cubicBezTo>
                    <a:cubicBezTo>
                      <a:pt x="1021" y="33"/>
                      <a:pt x="1033" y="33"/>
                      <a:pt x="1045" y="34"/>
                    </a:cubicBezTo>
                    <a:cubicBezTo>
                      <a:pt x="1049" y="34"/>
                      <a:pt x="1053" y="34"/>
                      <a:pt x="1058" y="34"/>
                    </a:cubicBezTo>
                    <a:cubicBezTo>
                      <a:pt x="1058" y="34"/>
                      <a:pt x="1058" y="34"/>
                      <a:pt x="1058" y="34"/>
                    </a:cubicBezTo>
                    <a:cubicBezTo>
                      <a:pt x="1113" y="36"/>
                      <a:pt x="1171" y="56"/>
                      <a:pt x="1231" y="58"/>
                    </a:cubicBezTo>
                    <a:cubicBezTo>
                      <a:pt x="1304" y="60"/>
                      <a:pt x="1370" y="48"/>
                      <a:pt x="1429" y="28"/>
                    </a:cubicBezTo>
                    <a:cubicBezTo>
                      <a:pt x="1327" y="48"/>
                      <a:pt x="1244" y="44"/>
                      <a:pt x="1234" y="43"/>
                    </a:cubicBezTo>
                    <a:close/>
                  </a:path>
                </a:pathLst>
              </a:custGeom>
              <a:solidFill>
                <a:srgbClr val="89D2F1"/>
              </a:solidFill>
              <a:ln w="6350" cap="rnd">
                <a:solidFill>
                  <a:srgbClr val="000000"/>
                </a:solidFill>
                <a:prstDash val="solid"/>
                <a:round/>
                <a:headEnd/>
                <a:tailEnd/>
              </a:ln>
            </p:spPr>
            <p:txBody>
              <a:bodyPr/>
              <a:lstStyle/>
              <a:p>
                <a:endParaRPr lang="en-US"/>
              </a:p>
            </p:txBody>
          </p:sp>
          <p:sp>
            <p:nvSpPr>
              <p:cNvPr id="383" name="Freeform 74">
                <a:extLst>
                  <a:ext uri="{FF2B5EF4-FFF2-40B4-BE49-F238E27FC236}">
                    <a16:creationId xmlns:a16="http://schemas.microsoft.com/office/drawing/2014/main" id="{43B29A44-C89D-F49D-B5C1-0A012B3557F2}"/>
                  </a:ext>
                </a:extLst>
              </p:cNvPr>
              <p:cNvSpPr>
                <a:spLocks/>
              </p:cNvSpPr>
              <p:nvPr/>
            </p:nvSpPr>
            <p:spPr bwMode="auto">
              <a:xfrm>
                <a:off x="3786" y="864"/>
                <a:ext cx="979" cy="471"/>
              </a:xfrm>
              <a:custGeom>
                <a:avLst/>
                <a:gdLst>
                  <a:gd name="T0" fmla="*/ 3795 w 476"/>
                  <a:gd name="T1" fmla="*/ 0 h 215"/>
                  <a:gd name="T2" fmla="*/ 3375 w 476"/>
                  <a:gd name="T3" fmla="*/ 221 h 215"/>
                  <a:gd name="T4" fmla="*/ 3375 w 476"/>
                  <a:gd name="T5" fmla="*/ 221 h 215"/>
                  <a:gd name="T6" fmla="*/ 2454 w 476"/>
                  <a:gd name="T7" fmla="*/ 892 h 215"/>
                  <a:gd name="T8" fmla="*/ 1020 w 476"/>
                  <a:gd name="T9" fmla="*/ 1871 h 215"/>
                  <a:gd name="T10" fmla="*/ 0 w 476"/>
                  <a:gd name="T11" fmla="*/ 2261 h 215"/>
                  <a:gd name="T12" fmla="*/ 880 w 476"/>
                  <a:gd name="T13" fmla="*/ 2112 h 215"/>
                  <a:gd name="T14" fmla="*/ 2534 w 476"/>
                  <a:gd name="T15" fmla="*/ 1165 h 215"/>
                  <a:gd name="T16" fmla="*/ 4142 w 476"/>
                  <a:gd name="T17" fmla="*/ 9 h 215"/>
                  <a:gd name="T18" fmla="*/ 3795 w 476"/>
                  <a:gd name="T19" fmla="*/ 0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6" h="215">
                    <a:moveTo>
                      <a:pt x="436" y="0"/>
                    </a:moveTo>
                    <a:cubicBezTo>
                      <a:pt x="412" y="3"/>
                      <a:pt x="403" y="13"/>
                      <a:pt x="388" y="21"/>
                    </a:cubicBezTo>
                    <a:cubicBezTo>
                      <a:pt x="388" y="21"/>
                      <a:pt x="388" y="21"/>
                      <a:pt x="388" y="21"/>
                    </a:cubicBezTo>
                    <a:cubicBezTo>
                      <a:pt x="352" y="38"/>
                      <a:pt x="319" y="64"/>
                      <a:pt x="282" y="85"/>
                    </a:cubicBezTo>
                    <a:cubicBezTo>
                      <a:pt x="225" y="118"/>
                      <a:pt x="181" y="149"/>
                      <a:pt x="117" y="178"/>
                    </a:cubicBezTo>
                    <a:cubicBezTo>
                      <a:pt x="95" y="188"/>
                      <a:pt x="53" y="204"/>
                      <a:pt x="0" y="215"/>
                    </a:cubicBezTo>
                    <a:cubicBezTo>
                      <a:pt x="28" y="213"/>
                      <a:pt x="61" y="209"/>
                      <a:pt x="101" y="201"/>
                    </a:cubicBezTo>
                    <a:cubicBezTo>
                      <a:pt x="171" y="178"/>
                      <a:pt x="233" y="144"/>
                      <a:pt x="291" y="111"/>
                    </a:cubicBezTo>
                    <a:cubicBezTo>
                      <a:pt x="360" y="71"/>
                      <a:pt x="414" y="13"/>
                      <a:pt x="476" y="1"/>
                    </a:cubicBezTo>
                    <a:cubicBezTo>
                      <a:pt x="463" y="0"/>
                      <a:pt x="447" y="0"/>
                      <a:pt x="436" y="0"/>
                    </a:cubicBezTo>
                    <a:close/>
                  </a:path>
                </a:pathLst>
              </a:custGeom>
              <a:solidFill>
                <a:srgbClr val="00ACE5"/>
              </a:solidFill>
              <a:ln w="6350" cap="rnd">
                <a:solidFill>
                  <a:srgbClr val="000000"/>
                </a:solidFill>
                <a:prstDash val="solid"/>
                <a:round/>
                <a:headEnd/>
                <a:tailEnd/>
              </a:ln>
            </p:spPr>
            <p:txBody>
              <a:bodyPr/>
              <a:lstStyle/>
              <a:p>
                <a:endParaRPr lang="en-US"/>
              </a:p>
            </p:txBody>
          </p:sp>
          <p:sp>
            <p:nvSpPr>
              <p:cNvPr id="388" name="Freeform 79">
                <a:extLst>
                  <a:ext uri="{FF2B5EF4-FFF2-40B4-BE49-F238E27FC236}">
                    <a16:creationId xmlns:a16="http://schemas.microsoft.com/office/drawing/2014/main" id="{CE914EF2-EE9F-8A85-7956-4941FF12F06E}"/>
                  </a:ext>
                </a:extLst>
              </p:cNvPr>
              <p:cNvSpPr>
                <a:spLocks/>
              </p:cNvSpPr>
              <p:nvPr/>
            </p:nvSpPr>
            <p:spPr bwMode="auto">
              <a:xfrm>
                <a:off x="1841" y="2136"/>
                <a:ext cx="48" cy="52"/>
              </a:xfrm>
              <a:custGeom>
                <a:avLst/>
                <a:gdLst>
                  <a:gd name="T0" fmla="*/ 0 w 23"/>
                  <a:gd name="T1" fmla="*/ 20 h 24"/>
                  <a:gd name="T2" fmla="*/ 192 w 23"/>
                  <a:gd name="T3" fmla="*/ 245 h 24"/>
                  <a:gd name="T4" fmla="*/ 0 w 23"/>
                  <a:gd name="T5" fmla="*/ 20 h 24"/>
                  <a:gd name="T6" fmla="*/ 0 60000 65536"/>
                  <a:gd name="T7" fmla="*/ 0 60000 65536"/>
                  <a:gd name="T8" fmla="*/ 0 60000 65536"/>
                </a:gdLst>
                <a:ahLst/>
                <a:cxnLst>
                  <a:cxn ang="T6">
                    <a:pos x="T0" y="T1"/>
                  </a:cxn>
                  <a:cxn ang="T7">
                    <a:pos x="T2" y="T3"/>
                  </a:cxn>
                  <a:cxn ang="T8">
                    <a:pos x="T4" y="T5"/>
                  </a:cxn>
                </a:cxnLst>
                <a:rect l="0" t="0" r="r" b="b"/>
                <a:pathLst>
                  <a:path w="23" h="24">
                    <a:moveTo>
                      <a:pt x="0" y="2"/>
                    </a:moveTo>
                    <a:cubicBezTo>
                      <a:pt x="11" y="2"/>
                      <a:pt x="21" y="12"/>
                      <a:pt x="21" y="24"/>
                    </a:cubicBezTo>
                    <a:cubicBezTo>
                      <a:pt x="23" y="14"/>
                      <a:pt x="17"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 name="Freeform 84">
                <a:extLst>
                  <a:ext uri="{FF2B5EF4-FFF2-40B4-BE49-F238E27FC236}">
                    <a16:creationId xmlns:a16="http://schemas.microsoft.com/office/drawing/2014/main" id="{A31BD4B8-CA2C-94E9-3C14-3F81593FAF96}"/>
                  </a:ext>
                </a:extLst>
              </p:cNvPr>
              <p:cNvSpPr>
                <a:spLocks/>
              </p:cNvSpPr>
              <p:nvPr/>
            </p:nvSpPr>
            <p:spPr bwMode="auto">
              <a:xfrm>
                <a:off x="3546" y="1349"/>
                <a:ext cx="57" cy="153"/>
              </a:xfrm>
              <a:custGeom>
                <a:avLst/>
                <a:gdLst>
                  <a:gd name="T0" fmla="*/ 8 w 28"/>
                  <a:gd name="T1" fmla="*/ 125 h 70"/>
                  <a:gd name="T2" fmla="*/ 75 w 28"/>
                  <a:gd name="T3" fmla="*/ 9 h 70"/>
                  <a:gd name="T4" fmla="*/ 169 w 28"/>
                  <a:gd name="T5" fmla="*/ 96 h 70"/>
                  <a:gd name="T6" fmla="*/ 236 w 28"/>
                  <a:gd name="T7" fmla="*/ 697 h 70"/>
                  <a:gd name="T8" fmla="*/ 153 w 28"/>
                  <a:gd name="T9" fmla="*/ 669 h 70"/>
                  <a:gd name="T10" fmla="*/ 83 w 28"/>
                  <a:gd name="T11" fmla="*/ 730 h 70"/>
                  <a:gd name="T12" fmla="*/ 8 w 28"/>
                  <a:gd name="T13" fmla="*/ 125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0">
                    <a:moveTo>
                      <a:pt x="1" y="12"/>
                    </a:moveTo>
                    <a:cubicBezTo>
                      <a:pt x="0" y="7"/>
                      <a:pt x="4" y="2"/>
                      <a:pt x="9" y="1"/>
                    </a:cubicBezTo>
                    <a:cubicBezTo>
                      <a:pt x="14" y="0"/>
                      <a:pt x="19" y="4"/>
                      <a:pt x="20" y="9"/>
                    </a:cubicBezTo>
                    <a:cubicBezTo>
                      <a:pt x="28" y="67"/>
                      <a:pt x="28" y="67"/>
                      <a:pt x="28" y="67"/>
                    </a:cubicBezTo>
                    <a:cubicBezTo>
                      <a:pt x="18" y="64"/>
                      <a:pt x="18" y="64"/>
                      <a:pt x="18" y="64"/>
                    </a:cubicBezTo>
                    <a:cubicBezTo>
                      <a:pt x="10" y="70"/>
                      <a:pt x="10" y="70"/>
                      <a:pt x="10" y="70"/>
                    </a:cubicBezTo>
                    <a:lnTo>
                      <a:pt x="1" y="1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85">
                <a:extLst>
                  <a:ext uri="{FF2B5EF4-FFF2-40B4-BE49-F238E27FC236}">
                    <a16:creationId xmlns:a16="http://schemas.microsoft.com/office/drawing/2014/main" id="{90822433-A5E9-B9B0-6C4E-885E62F99001}"/>
                  </a:ext>
                </a:extLst>
              </p:cNvPr>
              <p:cNvSpPr>
                <a:spLocks/>
              </p:cNvSpPr>
              <p:nvPr/>
            </p:nvSpPr>
            <p:spPr bwMode="auto">
              <a:xfrm>
                <a:off x="3546" y="1349"/>
                <a:ext cx="57" cy="153"/>
              </a:xfrm>
              <a:custGeom>
                <a:avLst/>
                <a:gdLst>
                  <a:gd name="T0" fmla="*/ 8 w 28"/>
                  <a:gd name="T1" fmla="*/ 125 h 70"/>
                  <a:gd name="T2" fmla="*/ 75 w 28"/>
                  <a:gd name="T3" fmla="*/ 9 h 70"/>
                  <a:gd name="T4" fmla="*/ 169 w 28"/>
                  <a:gd name="T5" fmla="*/ 96 h 70"/>
                  <a:gd name="T6" fmla="*/ 236 w 28"/>
                  <a:gd name="T7" fmla="*/ 697 h 70"/>
                  <a:gd name="T8" fmla="*/ 153 w 28"/>
                  <a:gd name="T9" fmla="*/ 669 h 70"/>
                  <a:gd name="T10" fmla="*/ 83 w 28"/>
                  <a:gd name="T11" fmla="*/ 730 h 70"/>
                  <a:gd name="T12" fmla="*/ 8 w 28"/>
                  <a:gd name="T13" fmla="*/ 125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0">
                    <a:moveTo>
                      <a:pt x="1" y="12"/>
                    </a:moveTo>
                    <a:cubicBezTo>
                      <a:pt x="0" y="7"/>
                      <a:pt x="4" y="2"/>
                      <a:pt x="9" y="1"/>
                    </a:cubicBezTo>
                    <a:cubicBezTo>
                      <a:pt x="14" y="0"/>
                      <a:pt x="19" y="4"/>
                      <a:pt x="20" y="9"/>
                    </a:cubicBezTo>
                    <a:cubicBezTo>
                      <a:pt x="28" y="67"/>
                      <a:pt x="28" y="67"/>
                      <a:pt x="28" y="67"/>
                    </a:cubicBezTo>
                    <a:cubicBezTo>
                      <a:pt x="18" y="64"/>
                      <a:pt x="18" y="64"/>
                      <a:pt x="18" y="64"/>
                    </a:cubicBezTo>
                    <a:cubicBezTo>
                      <a:pt x="10" y="70"/>
                      <a:pt x="10" y="70"/>
                      <a:pt x="10" y="70"/>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5" name="Freeform 86">
                <a:extLst>
                  <a:ext uri="{FF2B5EF4-FFF2-40B4-BE49-F238E27FC236}">
                    <a16:creationId xmlns:a16="http://schemas.microsoft.com/office/drawing/2014/main" id="{FC177C06-8A09-8B15-86B9-5A1B854241DC}"/>
                  </a:ext>
                </a:extLst>
              </p:cNvPr>
              <p:cNvSpPr>
                <a:spLocks/>
              </p:cNvSpPr>
              <p:nvPr/>
            </p:nvSpPr>
            <p:spPr bwMode="auto">
              <a:xfrm>
                <a:off x="3552" y="1355"/>
                <a:ext cx="23" cy="127"/>
              </a:xfrm>
              <a:custGeom>
                <a:avLst/>
                <a:gdLst>
                  <a:gd name="T0" fmla="*/ 17 w 11"/>
                  <a:gd name="T1" fmla="*/ 96 h 58"/>
                  <a:gd name="T2" fmla="*/ 75 w 11"/>
                  <a:gd name="T3" fmla="*/ 609 h 58"/>
                  <a:gd name="T4" fmla="*/ 100 w 11"/>
                  <a:gd name="T5" fmla="*/ 33 h 58"/>
                  <a:gd name="T6" fmla="*/ 17 w 11"/>
                  <a:gd name="T7" fmla="*/ 96 h 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8">
                    <a:moveTo>
                      <a:pt x="2" y="9"/>
                    </a:moveTo>
                    <a:cubicBezTo>
                      <a:pt x="8" y="58"/>
                      <a:pt x="8" y="58"/>
                      <a:pt x="8" y="58"/>
                    </a:cubicBezTo>
                    <a:cubicBezTo>
                      <a:pt x="6" y="49"/>
                      <a:pt x="4" y="2"/>
                      <a:pt x="11" y="3"/>
                    </a:cubicBezTo>
                    <a:cubicBezTo>
                      <a:pt x="11" y="1"/>
                      <a:pt x="0" y="0"/>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87">
                <a:extLst>
                  <a:ext uri="{FF2B5EF4-FFF2-40B4-BE49-F238E27FC236}">
                    <a16:creationId xmlns:a16="http://schemas.microsoft.com/office/drawing/2014/main" id="{E8AFE544-22E5-2B3B-C217-EC0352489F8F}"/>
                  </a:ext>
                </a:extLst>
              </p:cNvPr>
              <p:cNvSpPr>
                <a:spLocks/>
              </p:cNvSpPr>
              <p:nvPr/>
            </p:nvSpPr>
            <p:spPr bwMode="auto">
              <a:xfrm>
                <a:off x="3747" y="1344"/>
                <a:ext cx="64" cy="116"/>
              </a:xfrm>
              <a:custGeom>
                <a:avLst/>
                <a:gdLst>
                  <a:gd name="T0" fmla="*/ 17 w 31"/>
                  <a:gd name="T1" fmla="*/ 149 h 53"/>
                  <a:gd name="T2" fmla="*/ 72 w 31"/>
                  <a:gd name="T3" fmla="*/ 20 h 53"/>
                  <a:gd name="T4" fmla="*/ 175 w 31"/>
                  <a:gd name="T5" fmla="*/ 85 h 53"/>
                  <a:gd name="T6" fmla="*/ 273 w 31"/>
                  <a:gd name="T7" fmla="*/ 492 h 53"/>
                  <a:gd name="T8" fmla="*/ 184 w 31"/>
                  <a:gd name="T9" fmla="*/ 484 h 53"/>
                  <a:gd name="T10" fmla="*/ 116 w 31"/>
                  <a:gd name="T11" fmla="*/ 556 h 53"/>
                  <a:gd name="T12" fmla="*/ 17 w 31"/>
                  <a:gd name="T13" fmla="*/ 149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53">
                    <a:moveTo>
                      <a:pt x="2" y="14"/>
                    </a:moveTo>
                    <a:cubicBezTo>
                      <a:pt x="0" y="9"/>
                      <a:pt x="3" y="4"/>
                      <a:pt x="8" y="2"/>
                    </a:cubicBezTo>
                    <a:cubicBezTo>
                      <a:pt x="13" y="0"/>
                      <a:pt x="18" y="3"/>
                      <a:pt x="20" y="8"/>
                    </a:cubicBezTo>
                    <a:cubicBezTo>
                      <a:pt x="31" y="47"/>
                      <a:pt x="31" y="47"/>
                      <a:pt x="31" y="47"/>
                    </a:cubicBezTo>
                    <a:cubicBezTo>
                      <a:pt x="21" y="46"/>
                      <a:pt x="21" y="46"/>
                      <a:pt x="21" y="46"/>
                    </a:cubicBezTo>
                    <a:cubicBezTo>
                      <a:pt x="13" y="53"/>
                      <a:pt x="13" y="53"/>
                      <a:pt x="13" y="53"/>
                    </a:cubicBezTo>
                    <a:lnTo>
                      <a:pt x="2" y="14"/>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Freeform 88">
                <a:extLst>
                  <a:ext uri="{FF2B5EF4-FFF2-40B4-BE49-F238E27FC236}">
                    <a16:creationId xmlns:a16="http://schemas.microsoft.com/office/drawing/2014/main" id="{214355CD-FA1D-42F9-61E2-0E9A024A950F}"/>
                  </a:ext>
                </a:extLst>
              </p:cNvPr>
              <p:cNvSpPr>
                <a:spLocks/>
              </p:cNvSpPr>
              <p:nvPr/>
            </p:nvSpPr>
            <p:spPr bwMode="auto">
              <a:xfrm>
                <a:off x="3747" y="1344"/>
                <a:ext cx="64" cy="116"/>
              </a:xfrm>
              <a:custGeom>
                <a:avLst/>
                <a:gdLst>
                  <a:gd name="T0" fmla="*/ 17 w 31"/>
                  <a:gd name="T1" fmla="*/ 149 h 53"/>
                  <a:gd name="T2" fmla="*/ 72 w 31"/>
                  <a:gd name="T3" fmla="*/ 20 h 53"/>
                  <a:gd name="T4" fmla="*/ 175 w 31"/>
                  <a:gd name="T5" fmla="*/ 85 h 53"/>
                  <a:gd name="T6" fmla="*/ 273 w 31"/>
                  <a:gd name="T7" fmla="*/ 492 h 53"/>
                  <a:gd name="T8" fmla="*/ 184 w 31"/>
                  <a:gd name="T9" fmla="*/ 484 h 53"/>
                  <a:gd name="T10" fmla="*/ 116 w 31"/>
                  <a:gd name="T11" fmla="*/ 556 h 53"/>
                  <a:gd name="T12" fmla="*/ 17 w 31"/>
                  <a:gd name="T13" fmla="*/ 149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53">
                    <a:moveTo>
                      <a:pt x="2" y="14"/>
                    </a:moveTo>
                    <a:cubicBezTo>
                      <a:pt x="0" y="9"/>
                      <a:pt x="3" y="4"/>
                      <a:pt x="8" y="2"/>
                    </a:cubicBezTo>
                    <a:cubicBezTo>
                      <a:pt x="13" y="0"/>
                      <a:pt x="18" y="3"/>
                      <a:pt x="20" y="8"/>
                    </a:cubicBezTo>
                    <a:cubicBezTo>
                      <a:pt x="31" y="47"/>
                      <a:pt x="31" y="47"/>
                      <a:pt x="31" y="47"/>
                    </a:cubicBezTo>
                    <a:cubicBezTo>
                      <a:pt x="21" y="46"/>
                      <a:pt x="21" y="46"/>
                      <a:pt x="21" y="46"/>
                    </a:cubicBezTo>
                    <a:cubicBezTo>
                      <a:pt x="13" y="53"/>
                      <a:pt x="13" y="53"/>
                      <a:pt x="13" y="53"/>
                    </a:cubicBezTo>
                    <a:lnTo>
                      <a:pt x="2" y="14"/>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8" name="Freeform 89">
                <a:extLst>
                  <a:ext uri="{FF2B5EF4-FFF2-40B4-BE49-F238E27FC236}">
                    <a16:creationId xmlns:a16="http://schemas.microsoft.com/office/drawing/2014/main" id="{5236D705-3198-22A3-4A7E-F556AB2F4FEF}"/>
                  </a:ext>
                </a:extLst>
              </p:cNvPr>
              <p:cNvSpPr>
                <a:spLocks/>
              </p:cNvSpPr>
              <p:nvPr/>
            </p:nvSpPr>
            <p:spPr bwMode="auto">
              <a:xfrm>
                <a:off x="3751" y="1349"/>
                <a:ext cx="27" cy="92"/>
              </a:xfrm>
              <a:custGeom>
                <a:avLst/>
                <a:gdLst>
                  <a:gd name="T0" fmla="*/ 25 w 13"/>
                  <a:gd name="T1" fmla="*/ 116 h 42"/>
                  <a:gd name="T2" fmla="*/ 108 w 13"/>
                  <a:gd name="T3" fmla="*/ 442 h 42"/>
                  <a:gd name="T4" fmla="*/ 81 w 13"/>
                  <a:gd name="T5" fmla="*/ 241 h 42"/>
                  <a:gd name="T6" fmla="*/ 108 w 13"/>
                  <a:gd name="T7" fmla="*/ 33 h 42"/>
                  <a:gd name="T8" fmla="*/ 25 w 13"/>
                  <a:gd name="T9" fmla="*/ 1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3" y="11"/>
                    </a:moveTo>
                    <a:cubicBezTo>
                      <a:pt x="12" y="42"/>
                      <a:pt x="12" y="42"/>
                      <a:pt x="12" y="42"/>
                    </a:cubicBezTo>
                    <a:cubicBezTo>
                      <a:pt x="10" y="34"/>
                      <a:pt x="11" y="33"/>
                      <a:pt x="9" y="23"/>
                    </a:cubicBezTo>
                    <a:cubicBezTo>
                      <a:pt x="3" y="3"/>
                      <a:pt x="9" y="5"/>
                      <a:pt x="12" y="3"/>
                    </a:cubicBezTo>
                    <a:cubicBezTo>
                      <a:pt x="13" y="0"/>
                      <a:pt x="0" y="2"/>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 name="Freeform 90">
                <a:extLst>
                  <a:ext uri="{FF2B5EF4-FFF2-40B4-BE49-F238E27FC236}">
                    <a16:creationId xmlns:a16="http://schemas.microsoft.com/office/drawing/2014/main" id="{10939051-3002-70A0-AC89-31E5915DE7A5}"/>
                  </a:ext>
                </a:extLst>
              </p:cNvPr>
              <p:cNvSpPr>
                <a:spLocks/>
              </p:cNvSpPr>
              <p:nvPr/>
            </p:nvSpPr>
            <p:spPr bwMode="auto">
              <a:xfrm>
                <a:off x="4377" y="816"/>
                <a:ext cx="92" cy="210"/>
              </a:xfrm>
              <a:custGeom>
                <a:avLst/>
                <a:gdLst>
                  <a:gd name="T0" fmla="*/ 376 w 45"/>
                  <a:gd name="T1" fmla="*/ 858 h 96"/>
                  <a:gd name="T2" fmla="*/ 325 w 45"/>
                  <a:gd name="T3" fmla="*/ 987 h 96"/>
                  <a:gd name="T4" fmla="*/ 221 w 45"/>
                  <a:gd name="T5" fmla="*/ 923 h 96"/>
                  <a:gd name="T6" fmla="*/ 0 w 45"/>
                  <a:gd name="T7" fmla="*/ 61 h 96"/>
                  <a:gd name="T8" fmla="*/ 76 w 45"/>
                  <a:gd name="T9" fmla="*/ 85 h 96"/>
                  <a:gd name="T10" fmla="*/ 147 w 45"/>
                  <a:gd name="T11" fmla="*/ 0 h 96"/>
                  <a:gd name="T12" fmla="*/ 376 w 45"/>
                  <a:gd name="T13" fmla="*/ 858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96">
                    <a:moveTo>
                      <a:pt x="44" y="82"/>
                    </a:moveTo>
                    <a:cubicBezTo>
                      <a:pt x="45" y="87"/>
                      <a:pt x="43" y="92"/>
                      <a:pt x="38" y="94"/>
                    </a:cubicBezTo>
                    <a:cubicBezTo>
                      <a:pt x="33" y="96"/>
                      <a:pt x="27" y="93"/>
                      <a:pt x="26" y="88"/>
                    </a:cubicBezTo>
                    <a:cubicBezTo>
                      <a:pt x="0" y="6"/>
                      <a:pt x="0" y="6"/>
                      <a:pt x="0" y="6"/>
                    </a:cubicBezTo>
                    <a:cubicBezTo>
                      <a:pt x="9" y="8"/>
                      <a:pt x="9" y="8"/>
                      <a:pt x="9" y="8"/>
                    </a:cubicBezTo>
                    <a:cubicBezTo>
                      <a:pt x="17" y="0"/>
                      <a:pt x="17" y="0"/>
                      <a:pt x="17" y="0"/>
                    </a:cubicBezTo>
                    <a:lnTo>
                      <a:pt x="44" y="8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91">
                <a:extLst>
                  <a:ext uri="{FF2B5EF4-FFF2-40B4-BE49-F238E27FC236}">
                    <a16:creationId xmlns:a16="http://schemas.microsoft.com/office/drawing/2014/main" id="{BC6759F9-172B-580A-D2F3-343848E43789}"/>
                  </a:ext>
                </a:extLst>
              </p:cNvPr>
              <p:cNvSpPr>
                <a:spLocks/>
              </p:cNvSpPr>
              <p:nvPr/>
            </p:nvSpPr>
            <p:spPr bwMode="auto">
              <a:xfrm>
                <a:off x="4377" y="816"/>
                <a:ext cx="92" cy="210"/>
              </a:xfrm>
              <a:custGeom>
                <a:avLst/>
                <a:gdLst>
                  <a:gd name="T0" fmla="*/ 376 w 45"/>
                  <a:gd name="T1" fmla="*/ 858 h 96"/>
                  <a:gd name="T2" fmla="*/ 325 w 45"/>
                  <a:gd name="T3" fmla="*/ 987 h 96"/>
                  <a:gd name="T4" fmla="*/ 221 w 45"/>
                  <a:gd name="T5" fmla="*/ 923 h 96"/>
                  <a:gd name="T6" fmla="*/ 0 w 45"/>
                  <a:gd name="T7" fmla="*/ 61 h 96"/>
                  <a:gd name="T8" fmla="*/ 76 w 45"/>
                  <a:gd name="T9" fmla="*/ 85 h 96"/>
                  <a:gd name="T10" fmla="*/ 147 w 45"/>
                  <a:gd name="T11" fmla="*/ 0 h 96"/>
                  <a:gd name="T12" fmla="*/ 376 w 45"/>
                  <a:gd name="T13" fmla="*/ 858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96">
                    <a:moveTo>
                      <a:pt x="44" y="82"/>
                    </a:moveTo>
                    <a:cubicBezTo>
                      <a:pt x="45" y="87"/>
                      <a:pt x="43" y="92"/>
                      <a:pt x="38" y="94"/>
                    </a:cubicBezTo>
                    <a:cubicBezTo>
                      <a:pt x="33" y="96"/>
                      <a:pt x="27" y="93"/>
                      <a:pt x="26" y="88"/>
                    </a:cubicBezTo>
                    <a:cubicBezTo>
                      <a:pt x="0" y="6"/>
                      <a:pt x="0" y="6"/>
                      <a:pt x="0" y="6"/>
                    </a:cubicBezTo>
                    <a:cubicBezTo>
                      <a:pt x="9" y="8"/>
                      <a:pt x="9" y="8"/>
                      <a:pt x="9" y="8"/>
                    </a:cubicBezTo>
                    <a:cubicBezTo>
                      <a:pt x="17" y="0"/>
                      <a:pt x="17" y="0"/>
                      <a:pt x="17" y="0"/>
                    </a:cubicBezTo>
                    <a:lnTo>
                      <a:pt x="44" y="8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 name="Freeform 92">
                <a:extLst>
                  <a:ext uri="{FF2B5EF4-FFF2-40B4-BE49-F238E27FC236}">
                    <a16:creationId xmlns:a16="http://schemas.microsoft.com/office/drawing/2014/main" id="{A5D870DF-0D74-ED41-8031-6DF5EE427C78}"/>
                  </a:ext>
                </a:extLst>
              </p:cNvPr>
              <p:cNvSpPr>
                <a:spLocks/>
              </p:cNvSpPr>
              <p:nvPr/>
            </p:nvSpPr>
            <p:spPr bwMode="auto">
              <a:xfrm>
                <a:off x="4202" y="949"/>
                <a:ext cx="103" cy="182"/>
              </a:xfrm>
              <a:custGeom>
                <a:avLst/>
                <a:gdLst>
                  <a:gd name="T0" fmla="*/ 412 w 50"/>
                  <a:gd name="T1" fmla="*/ 717 h 83"/>
                  <a:gd name="T2" fmla="*/ 377 w 50"/>
                  <a:gd name="T3" fmla="*/ 855 h 83"/>
                  <a:gd name="T4" fmla="*/ 272 w 50"/>
                  <a:gd name="T5" fmla="*/ 803 h 83"/>
                  <a:gd name="T6" fmla="*/ 0 w 50"/>
                  <a:gd name="T7" fmla="*/ 86 h 83"/>
                  <a:gd name="T8" fmla="*/ 89 w 50"/>
                  <a:gd name="T9" fmla="*/ 86 h 83"/>
                  <a:gd name="T10" fmla="*/ 148 w 50"/>
                  <a:gd name="T11" fmla="*/ 0 h 83"/>
                  <a:gd name="T12" fmla="*/ 412 w 50"/>
                  <a:gd name="T13" fmla="*/ 717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83">
                    <a:moveTo>
                      <a:pt x="47" y="68"/>
                    </a:moveTo>
                    <a:cubicBezTo>
                      <a:pt x="50" y="73"/>
                      <a:pt x="48" y="78"/>
                      <a:pt x="43" y="81"/>
                    </a:cubicBezTo>
                    <a:cubicBezTo>
                      <a:pt x="38" y="83"/>
                      <a:pt x="33" y="81"/>
                      <a:pt x="31" y="76"/>
                    </a:cubicBezTo>
                    <a:cubicBezTo>
                      <a:pt x="0" y="8"/>
                      <a:pt x="0" y="8"/>
                      <a:pt x="0" y="8"/>
                    </a:cubicBezTo>
                    <a:cubicBezTo>
                      <a:pt x="10" y="8"/>
                      <a:pt x="10" y="8"/>
                      <a:pt x="10" y="8"/>
                    </a:cubicBezTo>
                    <a:cubicBezTo>
                      <a:pt x="17" y="0"/>
                      <a:pt x="17" y="0"/>
                      <a:pt x="17" y="0"/>
                    </a:cubicBezTo>
                    <a:lnTo>
                      <a:pt x="47" y="6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 name="Freeform 93">
                <a:extLst>
                  <a:ext uri="{FF2B5EF4-FFF2-40B4-BE49-F238E27FC236}">
                    <a16:creationId xmlns:a16="http://schemas.microsoft.com/office/drawing/2014/main" id="{C42F665D-1521-1412-034E-364FDAC4BAB9}"/>
                  </a:ext>
                </a:extLst>
              </p:cNvPr>
              <p:cNvSpPr>
                <a:spLocks/>
              </p:cNvSpPr>
              <p:nvPr/>
            </p:nvSpPr>
            <p:spPr bwMode="auto">
              <a:xfrm>
                <a:off x="4202" y="949"/>
                <a:ext cx="103" cy="182"/>
              </a:xfrm>
              <a:custGeom>
                <a:avLst/>
                <a:gdLst>
                  <a:gd name="T0" fmla="*/ 412 w 50"/>
                  <a:gd name="T1" fmla="*/ 717 h 83"/>
                  <a:gd name="T2" fmla="*/ 377 w 50"/>
                  <a:gd name="T3" fmla="*/ 855 h 83"/>
                  <a:gd name="T4" fmla="*/ 272 w 50"/>
                  <a:gd name="T5" fmla="*/ 803 h 83"/>
                  <a:gd name="T6" fmla="*/ 0 w 50"/>
                  <a:gd name="T7" fmla="*/ 86 h 83"/>
                  <a:gd name="T8" fmla="*/ 89 w 50"/>
                  <a:gd name="T9" fmla="*/ 86 h 83"/>
                  <a:gd name="T10" fmla="*/ 148 w 50"/>
                  <a:gd name="T11" fmla="*/ 0 h 83"/>
                  <a:gd name="T12" fmla="*/ 412 w 50"/>
                  <a:gd name="T13" fmla="*/ 717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83">
                    <a:moveTo>
                      <a:pt x="47" y="68"/>
                    </a:moveTo>
                    <a:cubicBezTo>
                      <a:pt x="50" y="73"/>
                      <a:pt x="48" y="78"/>
                      <a:pt x="43" y="81"/>
                    </a:cubicBezTo>
                    <a:cubicBezTo>
                      <a:pt x="38" y="83"/>
                      <a:pt x="33" y="81"/>
                      <a:pt x="31" y="76"/>
                    </a:cubicBezTo>
                    <a:cubicBezTo>
                      <a:pt x="0" y="8"/>
                      <a:pt x="0" y="8"/>
                      <a:pt x="0" y="8"/>
                    </a:cubicBezTo>
                    <a:cubicBezTo>
                      <a:pt x="10" y="8"/>
                      <a:pt x="10" y="8"/>
                      <a:pt x="10" y="8"/>
                    </a:cubicBezTo>
                    <a:cubicBezTo>
                      <a:pt x="17" y="0"/>
                      <a:pt x="17" y="0"/>
                      <a:pt x="17" y="0"/>
                    </a:cubicBezTo>
                    <a:lnTo>
                      <a:pt x="47" y="6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3" name="Freeform 94">
                <a:extLst>
                  <a:ext uri="{FF2B5EF4-FFF2-40B4-BE49-F238E27FC236}">
                    <a16:creationId xmlns:a16="http://schemas.microsoft.com/office/drawing/2014/main" id="{DA2C07E9-011F-4BE8-19C0-BCCA1C5A7213}"/>
                  </a:ext>
                </a:extLst>
              </p:cNvPr>
              <p:cNvSpPr>
                <a:spLocks/>
              </p:cNvSpPr>
              <p:nvPr/>
            </p:nvSpPr>
            <p:spPr bwMode="auto">
              <a:xfrm>
                <a:off x="4035" y="1101"/>
                <a:ext cx="93" cy="133"/>
              </a:xfrm>
              <a:custGeom>
                <a:avLst/>
                <a:gdLst>
                  <a:gd name="T0" fmla="*/ 380 w 45"/>
                  <a:gd name="T1" fmla="*/ 475 h 61"/>
                  <a:gd name="T2" fmla="*/ 345 w 45"/>
                  <a:gd name="T3" fmla="*/ 600 h 61"/>
                  <a:gd name="T4" fmla="*/ 240 w 45"/>
                  <a:gd name="T5" fmla="*/ 571 h 61"/>
                  <a:gd name="T6" fmla="*/ 0 w 45"/>
                  <a:gd name="T7" fmla="*/ 105 h 61"/>
                  <a:gd name="T8" fmla="*/ 89 w 45"/>
                  <a:gd name="T9" fmla="*/ 96 h 61"/>
                  <a:gd name="T10" fmla="*/ 141 w 45"/>
                  <a:gd name="T11" fmla="*/ 0 h 61"/>
                  <a:gd name="T12" fmla="*/ 380 w 45"/>
                  <a:gd name="T13" fmla="*/ 475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43" y="46"/>
                    </a:moveTo>
                    <a:cubicBezTo>
                      <a:pt x="45" y="50"/>
                      <a:pt x="44" y="56"/>
                      <a:pt x="39" y="58"/>
                    </a:cubicBezTo>
                    <a:cubicBezTo>
                      <a:pt x="35" y="61"/>
                      <a:pt x="29" y="60"/>
                      <a:pt x="27" y="55"/>
                    </a:cubicBezTo>
                    <a:cubicBezTo>
                      <a:pt x="0" y="10"/>
                      <a:pt x="0" y="10"/>
                      <a:pt x="0" y="10"/>
                    </a:cubicBezTo>
                    <a:cubicBezTo>
                      <a:pt x="10" y="9"/>
                      <a:pt x="10" y="9"/>
                      <a:pt x="10" y="9"/>
                    </a:cubicBezTo>
                    <a:cubicBezTo>
                      <a:pt x="16" y="0"/>
                      <a:pt x="16" y="0"/>
                      <a:pt x="16" y="0"/>
                    </a:cubicBezTo>
                    <a:lnTo>
                      <a:pt x="43" y="4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Freeform 95">
                <a:extLst>
                  <a:ext uri="{FF2B5EF4-FFF2-40B4-BE49-F238E27FC236}">
                    <a16:creationId xmlns:a16="http://schemas.microsoft.com/office/drawing/2014/main" id="{BDC95613-AE53-C2B8-8040-BEFC9D8A56D6}"/>
                  </a:ext>
                </a:extLst>
              </p:cNvPr>
              <p:cNvSpPr>
                <a:spLocks/>
              </p:cNvSpPr>
              <p:nvPr/>
            </p:nvSpPr>
            <p:spPr bwMode="auto">
              <a:xfrm>
                <a:off x="4035" y="1101"/>
                <a:ext cx="93" cy="133"/>
              </a:xfrm>
              <a:custGeom>
                <a:avLst/>
                <a:gdLst>
                  <a:gd name="T0" fmla="*/ 380 w 45"/>
                  <a:gd name="T1" fmla="*/ 475 h 61"/>
                  <a:gd name="T2" fmla="*/ 345 w 45"/>
                  <a:gd name="T3" fmla="*/ 600 h 61"/>
                  <a:gd name="T4" fmla="*/ 240 w 45"/>
                  <a:gd name="T5" fmla="*/ 571 h 61"/>
                  <a:gd name="T6" fmla="*/ 0 w 45"/>
                  <a:gd name="T7" fmla="*/ 105 h 61"/>
                  <a:gd name="T8" fmla="*/ 89 w 45"/>
                  <a:gd name="T9" fmla="*/ 96 h 61"/>
                  <a:gd name="T10" fmla="*/ 141 w 45"/>
                  <a:gd name="T11" fmla="*/ 0 h 61"/>
                  <a:gd name="T12" fmla="*/ 380 w 45"/>
                  <a:gd name="T13" fmla="*/ 475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43" y="46"/>
                    </a:moveTo>
                    <a:cubicBezTo>
                      <a:pt x="45" y="50"/>
                      <a:pt x="44" y="56"/>
                      <a:pt x="39" y="58"/>
                    </a:cubicBezTo>
                    <a:cubicBezTo>
                      <a:pt x="35" y="61"/>
                      <a:pt x="29" y="60"/>
                      <a:pt x="27" y="55"/>
                    </a:cubicBezTo>
                    <a:cubicBezTo>
                      <a:pt x="0" y="10"/>
                      <a:pt x="0" y="10"/>
                      <a:pt x="0" y="10"/>
                    </a:cubicBezTo>
                    <a:cubicBezTo>
                      <a:pt x="10" y="9"/>
                      <a:pt x="10" y="9"/>
                      <a:pt x="10" y="9"/>
                    </a:cubicBezTo>
                    <a:cubicBezTo>
                      <a:pt x="16" y="0"/>
                      <a:pt x="16" y="0"/>
                      <a:pt x="16" y="0"/>
                    </a:cubicBezTo>
                    <a:lnTo>
                      <a:pt x="43" y="46"/>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5" name="Freeform 96">
                <a:extLst>
                  <a:ext uri="{FF2B5EF4-FFF2-40B4-BE49-F238E27FC236}">
                    <a16:creationId xmlns:a16="http://schemas.microsoft.com/office/drawing/2014/main" id="{57241681-94B7-3300-A368-B2C101372375}"/>
                  </a:ext>
                </a:extLst>
              </p:cNvPr>
              <p:cNvSpPr>
                <a:spLocks/>
              </p:cNvSpPr>
              <p:nvPr/>
            </p:nvSpPr>
            <p:spPr bwMode="auto">
              <a:xfrm>
                <a:off x="3881" y="1215"/>
                <a:ext cx="70" cy="96"/>
              </a:xfrm>
              <a:custGeom>
                <a:avLst/>
                <a:gdLst>
                  <a:gd name="T0" fmla="*/ 280 w 34"/>
                  <a:gd name="T1" fmla="*/ 299 h 44"/>
                  <a:gd name="T2" fmla="*/ 245 w 34"/>
                  <a:gd name="T3" fmla="*/ 439 h 44"/>
                  <a:gd name="T4" fmla="*/ 132 w 34"/>
                  <a:gd name="T5" fmla="*/ 395 h 44"/>
                  <a:gd name="T6" fmla="*/ 0 w 34"/>
                  <a:gd name="T7" fmla="*/ 96 h 44"/>
                  <a:gd name="T8" fmla="*/ 89 w 34"/>
                  <a:gd name="T9" fmla="*/ 81 h 44"/>
                  <a:gd name="T10" fmla="*/ 148 w 34"/>
                  <a:gd name="T11" fmla="*/ 0 h 44"/>
                  <a:gd name="T12" fmla="*/ 280 w 34"/>
                  <a:gd name="T13" fmla="*/ 299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44">
                    <a:moveTo>
                      <a:pt x="32" y="29"/>
                    </a:moveTo>
                    <a:cubicBezTo>
                      <a:pt x="34" y="34"/>
                      <a:pt x="33" y="39"/>
                      <a:pt x="28" y="42"/>
                    </a:cubicBezTo>
                    <a:cubicBezTo>
                      <a:pt x="23" y="44"/>
                      <a:pt x="18" y="42"/>
                      <a:pt x="15" y="38"/>
                    </a:cubicBezTo>
                    <a:cubicBezTo>
                      <a:pt x="0" y="9"/>
                      <a:pt x="0" y="9"/>
                      <a:pt x="0" y="9"/>
                    </a:cubicBezTo>
                    <a:cubicBezTo>
                      <a:pt x="10" y="8"/>
                      <a:pt x="10" y="8"/>
                      <a:pt x="10" y="8"/>
                    </a:cubicBezTo>
                    <a:cubicBezTo>
                      <a:pt x="17" y="0"/>
                      <a:pt x="17" y="0"/>
                      <a:pt x="17" y="0"/>
                    </a:cubicBezTo>
                    <a:lnTo>
                      <a:pt x="32" y="2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6" name="Freeform 97">
                <a:extLst>
                  <a:ext uri="{FF2B5EF4-FFF2-40B4-BE49-F238E27FC236}">
                    <a16:creationId xmlns:a16="http://schemas.microsoft.com/office/drawing/2014/main" id="{F8E8545F-9AF1-F351-B3CD-810EFD1445D9}"/>
                  </a:ext>
                </a:extLst>
              </p:cNvPr>
              <p:cNvSpPr>
                <a:spLocks/>
              </p:cNvSpPr>
              <p:nvPr/>
            </p:nvSpPr>
            <p:spPr bwMode="auto">
              <a:xfrm>
                <a:off x="3881" y="1215"/>
                <a:ext cx="70" cy="96"/>
              </a:xfrm>
              <a:custGeom>
                <a:avLst/>
                <a:gdLst>
                  <a:gd name="T0" fmla="*/ 280 w 34"/>
                  <a:gd name="T1" fmla="*/ 299 h 44"/>
                  <a:gd name="T2" fmla="*/ 245 w 34"/>
                  <a:gd name="T3" fmla="*/ 439 h 44"/>
                  <a:gd name="T4" fmla="*/ 132 w 34"/>
                  <a:gd name="T5" fmla="*/ 395 h 44"/>
                  <a:gd name="T6" fmla="*/ 0 w 34"/>
                  <a:gd name="T7" fmla="*/ 96 h 44"/>
                  <a:gd name="T8" fmla="*/ 89 w 34"/>
                  <a:gd name="T9" fmla="*/ 81 h 44"/>
                  <a:gd name="T10" fmla="*/ 148 w 34"/>
                  <a:gd name="T11" fmla="*/ 0 h 44"/>
                  <a:gd name="T12" fmla="*/ 280 w 34"/>
                  <a:gd name="T13" fmla="*/ 299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44">
                    <a:moveTo>
                      <a:pt x="32" y="29"/>
                    </a:moveTo>
                    <a:cubicBezTo>
                      <a:pt x="34" y="34"/>
                      <a:pt x="33" y="39"/>
                      <a:pt x="28" y="42"/>
                    </a:cubicBezTo>
                    <a:cubicBezTo>
                      <a:pt x="23" y="44"/>
                      <a:pt x="18" y="42"/>
                      <a:pt x="15" y="38"/>
                    </a:cubicBezTo>
                    <a:cubicBezTo>
                      <a:pt x="0" y="9"/>
                      <a:pt x="0" y="9"/>
                      <a:pt x="0" y="9"/>
                    </a:cubicBezTo>
                    <a:cubicBezTo>
                      <a:pt x="10" y="8"/>
                      <a:pt x="10" y="8"/>
                      <a:pt x="10" y="8"/>
                    </a:cubicBezTo>
                    <a:cubicBezTo>
                      <a:pt x="17" y="0"/>
                      <a:pt x="17" y="0"/>
                      <a:pt x="17" y="0"/>
                    </a:cubicBezTo>
                    <a:lnTo>
                      <a:pt x="32" y="2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7" name="Freeform 98">
                <a:extLst>
                  <a:ext uri="{FF2B5EF4-FFF2-40B4-BE49-F238E27FC236}">
                    <a16:creationId xmlns:a16="http://schemas.microsoft.com/office/drawing/2014/main" id="{C234BFD0-CCDC-90FC-CBD1-898F3049A091}"/>
                  </a:ext>
                </a:extLst>
              </p:cNvPr>
              <p:cNvSpPr>
                <a:spLocks/>
              </p:cNvSpPr>
              <p:nvPr/>
            </p:nvSpPr>
            <p:spPr bwMode="auto">
              <a:xfrm>
                <a:off x="4383" y="835"/>
                <a:ext cx="51" cy="158"/>
              </a:xfrm>
              <a:custGeom>
                <a:avLst/>
                <a:gdLst>
                  <a:gd name="T0" fmla="*/ 12 w 51"/>
                  <a:gd name="T1" fmla="*/ 5 h 158"/>
                  <a:gd name="T2" fmla="*/ 0 w 51"/>
                  <a:gd name="T3" fmla="*/ 0 h 158"/>
                  <a:gd name="T4" fmla="*/ 51 w 51"/>
                  <a:gd name="T5" fmla="*/ 158 h 158"/>
                  <a:gd name="T6" fmla="*/ 12 w 51"/>
                  <a:gd name="T7" fmla="*/ 5 h 1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58">
                    <a:moveTo>
                      <a:pt x="12" y="5"/>
                    </a:moveTo>
                    <a:lnTo>
                      <a:pt x="0" y="0"/>
                    </a:lnTo>
                    <a:lnTo>
                      <a:pt x="51" y="158"/>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99">
                <a:extLst>
                  <a:ext uri="{FF2B5EF4-FFF2-40B4-BE49-F238E27FC236}">
                    <a16:creationId xmlns:a16="http://schemas.microsoft.com/office/drawing/2014/main" id="{7DEA7A79-A2E1-AB57-284F-A74A5AE26495}"/>
                  </a:ext>
                </a:extLst>
              </p:cNvPr>
              <p:cNvSpPr>
                <a:spLocks/>
              </p:cNvSpPr>
              <p:nvPr/>
            </p:nvSpPr>
            <p:spPr bwMode="auto">
              <a:xfrm>
                <a:off x="4383" y="835"/>
                <a:ext cx="51" cy="158"/>
              </a:xfrm>
              <a:custGeom>
                <a:avLst/>
                <a:gdLst>
                  <a:gd name="T0" fmla="*/ 12 w 51"/>
                  <a:gd name="T1" fmla="*/ 5 h 158"/>
                  <a:gd name="T2" fmla="*/ 0 w 51"/>
                  <a:gd name="T3" fmla="*/ 0 h 158"/>
                  <a:gd name="T4" fmla="*/ 51 w 51"/>
                  <a:gd name="T5" fmla="*/ 158 h 158"/>
                  <a:gd name="T6" fmla="*/ 0 60000 65536"/>
                  <a:gd name="T7" fmla="*/ 0 60000 65536"/>
                  <a:gd name="T8" fmla="*/ 0 60000 65536"/>
                </a:gdLst>
                <a:ahLst/>
                <a:cxnLst>
                  <a:cxn ang="T6">
                    <a:pos x="T0" y="T1"/>
                  </a:cxn>
                  <a:cxn ang="T7">
                    <a:pos x="T2" y="T3"/>
                  </a:cxn>
                  <a:cxn ang="T8">
                    <a:pos x="T4" y="T5"/>
                  </a:cxn>
                </a:cxnLst>
                <a:rect l="0" t="0" r="r" b="b"/>
                <a:pathLst>
                  <a:path w="51" h="158">
                    <a:moveTo>
                      <a:pt x="12" y="5"/>
                    </a:moveTo>
                    <a:lnTo>
                      <a:pt x="0" y="0"/>
                    </a:lnTo>
                    <a:lnTo>
                      <a:pt x="51" y="1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 name="Freeform 100">
                <a:extLst>
                  <a:ext uri="{FF2B5EF4-FFF2-40B4-BE49-F238E27FC236}">
                    <a16:creationId xmlns:a16="http://schemas.microsoft.com/office/drawing/2014/main" id="{968CCB4C-4D6C-4168-1865-414A8A147114}"/>
                  </a:ext>
                </a:extLst>
              </p:cNvPr>
              <p:cNvSpPr>
                <a:spLocks/>
              </p:cNvSpPr>
              <p:nvPr/>
            </p:nvSpPr>
            <p:spPr bwMode="auto">
              <a:xfrm>
                <a:off x="4210" y="974"/>
                <a:ext cx="62" cy="135"/>
              </a:xfrm>
              <a:custGeom>
                <a:avLst/>
                <a:gdLst>
                  <a:gd name="T0" fmla="*/ 12 w 62"/>
                  <a:gd name="T1" fmla="*/ 2 h 135"/>
                  <a:gd name="T2" fmla="*/ 0 w 62"/>
                  <a:gd name="T3" fmla="*/ 0 h 135"/>
                  <a:gd name="T4" fmla="*/ 62 w 62"/>
                  <a:gd name="T5" fmla="*/ 135 h 135"/>
                  <a:gd name="T6" fmla="*/ 12 w 62"/>
                  <a:gd name="T7" fmla="*/ 2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135">
                    <a:moveTo>
                      <a:pt x="12" y="2"/>
                    </a:moveTo>
                    <a:lnTo>
                      <a:pt x="0" y="0"/>
                    </a:lnTo>
                    <a:lnTo>
                      <a:pt x="62" y="135"/>
                    </a:lnTo>
                    <a:lnTo>
                      <a:pt x="1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Freeform 101">
                <a:extLst>
                  <a:ext uri="{FF2B5EF4-FFF2-40B4-BE49-F238E27FC236}">
                    <a16:creationId xmlns:a16="http://schemas.microsoft.com/office/drawing/2014/main" id="{CC95F7CF-0DD9-8C18-ECA1-1E78CD7D5012}"/>
                  </a:ext>
                </a:extLst>
              </p:cNvPr>
              <p:cNvSpPr>
                <a:spLocks/>
              </p:cNvSpPr>
              <p:nvPr/>
            </p:nvSpPr>
            <p:spPr bwMode="auto">
              <a:xfrm>
                <a:off x="4210" y="974"/>
                <a:ext cx="62" cy="135"/>
              </a:xfrm>
              <a:custGeom>
                <a:avLst/>
                <a:gdLst>
                  <a:gd name="T0" fmla="*/ 12 w 62"/>
                  <a:gd name="T1" fmla="*/ 2 h 135"/>
                  <a:gd name="T2" fmla="*/ 0 w 62"/>
                  <a:gd name="T3" fmla="*/ 0 h 135"/>
                  <a:gd name="T4" fmla="*/ 62 w 62"/>
                  <a:gd name="T5" fmla="*/ 135 h 135"/>
                  <a:gd name="T6" fmla="*/ 0 60000 65536"/>
                  <a:gd name="T7" fmla="*/ 0 60000 65536"/>
                  <a:gd name="T8" fmla="*/ 0 60000 65536"/>
                </a:gdLst>
                <a:ahLst/>
                <a:cxnLst>
                  <a:cxn ang="T6">
                    <a:pos x="T0" y="T1"/>
                  </a:cxn>
                  <a:cxn ang="T7">
                    <a:pos x="T2" y="T3"/>
                  </a:cxn>
                  <a:cxn ang="T8">
                    <a:pos x="T4" y="T5"/>
                  </a:cxn>
                </a:cxnLst>
                <a:rect l="0" t="0" r="r" b="b"/>
                <a:pathLst>
                  <a:path w="62" h="135">
                    <a:moveTo>
                      <a:pt x="12" y="2"/>
                    </a:moveTo>
                    <a:lnTo>
                      <a:pt x="0" y="0"/>
                    </a:lnTo>
                    <a:lnTo>
                      <a:pt x="62"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 name="Freeform 102">
                <a:extLst>
                  <a:ext uri="{FF2B5EF4-FFF2-40B4-BE49-F238E27FC236}">
                    <a16:creationId xmlns:a16="http://schemas.microsoft.com/office/drawing/2014/main" id="{9E61904C-CE80-DC15-9A8C-95345A8AA2FC}"/>
                  </a:ext>
                </a:extLst>
              </p:cNvPr>
              <p:cNvSpPr>
                <a:spLocks/>
              </p:cNvSpPr>
              <p:nvPr/>
            </p:nvSpPr>
            <p:spPr bwMode="auto">
              <a:xfrm>
                <a:off x="4045" y="1127"/>
                <a:ext cx="48" cy="86"/>
              </a:xfrm>
              <a:custGeom>
                <a:avLst/>
                <a:gdLst>
                  <a:gd name="T0" fmla="*/ 13 w 48"/>
                  <a:gd name="T1" fmla="*/ 2 h 86"/>
                  <a:gd name="T2" fmla="*/ 0 w 48"/>
                  <a:gd name="T3" fmla="*/ 0 h 86"/>
                  <a:gd name="T4" fmla="*/ 48 w 48"/>
                  <a:gd name="T5" fmla="*/ 86 h 86"/>
                  <a:gd name="T6" fmla="*/ 13 w 48"/>
                  <a:gd name="T7" fmla="*/ 2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86">
                    <a:moveTo>
                      <a:pt x="13" y="2"/>
                    </a:moveTo>
                    <a:lnTo>
                      <a:pt x="0" y="0"/>
                    </a:lnTo>
                    <a:lnTo>
                      <a:pt x="48" y="86"/>
                    </a:lnTo>
                    <a:lnTo>
                      <a:pt x="1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Freeform 103">
                <a:extLst>
                  <a:ext uri="{FF2B5EF4-FFF2-40B4-BE49-F238E27FC236}">
                    <a16:creationId xmlns:a16="http://schemas.microsoft.com/office/drawing/2014/main" id="{7F1242F2-3930-99D3-5863-C44A25FE07A7}"/>
                  </a:ext>
                </a:extLst>
              </p:cNvPr>
              <p:cNvSpPr>
                <a:spLocks/>
              </p:cNvSpPr>
              <p:nvPr/>
            </p:nvSpPr>
            <p:spPr bwMode="auto">
              <a:xfrm>
                <a:off x="4045" y="1127"/>
                <a:ext cx="48" cy="86"/>
              </a:xfrm>
              <a:custGeom>
                <a:avLst/>
                <a:gdLst>
                  <a:gd name="T0" fmla="*/ 13 w 48"/>
                  <a:gd name="T1" fmla="*/ 2 h 86"/>
                  <a:gd name="T2" fmla="*/ 0 w 48"/>
                  <a:gd name="T3" fmla="*/ 0 h 86"/>
                  <a:gd name="T4" fmla="*/ 48 w 48"/>
                  <a:gd name="T5" fmla="*/ 86 h 86"/>
                  <a:gd name="T6" fmla="*/ 0 60000 65536"/>
                  <a:gd name="T7" fmla="*/ 0 60000 65536"/>
                  <a:gd name="T8" fmla="*/ 0 60000 65536"/>
                </a:gdLst>
                <a:ahLst/>
                <a:cxnLst>
                  <a:cxn ang="T6">
                    <a:pos x="T0" y="T1"/>
                  </a:cxn>
                  <a:cxn ang="T7">
                    <a:pos x="T2" y="T3"/>
                  </a:cxn>
                  <a:cxn ang="T8">
                    <a:pos x="T4" y="T5"/>
                  </a:cxn>
                </a:cxnLst>
                <a:rect l="0" t="0" r="r" b="b"/>
                <a:pathLst>
                  <a:path w="48" h="86">
                    <a:moveTo>
                      <a:pt x="13" y="2"/>
                    </a:moveTo>
                    <a:lnTo>
                      <a:pt x="0" y="0"/>
                    </a:lnTo>
                    <a:lnTo>
                      <a:pt x="48"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 name="Freeform 104">
                <a:extLst>
                  <a:ext uri="{FF2B5EF4-FFF2-40B4-BE49-F238E27FC236}">
                    <a16:creationId xmlns:a16="http://schemas.microsoft.com/office/drawing/2014/main" id="{0173414A-28F4-4E87-D6A9-F06E4F8DE6EA}"/>
                  </a:ext>
                </a:extLst>
              </p:cNvPr>
              <p:cNvSpPr>
                <a:spLocks/>
              </p:cNvSpPr>
              <p:nvPr/>
            </p:nvSpPr>
            <p:spPr bwMode="auto">
              <a:xfrm>
                <a:off x="3889" y="1239"/>
                <a:ext cx="27" cy="52"/>
              </a:xfrm>
              <a:custGeom>
                <a:avLst/>
                <a:gdLst>
                  <a:gd name="T0" fmla="*/ 13 w 27"/>
                  <a:gd name="T1" fmla="*/ 0 h 52"/>
                  <a:gd name="T2" fmla="*/ 0 w 27"/>
                  <a:gd name="T3" fmla="*/ 0 h 52"/>
                  <a:gd name="T4" fmla="*/ 27 w 27"/>
                  <a:gd name="T5" fmla="*/ 52 h 52"/>
                  <a:gd name="T6" fmla="*/ 13 w 27"/>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52">
                    <a:moveTo>
                      <a:pt x="13" y="0"/>
                    </a:moveTo>
                    <a:lnTo>
                      <a:pt x="0" y="0"/>
                    </a:lnTo>
                    <a:lnTo>
                      <a:pt x="27" y="52"/>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Freeform 105">
                <a:extLst>
                  <a:ext uri="{FF2B5EF4-FFF2-40B4-BE49-F238E27FC236}">
                    <a16:creationId xmlns:a16="http://schemas.microsoft.com/office/drawing/2014/main" id="{6409DED2-EFDA-2013-BAE9-AFD8D62207D4}"/>
                  </a:ext>
                </a:extLst>
              </p:cNvPr>
              <p:cNvSpPr>
                <a:spLocks/>
              </p:cNvSpPr>
              <p:nvPr/>
            </p:nvSpPr>
            <p:spPr bwMode="auto">
              <a:xfrm>
                <a:off x="3889" y="1239"/>
                <a:ext cx="27" cy="52"/>
              </a:xfrm>
              <a:custGeom>
                <a:avLst/>
                <a:gdLst>
                  <a:gd name="T0" fmla="*/ 13 w 27"/>
                  <a:gd name="T1" fmla="*/ 0 h 52"/>
                  <a:gd name="T2" fmla="*/ 0 w 27"/>
                  <a:gd name="T3" fmla="*/ 0 h 52"/>
                  <a:gd name="T4" fmla="*/ 27 w 27"/>
                  <a:gd name="T5" fmla="*/ 52 h 52"/>
                  <a:gd name="T6" fmla="*/ 0 60000 65536"/>
                  <a:gd name="T7" fmla="*/ 0 60000 65536"/>
                  <a:gd name="T8" fmla="*/ 0 60000 65536"/>
                </a:gdLst>
                <a:ahLst/>
                <a:cxnLst>
                  <a:cxn ang="T6">
                    <a:pos x="T0" y="T1"/>
                  </a:cxn>
                  <a:cxn ang="T7">
                    <a:pos x="T2" y="T3"/>
                  </a:cxn>
                  <a:cxn ang="T8">
                    <a:pos x="T4" y="T5"/>
                  </a:cxn>
                </a:cxnLst>
                <a:rect l="0" t="0" r="r" b="b"/>
                <a:pathLst>
                  <a:path w="27" h="52">
                    <a:moveTo>
                      <a:pt x="13" y="0"/>
                    </a:moveTo>
                    <a:lnTo>
                      <a:pt x="0" y="0"/>
                    </a:lnTo>
                    <a:lnTo>
                      <a:pt x="27"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 name="Freeform 106">
                <a:extLst>
                  <a:ext uri="{FF2B5EF4-FFF2-40B4-BE49-F238E27FC236}">
                    <a16:creationId xmlns:a16="http://schemas.microsoft.com/office/drawing/2014/main" id="{A2FEB35A-B5CA-83F7-522A-327E3F30B29F}"/>
                  </a:ext>
                </a:extLst>
              </p:cNvPr>
              <p:cNvSpPr>
                <a:spLocks/>
              </p:cNvSpPr>
              <p:nvPr/>
            </p:nvSpPr>
            <p:spPr bwMode="auto">
              <a:xfrm>
                <a:off x="4568" y="820"/>
                <a:ext cx="49" cy="97"/>
              </a:xfrm>
              <a:custGeom>
                <a:avLst/>
                <a:gdLst>
                  <a:gd name="T0" fmla="*/ 196 w 24"/>
                  <a:gd name="T1" fmla="*/ 355 h 44"/>
                  <a:gd name="T2" fmla="*/ 129 w 24"/>
                  <a:gd name="T3" fmla="*/ 472 h 44"/>
                  <a:gd name="T4" fmla="*/ 41 w 24"/>
                  <a:gd name="T5" fmla="*/ 384 h 44"/>
                  <a:gd name="T6" fmla="*/ 0 w 24"/>
                  <a:gd name="T7" fmla="*/ 33 h 44"/>
                  <a:gd name="T8" fmla="*/ 84 w 24"/>
                  <a:gd name="T9" fmla="*/ 64 h 44"/>
                  <a:gd name="T10" fmla="*/ 163 w 24"/>
                  <a:gd name="T11" fmla="*/ 0 h 44"/>
                  <a:gd name="T12" fmla="*/ 196 w 24"/>
                  <a:gd name="T13" fmla="*/ 355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4">
                    <a:moveTo>
                      <a:pt x="23" y="33"/>
                    </a:moveTo>
                    <a:cubicBezTo>
                      <a:pt x="24" y="38"/>
                      <a:pt x="20" y="43"/>
                      <a:pt x="15" y="44"/>
                    </a:cubicBezTo>
                    <a:cubicBezTo>
                      <a:pt x="10" y="44"/>
                      <a:pt x="5" y="41"/>
                      <a:pt x="5" y="36"/>
                    </a:cubicBezTo>
                    <a:cubicBezTo>
                      <a:pt x="0" y="3"/>
                      <a:pt x="0" y="3"/>
                      <a:pt x="0" y="3"/>
                    </a:cubicBezTo>
                    <a:cubicBezTo>
                      <a:pt x="10" y="6"/>
                      <a:pt x="10" y="6"/>
                      <a:pt x="10" y="6"/>
                    </a:cubicBezTo>
                    <a:cubicBezTo>
                      <a:pt x="19" y="0"/>
                      <a:pt x="19" y="0"/>
                      <a:pt x="19" y="0"/>
                    </a:cubicBezTo>
                    <a:lnTo>
                      <a:pt x="23" y="33"/>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Freeform 107">
                <a:extLst>
                  <a:ext uri="{FF2B5EF4-FFF2-40B4-BE49-F238E27FC236}">
                    <a16:creationId xmlns:a16="http://schemas.microsoft.com/office/drawing/2014/main" id="{051851B2-3B03-947D-0838-113BC0DD5BAE}"/>
                  </a:ext>
                </a:extLst>
              </p:cNvPr>
              <p:cNvSpPr>
                <a:spLocks/>
              </p:cNvSpPr>
              <p:nvPr/>
            </p:nvSpPr>
            <p:spPr bwMode="auto">
              <a:xfrm>
                <a:off x="4568" y="820"/>
                <a:ext cx="49" cy="97"/>
              </a:xfrm>
              <a:custGeom>
                <a:avLst/>
                <a:gdLst>
                  <a:gd name="T0" fmla="*/ 196 w 24"/>
                  <a:gd name="T1" fmla="*/ 355 h 44"/>
                  <a:gd name="T2" fmla="*/ 129 w 24"/>
                  <a:gd name="T3" fmla="*/ 472 h 44"/>
                  <a:gd name="T4" fmla="*/ 41 w 24"/>
                  <a:gd name="T5" fmla="*/ 384 h 44"/>
                  <a:gd name="T6" fmla="*/ 0 w 24"/>
                  <a:gd name="T7" fmla="*/ 33 h 44"/>
                  <a:gd name="T8" fmla="*/ 84 w 24"/>
                  <a:gd name="T9" fmla="*/ 64 h 44"/>
                  <a:gd name="T10" fmla="*/ 163 w 24"/>
                  <a:gd name="T11" fmla="*/ 0 h 44"/>
                  <a:gd name="T12" fmla="*/ 196 w 24"/>
                  <a:gd name="T13" fmla="*/ 355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4">
                    <a:moveTo>
                      <a:pt x="23" y="33"/>
                    </a:moveTo>
                    <a:cubicBezTo>
                      <a:pt x="24" y="38"/>
                      <a:pt x="20" y="43"/>
                      <a:pt x="15" y="44"/>
                    </a:cubicBezTo>
                    <a:cubicBezTo>
                      <a:pt x="10" y="44"/>
                      <a:pt x="5" y="41"/>
                      <a:pt x="5" y="36"/>
                    </a:cubicBezTo>
                    <a:cubicBezTo>
                      <a:pt x="0" y="3"/>
                      <a:pt x="0" y="3"/>
                      <a:pt x="0" y="3"/>
                    </a:cubicBezTo>
                    <a:cubicBezTo>
                      <a:pt x="10" y="6"/>
                      <a:pt x="10" y="6"/>
                      <a:pt x="10" y="6"/>
                    </a:cubicBezTo>
                    <a:cubicBezTo>
                      <a:pt x="19" y="0"/>
                      <a:pt x="19" y="0"/>
                      <a:pt x="19" y="0"/>
                    </a:cubicBezTo>
                    <a:lnTo>
                      <a:pt x="23" y="33"/>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7" name="Freeform 108">
                <a:extLst>
                  <a:ext uri="{FF2B5EF4-FFF2-40B4-BE49-F238E27FC236}">
                    <a16:creationId xmlns:a16="http://schemas.microsoft.com/office/drawing/2014/main" id="{748F8134-313F-0674-79E3-2A9E46AB4F1B}"/>
                  </a:ext>
                </a:extLst>
              </p:cNvPr>
              <p:cNvSpPr>
                <a:spLocks/>
              </p:cNvSpPr>
              <p:nvPr/>
            </p:nvSpPr>
            <p:spPr bwMode="auto">
              <a:xfrm>
                <a:off x="4576" y="833"/>
                <a:ext cx="10" cy="62"/>
              </a:xfrm>
              <a:custGeom>
                <a:avLst/>
                <a:gdLst>
                  <a:gd name="T0" fmla="*/ 10 w 10"/>
                  <a:gd name="T1" fmla="*/ 7 h 62"/>
                  <a:gd name="T2" fmla="*/ 0 w 10"/>
                  <a:gd name="T3" fmla="*/ 0 h 62"/>
                  <a:gd name="T4" fmla="*/ 6 w 10"/>
                  <a:gd name="T5" fmla="*/ 62 h 62"/>
                  <a:gd name="T6" fmla="*/ 10 w 10"/>
                  <a:gd name="T7" fmla="*/ 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62">
                    <a:moveTo>
                      <a:pt x="10" y="7"/>
                    </a:moveTo>
                    <a:lnTo>
                      <a:pt x="0" y="0"/>
                    </a:lnTo>
                    <a:lnTo>
                      <a:pt x="6" y="62"/>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109">
                <a:extLst>
                  <a:ext uri="{FF2B5EF4-FFF2-40B4-BE49-F238E27FC236}">
                    <a16:creationId xmlns:a16="http://schemas.microsoft.com/office/drawing/2014/main" id="{BE932EAB-9A11-40B5-79C0-A364FCD4FA43}"/>
                  </a:ext>
                </a:extLst>
              </p:cNvPr>
              <p:cNvSpPr>
                <a:spLocks/>
              </p:cNvSpPr>
              <p:nvPr/>
            </p:nvSpPr>
            <p:spPr bwMode="auto">
              <a:xfrm>
                <a:off x="4576" y="833"/>
                <a:ext cx="10" cy="62"/>
              </a:xfrm>
              <a:custGeom>
                <a:avLst/>
                <a:gdLst>
                  <a:gd name="T0" fmla="*/ 10 w 10"/>
                  <a:gd name="T1" fmla="*/ 7 h 62"/>
                  <a:gd name="T2" fmla="*/ 0 w 10"/>
                  <a:gd name="T3" fmla="*/ 0 h 62"/>
                  <a:gd name="T4" fmla="*/ 6 w 10"/>
                  <a:gd name="T5" fmla="*/ 62 h 62"/>
                  <a:gd name="T6" fmla="*/ 0 60000 65536"/>
                  <a:gd name="T7" fmla="*/ 0 60000 65536"/>
                  <a:gd name="T8" fmla="*/ 0 60000 65536"/>
                </a:gdLst>
                <a:ahLst/>
                <a:cxnLst>
                  <a:cxn ang="T6">
                    <a:pos x="T0" y="T1"/>
                  </a:cxn>
                  <a:cxn ang="T7">
                    <a:pos x="T2" y="T3"/>
                  </a:cxn>
                  <a:cxn ang="T8">
                    <a:pos x="T4" y="T5"/>
                  </a:cxn>
                </a:cxnLst>
                <a:rect l="0" t="0" r="r" b="b"/>
                <a:pathLst>
                  <a:path w="10" h="62">
                    <a:moveTo>
                      <a:pt x="10" y="7"/>
                    </a:moveTo>
                    <a:lnTo>
                      <a:pt x="0" y="0"/>
                    </a:lnTo>
                    <a:lnTo>
                      <a:pt x="6"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 name="Freeform 110">
                <a:extLst>
                  <a:ext uri="{FF2B5EF4-FFF2-40B4-BE49-F238E27FC236}">
                    <a16:creationId xmlns:a16="http://schemas.microsoft.com/office/drawing/2014/main" id="{7C808CBA-9A4A-F170-0A51-A3C49B2853BF}"/>
                  </a:ext>
                </a:extLst>
              </p:cNvPr>
              <p:cNvSpPr>
                <a:spLocks/>
              </p:cNvSpPr>
              <p:nvPr/>
            </p:nvSpPr>
            <p:spPr bwMode="auto">
              <a:xfrm>
                <a:off x="1444" y="1520"/>
                <a:ext cx="77" cy="210"/>
              </a:xfrm>
              <a:custGeom>
                <a:avLst/>
                <a:gdLst>
                  <a:gd name="T0" fmla="*/ 160 w 37"/>
                  <a:gd name="T1" fmla="*/ 96 h 96"/>
                  <a:gd name="T2" fmla="*/ 260 w 37"/>
                  <a:gd name="T3" fmla="*/ 9 h 96"/>
                  <a:gd name="T4" fmla="*/ 325 w 37"/>
                  <a:gd name="T5" fmla="*/ 125 h 96"/>
                  <a:gd name="T6" fmla="*/ 173 w 37"/>
                  <a:gd name="T7" fmla="*/ 1004 h 96"/>
                  <a:gd name="T8" fmla="*/ 100 w 37"/>
                  <a:gd name="T9" fmla="*/ 943 h 96"/>
                  <a:gd name="T10" fmla="*/ 0 w 37"/>
                  <a:gd name="T11" fmla="*/ 971 h 96"/>
                  <a:gd name="T12" fmla="*/ 160 w 37"/>
                  <a:gd name="T13" fmla="*/ 9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8" y="9"/>
                    </a:moveTo>
                    <a:cubicBezTo>
                      <a:pt x="19" y="4"/>
                      <a:pt x="24" y="0"/>
                      <a:pt x="29" y="1"/>
                    </a:cubicBezTo>
                    <a:cubicBezTo>
                      <a:pt x="34" y="2"/>
                      <a:pt x="37" y="7"/>
                      <a:pt x="36" y="12"/>
                    </a:cubicBezTo>
                    <a:cubicBezTo>
                      <a:pt x="19" y="96"/>
                      <a:pt x="19" y="96"/>
                      <a:pt x="19" y="96"/>
                    </a:cubicBezTo>
                    <a:cubicBezTo>
                      <a:pt x="11" y="90"/>
                      <a:pt x="11" y="90"/>
                      <a:pt x="11" y="90"/>
                    </a:cubicBezTo>
                    <a:cubicBezTo>
                      <a:pt x="0" y="93"/>
                      <a:pt x="0" y="93"/>
                      <a:pt x="0" y="93"/>
                    </a:cubicBezTo>
                    <a:lnTo>
                      <a:pt x="18" y="9"/>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111">
                <a:extLst>
                  <a:ext uri="{FF2B5EF4-FFF2-40B4-BE49-F238E27FC236}">
                    <a16:creationId xmlns:a16="http://schemas.microsoft.com/office/drawing/2014/main" id="{83BEA0DC-D515-6707-7A3C-F6715C910EDB}"/>
                  </a:ext>
                </a:extLst>
              </p:cNvPr>
              <p:cNvSpPr>
                <a:spLocks/>
              </p:cNvSpPr>
              <p:nvPr/>
            </p:nvSpPr>
            <p:spPr bwMode="auto">
              <a:xfrm>
                <a:off x="1444" y="1520"/>
                <a:ext cx="77" cy="210"/>
              </a:xfrm>
              <a:custGeom>
                <a:avLst/>
                <a:gdLst>
                  <a:gd name="T0" fmla="*/ 160 w 37"/>
                  <a:gd name="T1" fmla="*/ 96 h 96"/>
                  <a:gd name="T2" fmla="*/ 260 w 37"/>
                  <a:gd name="T3" fmla="*/ 9 h 96"/>
                  <a:gd name="T4" fmla="*/ 325 w 37"/>
                  <a:gd name="T5" fmla="*/ 125 h 96"/>
                  <a:gd name="T6" fmla="*/ 173 w 37"/>
                  <a:gd name="T7" fmla="*/ 1004 h 96"/>
                  <a:gd name="T8" fmla="*/ 100 w 37"/>
                  <a:gd name="T9" fmla="*/ 943 h 96"/>
                  <a:gd name="T10" fmla="*/ 0 w 37"/>
                  <a:gd name="T11" fmla="*/ 971 h 96"/>
                  <a:gd name="T12" fmla="*/ 160 w 37"/>
                  <a:gd name="T13" fmla="*/ 9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8" y="9"/>
                    </a:moveTo>
                    <a:cubicBezTo>
                      <a:pt x="19" y="4"/>
                      <a:pt x="24" y="0"/>
                      <a:pt x="29" y="1"/>
                    </a:cubicBezTo>
                    <a:cubicBezTo>
                      <a:pt x="34" y="2"/>
                      <a:pt x="37" y="7"/>
                      <a:pt x="36" y="12"/>
                    </a:cubicBezTo>
                    <a:cubicBezTo>
                      <a:pt x="19" y="96"/>
                      <a:pt x="19" y="96"/>
                      <a:pt x="19" y="96"/>
                    </a:cubicBezTo>
                    <a:cubicBezTo>
                      <a:pt x="11" y="90"/>
                      <a:pt x="11" y="90"/>
                      <a:pt x="11" y="90"/>
                    </a:cubicBezTo>
                    <a:cubicBezTo>
                      <a:pt x="0" y="93"/>
                      <a:pt x="0" y="93"/>
                      <a:pt x="0" y="93"/>
                    </a:cubicBezTo>
                    <a:lnTo>
                      <a:pt x="18"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1" name="Freeform 112">
                <a:extLst>
                  <a:ext uri="{FF2B5EF4-FFF2-40B4-BE49-F238E27FC236}">
                    <a16:creationId xmlns:a16="http://schemas.microsoft.com/office/drawing/2014/main" id="{CC8CEC55-43E9-8958-7252-BA7829ACBF8A}"/>
                  </a:ext>
                </a:extLst>
              </p:cNvPr>
              <p:cNvSpPr>
                <a:spLocks/>
              </p:cNvSpPr>
              <p:nvPr/>
            </p:nvSpPr>
            <p:spPr bwMode="auto">
              <a:xfrm>
                <a:off x="1455" y="1520"/>
                <a:ext cx="61" cy="186"/>
              </a:xfrm>
              <a:custGeom>
                <a:avLst/>
                <a:gdLst>
                  <a:gd name="T0" fmla="*/ 136 w 30"/>
                  <a:gd name="T1" fmla="*/ 105 h 85"/>
                  <a:gd name="T2" fmla="*/ 0 w 30"/>
                  <a:gd name="T3" fmla="*/ 891 h 85"/>
                  <a:gd name="T4" fmla="*/ 92 w 30"/>
                  <a:gd name="T5" fmla="*/ 484 h 85"/>
                  <a:gd name="T6" fmla="*/ 228 w 30"/>
                  <a:gd name="T7" fmla="*/ 72 h 85"/>
                  <a:gd name="T8" fmla="*/ 136 w 30"/>
                  <a:gd name="T9" fmla="*/ 105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85">
                    <a:moveTo>
                      <a:pt x="16" y="10"/>
                    </a:moveTo>
                    <a:cubicBezTo>
                      <a:pt x="0" y="85"/>
                      <a:pt x="0" y="85"/>
                      <a:pt x="0" y="85"/>
                    </a:cubicBezTo>
                    <a:cubicBezTo>
                      <a:pt x="2" y="76"/>
                      <a:pt x="2" y="77"/>
                      <a:pt x="11" y="46"/>
                    </a:cubicBezTo>
                    <a:cubicBezTo>
                      <a:pt x="19" y="10"/>
                      <a:pt x="24" y="7"/>
                      <a:pt x="27" y="7"/>
                    </a:cubicBezTo>
                    <a:cubicBezTo>
                      <a:pt x="30" y="6"/>
                      <a:pt x="18" y="0"/>
                      <a:pt x="1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Freeform 113">
                <a:extLst>
                  <a:ext uri="{FF2B5EF4-FFF2-40B4-BE49-F238E27FC236}">
                    <a16:creationId xmlns:a16="http://schemas.microsoft.com/office/drawing/2014/main" id="{DAB5D2A7-6F57-E13B-BA71-35D7FFF682E6}"/>
                  </a:ext>
                </a:extLst>
              </p:cNvPr>
              <p:cNvSpPr>
                <a:spLocks/>
              </p:cNvSpPr>
              <p:nvPr/>
            </p:nvSpPr>
            <p:spPr bwMode="auto">
              <a:xfrm>
                <a:off x="1253" y="1465"/>
                <a:ext cx="103" cy="206"/>
              </a:xfrm>
              <a:custGeom>
                <a:avLst/>
                <a:gdLst>
                  <a:gd name="T0" fmla="*/ 272 w 50"/>
                  <a:gd name="T1" fmla="*/ 85 h 94"/>
                  <a:gd name="T2" fmla="*/ 377 w 50"/>
                  <a:gd name="T3" fmla="*/ 20 h 94"/>
                  <a:gd name="T4" fmla="*/ 420 w 50"/>
                  <a:gd name="T5" fmla="*/ 149 h 94"/>
                  <a:gd name="T6" fmla="*/ 157 w 50"/>
                  <a:gd name="T7" fmla="*/ 988 h 94"/>
                  <a:gd name="T8" fmla="*/ 97 w 50"/>
                  <a:gd name="T9" fmla="*/ 918 h 94"/>
                  <a:gd name="T10" fmla="*/ 0 w 50"/>
                  <a:gd name="T11" fmla="*/ 927 h 94"/>
                  <a:gd name="T12" fmla="*/ 272 w 50"/>
                  <a:gd name="T13" fmla="*/ 85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94">
                    <a:moveTo>
                      <a:pt x="31" y="8"/>
                    </a:moveTo>
                    <a:cubicBezTo>
                      <a:pt x="33" y="3"/>
                      <a:pt x="38" y="0"/>
                      <a:pt x="43" y="2"/>
                    </a:cubicBezTo>
                    <a:cubicBezTo>
                      <a:pt x="48" y="4"/>
                      <a:pt x="50" y="9"/>
                      <a:pt x="48" y="14"/>
                    </a:cubicBezTo>
                    <a:cubicBezTo>
                      <a:pt x="18" y="94"/>
                      <a:pt x="18" y="94"/>
                      <a:pt x="18" y="94"/>
                    </a:cubicBezTo>
                    <a:cubicBezTo>
                      <a:pt x="11" y="87"/>
                      <a:pt x="11" y="87"/>
                      <a:pt x="11" y="87"/>
                    </a:cubicBezTo>
                    <a:cubicBezTo>
                      <a:pt x="0" y="88"/>
                      <a:pt x="0" y="88"/>
                      <a:pt x="0" y="88"/>
                    </a:cubicBezTo>
                    <a:lnTo>
                      <a:pt x="31" y="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3" name="Freeform 114">
                <a:extLst>
                  <a:ext uri="{FF2B5EF4-FFF2-40B4-BE49-F238E27FC236}">
                    <a16:creationId xmlns:a16="http://schemas.microsoft.com/office/drawing/2014/main" id="{A12E82FF-C6F8-1732-1FBD-3B9BD6FFB366}"/>
                  </a:ext>
                </a:extLst>
              </p:cNvPr>
              <p:cNvSpPr>
                <a:spLocks/>
              </p:cNvSpPr>
              <p:nvPr/>
            </p:nvSpPr>
            <p:spPr bwMode="auto">
              <a:xfrm>
                <a:off x="1253" y="1465"/>
                <a:ext cx="103" cy="206"/>
              </a:xfrm>
              <a:custGeom>
                <a:avLst/>
                <a:gdLst>
                  <a:gd name="T0" fmla="*/ 272 w 50"/>
                  <a:gd name="T1" fmla="*/ 85 h 94"/>
                  <a:gd name="T2" fmla="*/ 377 w 50"/>
                  <a:gd name="T3" fmla="*/ 20 h 94"/>
                  <a:gd name="T4" fmla="*/ 420 w 50"/>
                  <a:gd name="T5" fmla="*/ 149 h 94"/>
                  <a:gd name="T6" fmla="*/ 157 w 50"/>
                  <a:gd name="T7" fmla="*/ 988 h 94"/>
                  <a:gd name="T8" fmla="*/ 97 w 50"/>
                  <a:gd name="T9" fmla="*/ 918 h 94"/>
                  <a:gd name="T10" fmla="*/ 0 w 50"/>
                  <a:gd name="T11" fmla="*/ 927 h 94"/>
                  <a:gd name="T12" fmla="*/ 272 w 50"/>
                  <a:gd name="T13" fmla="*/ 85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94">
                    <a:moveTo>
                      <a:pt x="31" y="8"/>
                    </a:moveTo>
                    <a:cubicBezTo>
                      <a:pt x="33" y="3"/>
                      <a:pt x="38" y="0"/>
                      <a:pt x="43" y="2"/>
                    </a:cubicBezTo>
                    <a:cubicBezTo>
                      <a:pt x="48" y="4"/>
                      <a:pt x="50" y="9"/>
                      <a:pt x="48" y="14"/>
                    </a:cubicBezTo>
                    <a:cubicBezTo>
                      <a:pt x="18" y="94"/>
                      <a:pt x="18" y="94"/>
                      <a:pt x="18" y="94"/>
                    </a:cubicBezTo>
                    <a:cubicBezTo>
                      <a:pt x="11" y="87"/>
                      <a:pt x="11" y="87"/>
                      <a:pt x="11" y="87"/>
                    </a:cubicBezTo>
                    <a:cubicBezTo>
                      <a:pt x="0" y="88"/>
                      <a:pt x="0" y="88"/>
                      <a:pt x="0" y="88"/>
                    </a:cubicBezTo>
                    <a:lnTo>
                      <a:pt x="31" y="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4" name="Freeform 115">
                <a:extLst>
                  <a:ext uri="{FF2B5EF4-FFF2-40B4-BE49-F238E27FC236}">
                    <a16:creationId xmlns:a16="http://schemas.microsoft.com/office/drawing/2014/main" id="{1EA9A89C-2414-87C2-9DCB-79412B25887A}"/>
                  </a:ext>
                </a:extLst>
              </p:cNvPr>
              <p:cNvSpPr>
                <a:spLocks/>
              </p:cNvSpPr>
              <p:nvPr/>
            </p:nvSpPr>
            <p:spPr bwMode="auto">
              <a:xfrm>
                <a:off x="1266" y="1465"/>
                <a:ext cx="88" cy="177"/>
              </a:xfrm>
              <a:custGeom>
                <a:avLst/>
                <a:gdLst>
                  <a:gd name="T0" fmla="*/ 239 w 43"/>
                  <a:gd name="T1" fmla="*/ 96 h 81"/>
                  <a:gd name="T2" fmla="*/ 0 w 43"/>
                  <a:gd name="T3" fmla="*/ 846 h 81"/>
                  <a:gd name="T4" fmla="*/ 147 w 43"/>
                  <a:gd name="T5" fmla="*/ 459 h 81"/>
                  <a:gd name="T6" fmla="*/ 336 w 43"/>
                  <a:gd name="T7" fmla="*/ 96 h 81"/>
                  <a:gd name="T8" fmla="*/ 239 w 43"/>
                  <a:gd name="T9" fmla="*/ 96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28" y="9"/>
                    </a:moveTo>
                    <a:cubicBezTo>
                      <a:pt x="0" y="81"/>
                      <a:pt x="0" y="81"/>
                      <a:pt x="0" y="81"/>
                    </a:cubicBezTo>
                    <a:cubicBezTo>
                      <a:pt x="3" y="72"/>
                      <a:pt x="4" y="73"/>
                      <a:pt x="17" y="44"/>
                    </a:cubicBezTo>
                    <a:cubicBezTo>
                      <a:pt x="31" y="10"/>
                      <a:pt x="36" y="8"/>
                      <a:pt x="39" y="9"/>
                    </a:cubicBezTo>
                    <a:cubicBezTo>
                      <a:pt x="43" y="7"/>
                      <a:pt x="31" y="0"/>
                      <a:pt x="2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 name="Freeform 116">
                <a:extLst>
                  <a:ext uri="{FF2B5EF4-FFF2-40B4-BE49-F238E27FC236}">
                    <a16:creationId xmlns:a16="http://schemas.microsoft.com/office/drawing/2014/main" id="{E0A13D80-4464-09BB-6400-369D70BE0D64}"/>
                  </a:ext>
                </a:extLst>
              </p:cNvPr>
              <p:cNvSpPr>
                <a:spLocks/>
              </p:cNvSpPr>
              <p:nvPr/>
            </p:nvSpPr>
            <p:spPr bwMode="auto">
              <a:xfrm>
                <a:off x="1064" y="1381"/>
                <a:ext cx="132" cy="193"/>
              </a:xfrm>
              <a:custGeom>
                <a:avLst/>
                <a:gdLst>
                  <a:gd name="T0" fmla="*/ 396 w 64"/>
                  <a:gd name="T1" fmla="*/ 64 h 88"/>
                  <a:gd name="T2" fmla="*/ 512 w 64"/>
                  <a:gd name="T3" fmla="*/ 20 h 88"/>
                  <a:gd name="T4" fmla="*/ 536 w 64"/>
                  <a:gd name="T5" fmla="*/ 158 h 88"/>
                  <a:gd name="T6" fmla="*/ 140 w 64"/>
                  <a:gd name="T7" fmla="*/ 928 h 88"/>
                  <a:gd name="T8" fmla="*/ 89 w 64"/>
                  <a:gd name="T9" fmla="*/ 842 h 88"/>
                  <a:gd name="T10" fmla="*/ 0 w 64"/>
                  <a:gd name="T11" fmla="*/ 831 h 88"/>
                  <a:gd name="T12" fmla="*/ 396 w 64"/>
                  <a:gd name="T13" fmla="*/ 64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8">
                    <a:moveTo>
                      <a:pt x="45" y="6"/>
                    </a:moveTo>
                    <a:cubicBezTo>
                      <a:pt x="48" y="1"/>
                      <a:pt x="53" y="0"/>
                      <a:pt x="58" y="2"/>
                    </a:cubicBezTo>
                    <a:cubicBezTo>
                      <a:pt x="62" y="5"/>
                      <a:pt x="64" y="11"/>
                      <a:pt x="61" y="15"/>
                    </a:cubicBezTo>
                    <a:cubicBezTo>
                      <a:pt x="16" y="88"/>
                      <a:pt x="16" y="88"/>
                      <a:pt x="16" y="88"/>
                    </a:cubicBezTo>
                    <a:cubicBezTo>
                      <a:pt x="10" y="80"/>
                      <a:pt x="10" y="80"/>
                      <a:pt x="10" y="80"/>
                    </a:cubicBezTo>
                    <a:cubicBezTo>
                      <a:pt x="0" y="79"/>
                      <a:pt x="0" y="79"/>
                      <a:pt x="0" y="79"/>
                    </a:cubicBezTo>
                    <a:lnTo>
                      <a:pt x="45"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Freeform 117">
                <a:extLst>
                  <a:ext uri="{FF2B5EF4-FFF2-40B4-BE49-F238E27FC236}">
                    <a16:creationId xmlns:a16="http://schemas.microsoft.com/office/drawing/2014/main" id="{61C18B25-134E-43C9-041E-D4ED61F33F7B}"/>
                  </a:ext>
                </a:extLst>
              </p:cNvPr>
              <p:cNvSpPr>
                <a:spLocks/>
              </p:cNvSpPr>
              <p:nvPr/>
            </p:nvSpPr>
            <p:spPr bwMode="auto">
              <a:xfrm>
                <a:off x="1064" y="1381"/>
                <a:ext cx="132" cy="193"/>
              </a:xfrm>
              <a:custGeom>
                <a:avLst/>
                <a:gdLst>
                  <a:gd name="T0" fmla="*/ 396 w 64"/>
                  <a:gd name="T1" fmla="*/ 64 h 88"/>
                  <a:gd name="T2" fmla="*/ 512 w 64"/>
                  <a:gd name="T3" fmla="*/ 20 h 88"/>
                  <a:gd name="T4" fmla="*/ 536 w 64"/>
                  <a:gd name="T5" fmla="*/ 158 h 88"/>
                  <a:gd name="T6" fmla="*/ 140 w 64"/>
                  <a:gd name="T7" fmla="*/ 928 h 88"/>
                  <a:gd name="T8" fmla="*/ 89 w 64"/>
                  <a:gd name="T9" fmla="*/ 842 h 88"/>
                  <a:gd name="T10" fmla="*/ 0 w 64"/>
                  <a:gd name="T11" fmla="*/ 831 h 88"/>
                  <a:gd name="T12" fmla="*/ 396 w 64"/>
                  <a:gd name="T13" fmla="*/ 64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8">
                    <a:moveTo>
                      <a:pt x="45" y="6"/>
                    </a:moveTo>
                    <a:cubicBezTo>
                      <a:pt x="48" y="1"/>
                      <a:pt x="53" y="0"/>
                      <a:pt x="58" y="2"/>
                    </a:cubicBezTo>
                    <a:cubicBezTo>
                      <a:pt x="62" y="5"/>
                      <a:pt x="64" y="11"/>
                      <a:pt x="61" y="15"/>
                    </a:cubicBezTo>
                    <a:cubicBezTo>
                      <a:pt x="16" y="88"/>
                      <a:pt x="16" y="88"/>
                      <a:pt x="16" y="88"/>
                    </a:cubicBezTo>
                    <a:cubicBezTo>
                      <a:pt x="10" y="80"/>
                      <a:pt x="10" y="80"/>
                      <a:pt x="10" y="80"/>
                    </a:cubicBezTo>
                    <a:cubicBezTo>
                      <a:pt x="0" y="79"/>
                      <a:pt x="0" y="79"/>
                      <a:pt x="0" y="79"/>
                    </a:cubicBezTo>
                    <a:lnTo>
                      <a:pt x="45" y="6"/>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7" name="Freeform 118">
                <a:extLst>
                  <a:ext uri="{FF2B5EF4-FFF2-40B4-BE49-F238E27FC236}">
                    <a16:creationId xmlns:a16="http://schemas.microsoft.com/office/drawing/2014/main" id="{A37A3165-7947-9BEE-3C3F-2C720AA16E44}"/>
                  </a:ext>
                </a:extLst>
              </p:cNvPr>
              <p:cNvSpPr>
                <a:spLocks/>
              </p:cNvSpPr>
              <p:nvPr/>
            </p:nvSpPr>
            <p:spPr bwMode="auto">
              <a:xfrm>
                <a:off x="1078" y="1379"/>
                <a:ext cx="114" cy="162"/>
              </a:xfrm>
              <a:custGeom>
                <a:avLst/>
                <a:gdLst>
                  <a:gd name="T0" fmla="*/ 357 w 55"/>
                  <a:gd name="T1" fmla="*/ 96 h 74"/>
                  <a:gd name="T2" fmla="*/ 0 w 55"/>
                  <a:gd name="T3" fmla="*/ 777 h 74"/>
                  <a:gd name="T4" fmla="*/ 205 w 55"/>
                  <a:gd name="T5" fmla="*/ 431 h 74"/>
                  <a:gd name="T6" fmla="*/ 464 w 55"/>
                  <a:gd name="T7" fmla="*/ 105 h 74"/>
                  <a:gd name="T8" fmla="*/ 357 w 55"/>
                  <a:gd name="T9" fmla="*/ 96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74">
                    <a:moveTo>
                      <a:pt x="40" y="9"/>
                    </a:moveTo>
                    <a:cubicBezTo>
                      <a:pt x="0" y="74"/>
                      <a:pt x="0" y="74"/>
                      <a:pt x="0" y="74"/>
                    </a:cubicBezTo>
                    <a:cubicBezTo>
                      <a:pt x="5" y="66"/>
                      <a:pt x="5" y="67"/>
                      <a:pt x="23" y="41"/>
                    </a:cubicBezTo>
                    <a:cubicBezTo>
                      <a:pt x="44" y="10"/>
                      <a:pt x="49" y="9"/>
                      <a:pt x="52" y="10"/>
                    </a:cubicBezTo>
                    <a:cubicBezTo>
                      <a:pt x="55" y="10"/>
                      <a:pt x="45" y="0"/>
                      <a:pt x="4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119">
                <a:extLst>
                  <a:ext uri="{FF2B5EF4-FFF2-40B4-BE49-F238E27FC236}">
                    <a16:creationId xmlns:a16="http://schemas.microsoft.com/office/drawing/2014/main" id="{8BF7414D-33BF-E0A7-FC73-806030B198B1}"/>
                  </a:ext>
                </a:extLst>
              </p:cNvPr>
              <p:cNvSpPr>
                <a:spLocks/>
              </p:cNvSpPr>
              <p:nvPr/>
            </p:nvSpPr>
            <p:spPr bwMode="auto">
              <a:xfrm>
                <a:off x="2158" y="1522"/>
                <a:ext cx="55" cy="212"/>
              </a:xfrm>
              <a:custGeom>
                <a:avLst/>
                <a:gdLst>
                  <a:gd name="T0" fmla="*/ 0 w 27"/>
                  <a:gd name="T1" fmla="*/ 114 h 97"/>
                  <a:gd name="T2" fmla="*/ 67 w 27"/>
                  <a:gd name="T3" fmla="*/ 9 h 97"/>
                  <a:gd name="T4" fmla="*/ 161 w 27"/>
                  <a:gd name="T5" fmla="*/ 96 h 97"/>
                  <a:gd name="T6" fmla="*/ 228 w 27"/>
                  <a:gd name="T7" fmla="*/ 994 h 97"/>
                  <a:gd name="T8" fmla="*/ 153 w 27"/>
                  <a:gd name="T9" fmla="*/ 951 h 97"/>
                  <a:gd name="T10" fmla="*/ 75 w 27"/>
                  <a:gd name="T11" fmla="*/ 1012 h 97"/>
                  <a:gd name="T12" fmla="*/ 0 w 27"/>
                  <a:gd name="T13" fmla="*/ 114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7">
                    <a:moveTo>
                      <a:pt x="0" y="11"/>
                    </a:moveTo>
                    <a:cubicBezTo>
                      <a:pt x="0" y="6"/>
                      <a:pt x="3" y="2"/>
                      <a:pt x="8" y="1"/>
                    </a:cubicBezTo>
                    <a:cubicBezTo>
                      <a:pt x="13" y="0"/>
                      <a:pt x="18" y="4"/>
                      <a:pt x="19" y="9"/>
                    </a:cubicBezTo>
                    <a:cubicBezTo>
                      <a:pt x="27" y="95"/>
                      <a:pt x="27" y="95"/>
                      <a:pt x="27" y="95"/>
                    </a:cubicBezTo>
                    <a:cubicBezTo>
                      <a:pt x="18" y="91"/>
                      <a:pt x="18" y="91"/>
                      <a:pt x="18" y="91"/>
                    </a:cubicBezTo>
                    <a:cubicBezTo>
                      <a:pt x="9" y="97"/>
                      <a:pt x="9" y="97"/>
                      <a:pt x="9" y="97"/>
                    </a:cubicBezTo>
                    <a:lnTo>
                      <a:pt x="0" y="11"/>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120">
                <a:extLst>
                  <a:ext uri="{FF2B5EF4-FFF2-40B4-BE49-F238E27FC236}">
                    <a16:creationId xmlns:a16="http://schemas.microsoft.com/office/drawing/2014/main" id="{E7981177-3303-85C5-D0B9-FBC7C57888D8}"/>
                  </a:ext>
                </a:extLst>
              </p:cNvPr>
              <p:cNvSpPr>
                <a:spLocks/>
              </p:cNvSpPr>
              <p:nvPr/>
            </p:nvSpPr>
            <p:spPr bwMode="auto">
              <a:xfrm>
                <a:off x="2158" y="1522"/>
                <a:ext cx="55" cy="212"/>
              </a:xfrm>
              <a:custGeom>
                <a:avLst/>
                <a:gdLst>
                  <a:gd name="T0" fmla="*/ 0 w 27"/>
                  <a:gd name="T1" fmla="*/ 114 h 97"/>
                  <a:gd name="T2" fmla="*/ 67 w 27"/>
                  <a:gd name="T3" fmla="*/ 9 h 97"/>
                  <a:gd name="T4" fmla="*/ 161 w 27"/>
                  <a:gd name="T5" fmla="*/ 96 h 97"/>
                  <a:gd name="T6" fmla="*/ 228 w 27"/>
                  <a:gd name="T7" fmla="*/ 994 h 97"/>
                  <a:gd name="T8" fmla="*/ 153 w 27"/>
                  <a:gd name="T9" fmla="*/ 951 h 97"/>
                  <a:gd name="T10" fmla="*/ 75 w 27"/>
                  <a:gd name="T11" fmla="*/ 1012 h 97"/>
                  <a:gd name="T12" fmla="*/ 0 w 27"/>
                  <a:gd name="T13" fmla="*/ 114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7">
                    <a:moveTo>
                      <a:pt x="0" y="11"/>
                    </a:moveTo>
                    <a:cubicBezTo>
                      <a:pt x="0" y="6"/>
                      <a:pt x="3" y="2"/>
                      <a:pt x="8" y="1"/>
                    </a:cubicBezTo>
                    <a:cubicBezTo>
                      <a:pt x="13" y="0"/>
                      <a:pt x="18" y="4"/>
                      <a:pt x="19" y="9"/>
                    </a:cubicBezTo>
                    <a:cubicBezTo>
                      <a:pt x="27" y="95"/>
                      <a:pt x="27" y="95"/>
                      <a:pt x="27" y="95"/>
                    </a:cubicBezTo>
                    <a:cubicBezTo>
                      <a:pt x="18" y="91"/>
                      <a:pt x="18" y="91"/>
                      <a:pt x="18" y="91"/>
                    </a:cubicBezTo>
                    <a:cubicBezTo>
                      <a:pt x="9" y="97"/>
                      <a:pt x="9" y="97"/>
                      <a:pt x="9" y="97"/>
                    </a:cubicBezTo>
                    <a:lnTo>
                      <a:pt x="0" y="1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 name="Freeform 121">
                <a:extLst>
                  <a:ext uri="{FF2B5EF4-FFF2-40B4-BE49-F238E27FC236}">
                    <a16:creationId xmlns:a16="http://schemas.microsoft.com/office/drawing/2014/main" id="{09AFAE05-01C3-A60E-3B9F-2029FF42E785}"/>
                  </a:ext>
                </a:extLst>
              </p:cNvPr>
              <p:cNvSpPr>
                <a:spLocks/>
              </p:cNvSpPr>
              <p:nvPr/>
            </p:nvSpPr>
            <p:spPr bwMode="auto">
              <a:xfrm>
                <a:off x="2162" y="1526"/>
                <a:ext cx="29" cy="189"/>
              </a:xfrm>
              <a:custGeom>
                <a:avLst/>
                <a:gdLst>
                  <a:gd name="T0" fmla="*/ 8 w 14"/>
                  <a:gd name="T1" fmla="*/ 105 h 86"/>
                  <a:gd name="T2" fmla="*/ 81 w 14"/>
                  <a:gd name="T3" fmla="*/ 912 h 86"/>
                  <a:gd name="T4" fmla="*/ 64 w 14"/>
                  <a:gd name="T5" fmla="*/ 479 h 86"/>
                  <a:gd name="T6" fmla="*/ 99 w 14"/>
                  <a:gd name="T7" fmla="*/ 44 h 86"/>
                  <a:gd name="T8" fmla="*/ 8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1" y="10"/>
                    </a:moveTo>
                    <a:cubicBezTo>
                      <a:pt x="9" y="86"/>
                      <a:pt x="9" y="86"/>
                      <a:pt x="9" y="86"/>
                    </a:cubicBezTo>
                    <a:cubicBezTo>
                      <a:pt x="8" y="77"/>
                      <a:pt x="9" y="78"/>
                      <a:pt x="7" y="45"/>
                    </a:cubicBezTo>
                    <a:cubicBezTo>
                      <a:pt x="5" y="8"/>
                      <a:pt x="8" y="5"/>
                      <a:pt x="11" y="4"/>
                    </a:cubicBezTo>
                    <a:cubicBezTo>
                      <a:pt x="14" y="1"/>
                      <a:pt x="0"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 name="Freeform 122">
                <a:extLst>
                  <a:ext uri="{FF2B5EF4-FFF2-40B4-BE49-F238E27FC236}">
                    <a16:creationId xmlns:a16="http://schemas.microsoft.com/office/drawing/2014/main" id="{E70D8AAF-964E-8EC8-5C74-93616C818763}"/>
                  </a:ext>
                </a:extLst>
              </p:cNvPr>
              <p:cNvSpPr>
                <a:spLocks/>
              </p:cNvSpPr>
              <p:nvPr/>
            </p:nvSpPr>
            <p:spPr bwMode="auto">
              <a:xfrm>
                <a:off x="2353" y="1480"/>
                <a:ext cx="72" cy="213"/>
              </a:xfrm>
              <a:custGeom>
                <a:avLst/>
                <a:gdLst>
                  <a:gd name="T0" fmla="*/ 8 w 35"/>
                  <a:gd name="T1" fmla="*/ 125 h 97"/>
                  <a:gd name="T2" fmla="*/ 68 w 35"/>
                  <a:gd name="T3" fmla="*/ 9 h 97"/>
                  <a:gd name="T4" fmla="*/ 165 w 35"/>
                  <a:gd name="T5" fmla="*/ 97 h 97"/>
                  <a:gd name="T6" fmla="*/ 304 w 35"/>
                  <a:gd name="T7" fmla="*/ 984 h 97"/>
                  <a:gd name="T8" fmla="*/ 216 w 35"/>
                  <a:gd name="T9" fmla="*/ 964 h 97"/>
                  <a:gd name="T10" fmla="*/ 140 w 35"/>
                  <a:gd name="T11" fmla="*/ 1028 h 97"/>
                  <a:gd name="T12" fmla="*/ 8 w 35"/>
                  <a:gd name="T13" fmla="*/ 125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97">
                    <a:moveTo>
                      <a:pt x="1" y="12"/>
                    </a:moveTo>
                    <a:cubicBezTo>
                      <a:pt x="0" y="7"/>
                      <a:pt x="3" y="2"/>
                      <a:pt x="8" y="1"/>
                    </a:cubicBezTo>
                    <a:cubicBezTo>
                      <a:pt x="13" y="0"/>
                      <a:pt x="18" y="3"/>
                      <a:pt x="19" y="9"/>
                    </a:cubicBezTo>
                    <a:cubicBezTo>
                      <a:pt x="35" y="93"/>
                      <a:pt x="35" y="93"/>
                      <a:pt x="35" y="93"/>
                    </a:cubicBezTo>
                    <a:cubicBezTo>
                      <a:pt x="25" y="91"/>
                      <a:pt x="25" y="91"/>
                      <a:pt x="25" y="91"/>
                    </a:cubicBezTo>
                    <a:cubicBezTo>
                      <a:pt x="16" y="97"/>
                      <a:pt x="16" y="97"/>
                      <a:pt x="16" y="97"/>
                    </a:cubicBezTo>
                    <a:lnTo>
                      <a:pt x="1" y="12"/>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Freeform 123">
                <a:extLst>
                  <a:ext uri="{FF2B5EF4-FFF2-40B4-BE49-F238E27FC236}">
                    <a16:creationId xmlns:a16="http://schemas.microsoft.com/office/drawing/2014/main" id="{7578C891-A882-CBB5-C21A-7F1E4BD70B80}"/>
                  </a:ext>
                </a:extLst>
              </p:cNvPr>
              <p:cNvSpPr>
                <a:spLocks/>
              </p:cNvSpPr>
              <p:nvPr/>
            </p:nvSpPr>
            <p:spPr bwMode="auto">
              <a:xfrm>
                <a:off x="2353" y="1480"/>
                <a:ext cx="72" cy="213"/>
              </a:xfrm>
              <a:custGeom>
                <a:avLst/>
                <a:gdLst>
                  <a:gd name="T0" fmla="*/ 8 w 35"/>
                  <a:gd name="T1" fmla="*/ 125 h 97"/>
                  <a:gd name="T2" fmla="*/ 68 w 35"/>
                  <a:gd name="T3" fmla="*/ 9 h 97"/>
                  <a:gd name="T4" fmla="*/ 165 w 35"/>
                  <a:gd name="T5" fmla="*/ 97 h 97"/>
                  <a:gd name="T6" fmla="*/ 304 w 35"/>
                  <a:gd name="T7" fmla="*/ 984 h 97"/>
                  <a:gd name="T8" fmla="*/ 216 w 35"/>
                  <a:gd name="T9" fmla="*/ 964 h 97"/>
                  <a:gd name="T10" fmla="*/ 140 w 35"/>
                  <a:gd name="T11" fmla="*/ 1028 h 97"/>
                  <a:gd name="T12" fmla="*/ 8 w 35"/>
                  <a:gd name="T13" fmla="*/ 125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97">
                    <a:moveTo>
                      <a:pt x="1" y="12"/>
                    </a:moveTo>
                    <a:cubicBezTo>
                      <a:pt x="0" y="7"/>
                      <a:pt x="3" y="2"/>
                      <a:pt x="8" y="1"/>
                    </a:cubicBezTo>
                    <a:cubicBezTo>
                      <a:pt x="13" y="0"/>
                      <a:pt x="18" y="3"/>
                      <a:pt x="19" y="9"/>
                    </a:cubicBezTo>
                    <a:cubicBezTo>
                      <a:pt x="35" y="93"/>
                      <a:pt x="35" y="93"/>
                      <a:pt x="35" y="93"/>
                    </a:cubicBezTo>
                    <a:cubicBezTo>
                      <a:pt x="25" y="91"/>
                      <a:pt x="25" y="91"/>
                      <a:pt x="25" y="91"/>
                    </a:cubicBezTo>
                    <a:cubicBezTo>
                      <a:pt x="16" y="97"/>
                      <a:pt x="16" y="97"/>
                      <a:pt x="16" y="97"/>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3" name="Freeform 124">
                <a:extLst>
                  <a:ext uri="{FF2B5EF4-FFF2-40B4-BE49-F238E27FC236}">
                    <a16:creationId xmlns:a16="http://schemas.microsoft.com/office/drawing/2014/main" id="{B5AC5858-AB46-3F83-A6EA-EE5B6056F579}"/>
                  </a:ext>
                </a:extLst>
              </p:cNvPr>
              <p:cNvSpPr>
                <a:spLocks/>
              </p:cNvSpPr>
              <p:nvPr/>
            </p:nvSpPr>
            <p:spPr bwMode="auto">
              <a:xfrm>
                <a:off x="2357" y="1487"/>
                <a:ext cx="33" cy="184"/>
              </a:xfrm>
              <a:custGeom>
                <a:avLst/>
                <a:gdLst>
                  <a:gd name="T0" fmla="*/ 17 w 16"/>
                  <a:gd name="T1" fmla="*/ 96 h 84"/>
                  <a:gd name="T2" fmla="*/ 140 w 16"/>
                  <a:gd name="T3" fmla="*/ 883 h 84"/>
                  <a:gd name="T4" fmla="*/ 97 w 16"/>
                  <a:gd name="T5" fmla="*/ 460 h 84"/>
                  <a:gd name="T6" fmla="*/ 107 w 16"/>
                  <a:gd name="T7" fmla="*/ 20 h 84"/>
                  <a:gd name="T8" fmla="*/ 17 w 16"/>
                  <a:gd name="T9" fmla="*/ 9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4">
                    <a:moveTo>
                      <a:pt x="2" y="9"/>
                    </a:moveTo>
                    <a:cubicBezTo>
                      <a:pt x="16" y="84"/>
                      <a:pt x="16" y="84"/>
                      <a:pt x="16" y="84"/>
                    </a:cubicBezTo>
                    <a:cubicBezTo>
                      <a:pt x="14" y="76"/>
                      <a:pt x="15" y="76"/>
                      <a:pt x="11" y="44"/>
                    </a:cubicBezTo>
                    <a:cubicBezTo>
                      <a:pt x="5" y="8"/>
                      <a:pt x="9" y="4"/>
                      <a:pt x="12" y="2"/>
                    </a:cubicBezTo>
                    <a:cubicBezTo>
                      <a:pt x="14" y="0"/>
                      <a:pt x="0" y="0"/>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Freeform 125">
                <a:extLst>
                  <a:ext uri="{FF2B5EF4-FFF2-40B4-BE49-F238E27FC236}">
                    <a16:creationId xmlns:a16="http://schemas.microsoft.com/office/drawing/2014/main" id="{B42A8619-51C1-FB0A-219D-215103BFB041}"/>
                  </a:ext>
                </a:extLst>
              </p:cNvPr>
              <p:cNvSpPr>
                <a:spLocks/>
              </p:cNvSpPr>
              <p:nvPr/>
            </p:nvSpPr>
            <p:spPr bwMode="auto">
              <a:xfrm>
                <a:off x="2532" y="1434"/>
                <a:ext cx="76" cy="211"/>
              </a:xfrm>
              <a:custGeom>
                <a:avLst/>
                <a:gdLst>
                  <a:gd name="T0" fmla="*/ 8 w 37"/>
                  <a:gd name="T1" fmla="*/ 125 h 96"/>
                  <a:gd name="T2" fmla="*/ 68 w 37"/>
                  <a:gd name="T3" fmla="*/ 9 h 96"/>
                  <a:gd name="T4" fmla="*/ 173 w 37"/>
                  <a:gd name="T5" fmla="*/ 88 h 96"/>
                  <a:gd name="T6" fmla="*/ 320 w 37"/>
                  <a:gd name="T7" fmla="*/ 976 h 96"/>
                  <a:gd name="T8" fmla="*/ 232 w 37"/>
                  <a:gd name="T9" fmla="*/ 956 h 96"/>
                  <a:gd name="T10" fmla="*/ 164 w 37"/>
                  <a:gd name="T11" fmla="*/ 1020 h 96"/>
                  <a:gd name="T12" fmla="*/ 8 w 37"/>
                  <a:gd name="T13" fmla="*/ 125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 y="12"/>
                    </a:moveTo>
                    <a:cubicBezTo>
                      <a:pt x="0" y="7"/>
                      <a:pt x="3" y="2"/>
                      <a:pt x="8" y="1"/>
                    </a:cubicBezTo>
                    <a:cubicBezTo>
                      <a:pt x="13" y="0"/>
                      <a:pt x="18" y="3"/>
                      <a:pt x="20" y="8"/>
                    </a:cubicBezTo>
                    <a:cubicBezTo>
                      <a:pt x="37" y="92"/>
                      <a:pt x="37" y="92"/>
                      <a:pt x="37" y="92"/>
                    </a:cubicBezTo>
                    <a:cubicBezTo>
                      <a:pt x="27" y="90"/>
                      <a:pt x="27" y="90"/>
                      <a:pt x="27" y="90"/>
                    </a:cubicBezTo>
                    <a:cubicBezTo>
                      <a:pt x="19" y="96"/>
                      <a:pt x="19" y="96"/>
                      <a:pt x="19" y="96"/>
                    </a:cubicBezTo>
                    <a:lnTo>
                      <a:pt x="1" y="12"/>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126">
                <a:extLst>
                  <a:ext uri="{FF2B5EF4-FFF2-40B4-BE49-F238E27FC236}">
                    <a16:creationId xmlns:a16="http://schemas.microsoft.com/office/drawing/2014/main" id="{0352B6BC-F302-E27E-6078-FF97C7827571}"/>
                  </a:ext>
                </a:extLst>
              </p:cNvPr>
              <p:cNvSpPr>
                <a:spLocks/>
              </p:cNvSpPr>
              <p:nvPr/>
            </p:nvSpPr>
            <p:spPr bwMode="auto">
              <a:xfrm>
                <a:off x="2532" y="1434"/>
                <a:ext cx="76" cy="211"/>
              </a:xfrm>
              <a:custGeom>
                <a:avLst/>
                <a:gdLst>
                  <a:gd name="T0" fmla="*/ 8 w 37"/>
                  <a:gd name="T1" fmla="*/ 125 h 96"/>
                  <a:gd name="T2" fmla="*/ 68 w 37"/>
                  <a:gd name="T3" fmla="*/ 9 h 96"/>
                  <a:gd name="T4" fmla="*/ 173 w 37"/>
                  <a:gd name="T5" fmla="*/ 88 h 96"/>
                  <a:gd name="T6" fmla="*/ 320 w 37"/>
                  <a:gd name="T7" fmla="*/ 976 h 96"/>
                  <a:gd name="T8" fmla="*/ 232 w 37"/>
                  <a:gd name="T9" fmla="*/ 956 h 96"/>
                  <a:gd name="T10" fmla="*/ 164 w 37"/>
                  <a:gd name="T11" fmla="*/ 1020 h 96"/>
                  <a:gd name="T12" fmla="*/ 8 w 37"/>
                  <a:gd name="T13" fmla="*/ 125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 y="12"/>
                    </a:moveTo>
                    <a:cubicBezTo>
                      <a:pt x="0" y="7"/>
                      <a:pt x="3" y="2"/>
                      <a:pt x="8" y="1"/>
                    </a:cubicBezTo>
                    <a:cubicBezTo>
                      <a:pt x="13" y="0"/>
                      <a:pt x="18" y="3"/>
                      <a:pt x="20" y="8"/>
                    </a:cubicBezTo>
                    <a:cubicBezTo>
                      <a:pt x="37" y="92"/>
                      <a:pt x="37" y="92"/>
                      <a:pt x="37" y="92"/>
                    </a:cubicBezTo>
                    <a:cubicBezTo>
                      <a:pt x="27" y="90"/>
                      <a:pt x="27" y="90"/>
                      <a:pt x="27" y="90"/>
                    </a:cubicBezTo>
                    <a:cubicBezTo>
                      <a:pt x="19" y="96"/>
                      <a:pt x="19" y="96"/>
                      <a:pt x="19" y="96"/>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6" name="Freeform 127">
                <a:extLst>
                  <a:ext uri="{FF2B5EF4-FFF2-40B4-BE49-F238E27FC236}">
                    <a16:creationId xmlns:a16="http://schemas.microsoft.com/office/drawing/2014/main" id="{DDAA56A1-2DEE-4DE3-8CCF-DB44F0E3BA33}"/>
                  </a:ext>
                </a:extLst>
              </p:cNvPr>
              <p:cNvSpPr>
                <a:spLocks/>
              </p:cNvSpPr>
              <p:nvPr/>
            </p:nvSpPr>
            <p:spPr bwMode="auto">
              <a:xfrm>
                <a:off x="2536" y="1438"/>
                <a:ext cx="37" cy="187"/>
              </a:xfrm>
              <a:custGeom>
                <a:avLst/>
                <a:gdLst>
                  <a:gd name="T0" fmla="*/ 25 w 18"/>
                  <a:gd name="T1" fmla="*/ 106 h 85"/>
                  <a:gd name="T2" fmla="*/ 156 w 18"/>
                  <a:gd name="T3" fmla="*/ 904 h 85"/>
                  <a:gd name="T4" fmla="*/ 105 w 18"/>
                  <a:gd name="T5" fmla="*/ 480 h 85"/>
                  <a:gd name="T6" fmla="*/ 105 w 18"/>
                  <a:gd name="T7" fmla="*/ 33 h 85"/>
                  <a:gd name="T8" fmla="*/ 25 w 18"/>
                  <a:gd name="T9" fmla="*/ 106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85">
                    <a:moveTo>
                      <a:pt x="3" y="10"/>
                    </a:moveTo>
                    <a:cubicBezTo>
                      <a:pt x="18" y="85"/>
                      <a:pt x="18" y="85"/>
                      <a:pt x="18" y="85"/>
                    </a:cubicBezTo>
                    <a:cubicBezTo>
                      <a:pt x="16" y="76"/>
                      <a:pt x="17" y="77"/>
                      <a:pt x="12" y="45"/>
                    </a:cubicBezTo>
                    <a:cubicBezTo>
                      <a:pt x="6" y="8"/>
                      <a:pt x="9" y="4"/>
                      <a:pt x="12" y="3"/>
                    </a:cubicBezTo>
                    <a:cubicBezTo>
                      <a:pt x="14" y="0"/>
                      <a:pt x="0" y="0"/>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128">
                <a:extLst>
                  <a:ext uri="{FF2B5EF4-FFF2-40B4-BE49-F238E27FC236}">
                    <a16:creationId xmlns:a16="http://schemas.microsoft.com/office/drawing/2014/main" id="{D3C922EE-94DA-F1F3-F58C-B9B8176A0014}"/>
                  </a:ext>
                </a:extLst>
              </p:cNvPr>
              <p:cNvSpPr>
                <a:spLocks/>
              </p:cNvSpPr>
              <p:nvPr/>
            </p:nvSpPr>
            <p:spPr bwMode="auto">
              <a:xfrm>
                <a:off x="2717" y="1377"/>
                <a:ext cx="80" cy="195"/>
              </a:xfrm>
              <a:custGeom>
                <a:avLst/>
                <a:gdLst>
                  <a:gd name="T0" fmla="*/ 16 w 39"/>
                  <a:gd name="T1" fmla="*/ 125 h 89"/>
                  <a:gd name="T2" fmla="*/ 68 w 39"/>
                  <a:gd name="T3" fmla="*/ 9 h 89"/>
                  <a:gd name="T4" fmla="*/ 172 w 39"/>
                  <a:gd name="T5" fmla="*/ 85 h 89"/>
                  <a:gd name="T6" fmla="*/ 336 w 39"/>
                  <a:gd name="T7" fmla="*/ 894 h 89"/>
                  <a:gd name="T8" fmla="*/ 248 w 39"/>
                  <a:gd name="T9" fmla="*/ 874 h 89"/>
                  <a:gd name="T10" fmla="*/ 181 w 39"/>
                  <a:gd name="T11" fmla="*/ 936 h 89"/>
                  <a:gd name="T12" fmla="*/ 16 w 39"/>
                  <a:gd name="T13" fmla="*/ 125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89">
                    <a:moveTo>
                      <a:pt x="2" y="12"/>
                    </a:moveTo>
                    <a:cubicBezTo>
                      <a:pt x="0" y="7"/>
                      <a:pt x="3" y="2"/>
                      <a:pt x="8" y="1"/>
                    </a:cubicBezTo>
                    <a:cubicBezTo>
                      <a:pt x="13" y="0"/>
                      <a:pt x="18" y="3"/>
                      <a:pt x="20" y="8"/>
                    </a:cubicBezTo>
                    <a:cubicBezTo>
                      <a:pt x="39" y="85"/>
                      <a:pt x="39" y="85"/>
                      <a:pt x="39" y="85"/>
                    </a:cubicBezTo>
                    <a:cubicBezTo>
                      <a:pt x="29" y="83"/>
                      <a:pt x="29" y="83"/>
                      <a:pt x="29" y="83"/>
                    </a:cubicBezTo>
                    <a:cubicBezTo>
                      <a:pt x="21" y="89"/>
                      <a:pt x="21" y="89"/>
                      <a:pt x="21" y="89"/>
                    </a:cubicBezTo>
                    <a:lnTo>
                      <a:pt x="2" y="12"/>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129">
                <a:extLst>
                  <a:ext uri="{FF2B5EF4-FFF2-40B4-BE49-F238E27FC236}">
                    <a16:creationId xmlns:a16="http://schemas.microsoft.com/office/drawing/2014/main" id="{3BC2EF42-5515-6175-0F15-CCB54CA2351D}"/>
                  </a:ext>
                </a:extLst>
              </p:cNvPr>
              <p:cNvSpPr>
                <a:spLocks/>
              </p:cNvSpPr>
              <p:nvPr/>
            </p:nvSpPr>
            <p:spPr bwMode="auto">
              <a:xfrm>
                <a:off x="2717" y="1377"/>
                <a:ext cx="80" cy="195"/>
              </a:xfrm>
              <a:custGeom>
                <a:avLst/>
                <a:gdLst>
                  <a:gd name="T0" fmla="*/ 16 w 39"/>
                  <a:gd name="T1" fmla="*/ 125 h 89"/>
                  <a:gd name="T2" fmla="*/ 68 w 39"/>
                  <a:gd name="T3" fmla="*/ 9 h 89"/>
                  <a:gd name="T4" fmla="*/ 172 w 39"/>
                  <a:gd name="T5" fmla="*/ 85 h 89"/>
                  <a:gd name="T6" fmla="*/ 336 w 39"/>
                  <a:gd name="T7" fmla="*/ 894 h 89"/>
                  <a:gd name="T8" fmla="*/ 248 w 39"/>
                  <a:gd name="T9" fmla="*/ 874 h 89"/>
                  <a:gd name="T10" fmla="*/ 181 w 39"/>
                  <a:gd name="T11" fmla="*/ 936 h 89"/>
                  <a:gd name="T12" fmla="*/ 16 w 39"/>
                  <a:gd name="T13" fmla="*/ 125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89">
                    <a:moveTo>
                      <a:pt x="2" y="12"/>
                    </a:moveTo>
                    <a:cubicBezTo>
                      <a:pt x="0" y="7"/>
                      <a:pt x="3" y="2"/>
                      <a:pt x="8" y="1"/>
                    </a:cubicBezTo>
                    <a:cubicBezTo>
                      <a:pt x="13" y="0"/>
                      <a:pt x="18" y="3"/>
                      <a:pt x="20" y="8"/>
                    </a:cubicBezTo>
                    <a:cubicBezTo>
                      <a:pt x="39" y="85"/>
                      <a:pt x="39" y="85"/>
                      <a:pt x="39" y="85"/>
                    </a:cubicBezTo>
                    <a:cubicBezTo>
                      <a:pt x="29" y="83"/>
                      <a:pt x="29" y="83"/>
                      <a:pt x="29" y="83"/>
                    </a:cubicBezTo>
                    <a:cubicBezTo>
                      <a:pt x="21" y="89"/>
                      <a:pt x="21" y="89"/>
                      <a:pt x="21" y="89"/>
                    </a:cubicBezTo>
                    <a:lnTo>
                      <a:pt x="2"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9" name="Freeform 130">
                <a:extLst>
                  <a:ext uri="{FF2B5EF4-FFF2-40B4-BE49-F238E27FC236}">
                    <a16:creationId xmlns:a16="http://schemas.microsoft.com/office/drawing/2014/main" id="{8591F04A-1B0C-1418-B978-BE8FBDC87242}"/>
                  </a:ext>
                </a:extLst>
              </p:cNvPr>
              <p:cNvSpPr>
                <a:spLocks/>
              </p:cNvSpPr>
              <p:nvPr/>
            </p:nvSpPr>
            <p:spPr bwMode="auto">
              <a:xfrm>
                <a:off x="2721" y="1381"/>
                <a:ext cx="41" cy="171"/>
              </a:xfrm>
              <a:custGeom>
                <a:avLst/>
                <a:gdLst>
                  <a:gd name="T0" fmla="*/ 25 w 20"/>
                  <a:gd name="T1" fmla="*/ 105 h 78"/>
                  <a:gd name="T2" fmla="*/ 164 w 20"/>
                  <a:gd name="T3" fmla="*/ 822 h 78"/>
                  <a:gd name="T4" fmla="*/ 121 w 20"/>
                  <a:gd name="T5" fmla="*/ 476 h 78"/>
                  <a:gd name="T6" fmla="*/ 105 w 20"/>
                  <a:gd name="T7" fmla="*/ 33 h 78"/>
                  <a:gd name="T8" fmla="*/ 25 w 20"/>
                  <a:gd name="T9" fmla="*/ 10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78">
                    <a:moveTo>
                      <a:pt x="3" y="10"/>
                    </a:moveTo>
                    <a:cubicBezTo>
                      <a:pt x="19" y="78"/>
                      <a:pt x="19" y="78"/>
                      <a:pt x="19" y="78"/>
                    </a:cubicBezTo>
                    <a:cubicBezTo>
                      <a:pt x="17" y="69"/>
                      <a:pt x="20" y="76"/>
                      <a:pt x="14" y="45"/>
                    </a:cubicBezTo>
                    <a:cubicBezTo>
                      <a:pt x="6" y="9"/>
                      <a:pt x="9" y="4"/>
                      <a:pt x="12" y="3"/>
                    </a:cubicBezTo>
                    <a:cubicBezTo>
                      <a:pt x="14" y="0"/>
                      <a:pt x="0" y="1"/>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131">
                <a:extLst>
                  <a:ext uri="{FF2B5EF4-FFF2-40B4-BE49-F238E27FC236}">
                    <a16:creationId xmlns:a16="http://schemas.microsoft.com/office/drawing/2014/main" id="{A7285FEE-8EE3-15CC-69E4-2AC50844998E}"/>
                  </a:ext>
                </a:extLst>
              </p:cNvPr>
              <p:cNvSpPr>
                <a:spLocks/>
              </p:cNvSpPr>
              <p:nvPr/>
            </p:nvSpPr>
            <p:spPr bwMode="auto">
              <a:xfrm>
                <a:off x="3340" y="1313"/>
                <a:ext cx="39" cy="171"/>
              </a:xfrm>
              <a:custGeom>
                <a:avLst/>
                <a:gdLst>
                  <a:gd name="T0" fmla="*/ 0 w 19"/>
                  <a:gd name="T1" fmla="*/ 96 h 78"/>
                  <a:gd name="T2" fmla="*/ 88 w 19"/>
                  <a:gd name="T3" fmla="*/ 0 h 78"/>
                  <a:gd name="T4" fmla="*/ 164 w 19"/>
                  <a:gd name="T5" fmla="*/ 96 h 78"/>
                  <a:gd name="T6" fmla="*/ 156 w 19"/>
                  <a:gd name="T7" fmla="*/ 822 h 78"/>
                  <a:gd name="T8" fmla="*/ 76 w 19"/>
                  <a:gd name="T9" fmla="*/ 778 h 78"/>
                  <a:gd name="T10" fmla="*/ 0 w 19"/>
                  <a:gd name="T11" fmla="*/ 822 h 78"/>
                  <a:gd name="T12" fmla="*/ 0 w 19"/>
                  <a:gd name="T13" fmla="*/ 96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78">
                    <a:moveTo>
                      <a:pt x="0" y="9"/>
                    </a:moveTo>
                    <a:cubicBezTo>
                      <a:pt x="0" y="4"/>
                      <a:pt x="5" y="0"/>
                      <a:pt x="10" y="0"/>
                    </a:cubicBezTo>
                    <a:cubicBezTo>
                      <a:pt x="15" y="0"/>
                      <a:pt x="19" y="4"/>
                      <a:pt x="19" y="9"/>
                    </a:cubicBezTo>
                    <a:cubicBezTo>
                      <a:pt x="18" y="78"/>
                      <a:pt x="18" y="78"/>
                      <a:pt x="18" y="78"/>
                    </a:cubicBezTo>
                    <a:cubicBezTo>
                      <a:pt x="9" y="74"/>
                      <a:pt x="9" y="74"/>
                      <a:pt x="9" y="74"/>
                    </a:cubicBezTo>
                    <a:cubicBezTo>
                      <a:pt x="0" y="78"/>
                      <a:pt x="0" y="78"/>
                      <a:pt x="0" y="78"/>
                    </a:cubicBezTo>
                    <a:lnTo>
                      <a:pt x="0" y="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132">
                <a:extLst>
                  <a:ext uri="{FF2B5EF4-FFF2-40B4-BE49-F238E27FC236}">
                    <a16:creationId xmlns:a16="http://schemas.microsoft.com/office/drawing/2014/main" id="{C5E48486-F527-FFDC-ABE4-79ABB73EB27C}"/>
                  </a:ext>
                </a:extLst>
              </p:cNvPr>
              <p:cNvSpPr>
                <a:spLocks/>
              </p:cNvSpPr>
              <p:nvPr/>
            </p:nvSpPr>
            <p:spPr bwMode="auto">
              <a:xfrm>
                <a:off x="3340" y="1313"/>
                <a:ext cx="39" cy="171"/>
              </a:xfrm>
              <a:custGeom>
                <a:avLst/>
                <a:gdLst>
                  <a:gd name="T0" fmla="*/ 0 w 19"/>
                  <a:gd name="T1" fmla="*/ 96 h 78"/>
                  <a:gd name="T2" fmla="*/ 88 w 19"/>
                  <a:gd name="T3" fmla="*/ 0 h 78"/>
                  <a:gd name="T4" fmla="*/ 164 w 19"/>
                  <a:gd name="T5" fmla="*/ 96 h 78"/>
                  <a:gd name="T6" fmla="*/ 156 w 19"/>
                  <a:gd name="T7" fmla="*/ 822 h 78"/>
                  <a:gd name="T8" fmla="*/ 76 w 19"/>
                  <a:gd name="T9" fmla="*/ 778 h 78"/>
                  <a:gd name="T10" fmla="*/ 0 w 19"/>
                  <a:gd name="T11" fmla="*/ 822 h 78"/>
                  <a:gd name="T12" fmla="*/ 0 w 19"/>
                  <a:gd name="T13" fmla="*/ 96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78">
                    <a:moveTo>
                      <a:pt x="0" y="9"/>
                    </a:moveTo>
                    <a:cubicBezTo>
                      <a:pt x="0" y="4"/>
                      <a:pt x="5" y="0"/>
                      <a:pt x="10" y="0"/>
                    </a:cubicBezTo>
                    <a:cubicBezTo>
                      <a:pt x="15" y="0"/>
                      <a:pt x="19" y="4"/>
                      <a:pt x="19" y="9"/>
                    </a:cubicBezTo>
                    <a:cubicBezTo>
                      <a:pt x="18" y="78"/>
                      <a:pt x="18" y="78"/>
                      <a:pt x="18" y="78"/>
                    </a:cubicBezTo>
                    <a:cubicBezTo>
                      <a:pt x="9" y="74"/>
                      <a:pt x="9" y="74"/>
                      <a:pt x="9" y="74"/>
                    </a:cubicBezTo>
                    <a:cubicBezTo>
                      <a:pt x="0" y="78"/>
                      <a:pt x="0" y="78"/>
                      <a:pt x="0" y="78"/>
                    </a:cubicBezTo>
                    <a:lnTo>
                      <a:pt x="0"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 name="Freeform 133">
                <a:extLst>
                  <a:ext uri="{FF2B5EF4-FFF2-40B4-BE49-F238E27FC236}">
                    <a16:creationId xmlns:a16="http://schemas.microsoft.com/office/drawing/2014/main" id="{77003917-3A67-6B12-2373-0D353F43404E}"/>
                  </a:ext>
                </a:extLst>
              </p:cNvPr>
              <p:cNvSpPr>
                <a:spLocks/>
              </p:cNvSpPr>
              <p:nvPr/>
            </p:nvSpPr>
            <p:spPr bwMode="auto">
              <a:xfrm>
                <a:off x="3344" y="1313"/>
                <a:ext cx="31" cy="171"/>
              </a:xfrm>
              <a:custGeom>
                <a:avLst/>
                <a:gdLst>
                  <a:gd name="T0" fmla="*/ 17 w 15"/>
                  <a:gd name="T1" fmla="*/ 105 h 78"/>
                  <a:gd name="T2" fmla="*/ 8 w 15"/>
                  <a:gd name="T3" fmla="*/ 734 h 78"/>
                  <a:gd name="T4" fmla="*/ 35 w 15"/>
                  <a:gd name="T5" fmla="*/ 485 h 78"/>
                  <a:gd name="T6" fmla="*/ 107 w 15"/>
                  <a:gd name="T7" fmla="*/ 53 h 78"/>
                  <a:gd name="T8" fmla="*/ 17 w 15"/>
                  <a:gd name="T9" fmla="*/ 10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78">
                    <a:moveTo>
                      <a:pt x="2" y="10"/>
                    </a:moveTo>
                    <a:cubicBezTo>
                      <a:pt x="1" y="70"/>
                      <a:pt x="1" y="70"/>
                      <a:pt x="1" y="70"/>
                    </a:cubicBezTo>
                    <a:cubicBezTo>
                      <a:pt x="0" y="61"/>
                      <a:pt x="1" y="78"/>
                      <a:pt x="4" y="46"/>
                    </a:cubicBezTo>
                    <a:cubicBezTo>
                      <a:pt x="5" y="9"/>
                      <a:pt x="9" y="5"/>
                      <a:pt x="12" y="5"/>
                    </a:cubicBezTo>
                    <a:cubicBezTo>
                      <a:pt x="15" y="3"/>
                      <a:pt x="2" y="0"/>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Freeform 134">
                <a:extLst>
                  <a:ext uri="{FF2B5EF4-FFF2-40B4-BE49-F238E27FC236}">
                    <a16:creationId xmlns:a16="http://schemas.microsoft.com/office/drawing/2014/main" id="{8D44F735-EA8A-02DC-F039-62742D0906CF}"/>
                  </a:ext>
                </a:extLst>
              </p:cNvPr>
              <p:cNvSpPr>
                <a:spLocks/>
              </p:cNvSpPr>
              <p:nvPr/>
            </p:nvSpPr>
            <p:spPr bwMode="auto">
              <a:xfrm>
                <a:off x="2917" y="1313"/>
                <a:ext cx="74" cy="178"/>
              </a:xfrm>
              <a:custGeom>
                <a:avLst/>
                <a:gdLst>
                  <a:gd name="T0" fmla="*/ 8 w 36"/>
                  <a:gd name="T1" fmla="*/ 125 h 81"/>
                  <a:gd name="T2" fmla="*/ 68 w 36"/>
                  <a:gd name="T3" fmla="*/ 9 h 81"/>
                  <a:gd name="T4" fmla="*/ 164 w 36"/>
                  <a:gd name="T5" fmla="*/ 88 h 81"/>
                  <a:gd name="T6" fmla="*/ 312 w 36"/>
                  <a:gd name="T7" fmla="*/ 815 h 81"/>
                  <a:gd name="T8" fmla="*/ 224 w 36"/>
                  <a:gd name="T9" fmla="*/ 798 h 81"/>
                  <a:gd name="T10" fmla="*/ 156 w 36"/>
                  <a:gd name="T11" fmla="*/ 859 h 81"/>
                  <a:gd name="T12" fmla="*/ 8 w 36"/>
                  <a:gd name="T13" fmla="*/ 125 h 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81">
                    <a:moveTo>
                      <a:pt x="1" y="12"/>
                    </a:moveTo>
                    <a:cubicBezTo>
                      <a:pt x="0" y="7"/>
                      <a:pt x="3" y="2"/>
                      <a:pt x="8" y="1"/>
                    </a:cubicBezTo>
                    <a:cubicBezTo>
                      <a:pt x="13" y="0"/>
                      <a:pt x="18" y="3"/>
                      <a:pt x="19" y="8"/>
                    </a:cubicBezTo>
                    <a:cubicBezTo>
                      <a:pt x="36" y="77"/>
                      <a:pt x="36" y="77"/>
                      <a:pt x="36" y="77"/>
                    </a:cubicBezTo>
                    <a:cubicBezTo>
                      <a:pt x="26" y="75"/>
                      <a:pt x="26" y="75"/>
                      <a:pt x="26" y="75"/>
                    </a:cubicBezTo>
                    <a:cubicBezTo>
                      <a:pt x="18" y="81"/>
                      <a:pt x="18" y="81"/>
                      <a:pt x="18" y="81"/>
                    </a:cubicBezTo>
                    <a:lnTo>
                      <a:pt x="1" y="12"/>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 name="Freeform 135">
                <a:extLst>
                  <a:ext uri="{FF2B5EF4-FFF2-40B4-BE49-F238E27FC236}">
                    <a16:creationId xmlns:a16="http://schemas.microsoft.com/office/drawing/2014/main" id="{9988F483-8C1F-27D1-564F-780572E635D2}"/>
                  </a:ext>
                </a:extLst>
              </p:cNvPr>
              <p:cNvSpPr>
                <a:spLocks/>
              </p:cNvSpPr>
              <p:nvPr/>
            </p:nvSpPr>
            <p:spPr bwMode="auto">
              <a:xfrm>
                <a:off x="2917" y="1313"/>
                <a:ext cx="74" cy="178"/>
              </a:xfrm>
              <a:custGeom>
                <a:avLst/>
                <a:gdLst>
                  <a:gd name="T0" fmla="*/ 8 w 36"/>
                  <a:gd name="T1" fmla="*/ 125 h 81"/>
                  <a:gd name="T2" fmla="*/ 68 w 36"/>
                  <a:gd name="T3" fmla="*/ 9 h 81"/>
                  <a:gd name="T4" fmla="*/ 164 w 36"/>
                  <a:gd name="T5" fmla="*/ 88 h 81"/>
                  <a:gd name="T6" fmla="*/ 312 w 36"/>
                  <a:gd name="T7" fmla="*/ 815 h 81"/>
                  <a:gd name="T8" fmla="*/ 224 w 36"/>
                  <a:gd name="T9" fmla="*/ 798 h 81"/>
                  <a:gd name="T10" fmla="*/ 156 w 36"/>
                  <a:gd name="T11" fmla="*/ 859 h 81"/>
                  <a:gd name="T12" fmla="*/ 8 w 36"/>
                  <a:gd name="T13" fmla="*/ 125 h 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81">
                    <a:moveTo>
                      <a:pt x="1" y="12"/>
                    </a:moveTo>
                    <a:cubicBezTo>
                      <a:pt x="0" y="7"/>
                      <a:pt x="3" y="2"/>
                      <a:pt x="8" y="1"/>
                    </a:cubicBezTo>
                    <a:cubicBezTo>
                      <a:pt x="13" y="0"/>
                      <a:pt x="18" y="3"/>
                      <a:pt x="19" y="8"/>
                    </a:cubicBezTo>
                    <a:cubicBezTo>
                      <a:pt x="36" y="77"/>
                      <a:pt x="36" y="77"/>
                      <a:pt x="36" y="77"/>
                    </a:cubicBezTo>
                    <a:cubicBezTo>
                      <a:pt x="26" y="75"/>
                      <a:pt x="26" y="75"/>
                      <a:pt x="26" y="75"/>
                    </a:cubicBezTo>
                    <a:cubicBezTo>
                      <a:pt x="18" y="81"/>
                      <a:pt x="18" y="81"/>
                      <a:pt x="18" y="81"/>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5" name="Freeform 136">
                <a:extLst>
                  <a:ext uri="{FF2B5EF4-FFF2-40B4-BE49-F238E27FC236}">
                    <a16:creationId xmlns:a16="http://schemas.microsoft.com/office/drawing/2014/main" id="{7064D239-B8DA-9CB7-A9D8-39D56CD4B1B7}"/>
                  </a:ext>
                </a:extLst>
              </p:cNvPr>
              <p:cNvSpPr>
                <a:spLocks/>
              </p:cNvSpPr>
              <p:nvPr/>
            </p:nvSpPr>
            <p:spPr bwMode="auto">
              <a:xfrm>
                <a:off x="2921" y="1318"/>
                <a:ext cx="39" cy="166"/>
              </a:xfrm>
              <a:custGeom>
                <a:avLst/>
                <a:gdLst>
                  <a:gd name="T0" fmla="*/ 16 w 19"/>
                  <a:gd name="T1" fmla="*/ 105 h 76"/>
                  <a:gd name="T2" fmla="*/ 148 w 19"/>
                  <a:gd name="T3" fmla="*/ 730 h 76"/>
                  <a:gd name="T4" fmla="*/ 113 w 19"/>
                  <a:gd name="T5" fmla="*/ 467 h 76"/>
                  <a:gd name="T6" fmla="*/ 96 w 19"/>
                  <a:gd name="T7" fmla="*/ 33 h 76"/>
                  <a:gd name="T8" fmla="*/ 16 w 19"/>
                  <a:gd name="T9" fmla="*/ 105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6">
                    <a:moveTo>
                      <a:pt x="2" y="10"/>
                    </a:moveTo>
                    <a:cubicBezTo>
                      <a:pt x="17" y="70"/>
                      <a:pt x="17" y="70"/>
                      <a:pt x="17" y="70"/>
                    </a:cubicBezTo>
                    <a:cubicBezTo>
                      <a:pt x="14" y="61"/>
                      <a:pt x="19" y="76"/>
                      <a:pt x="13" y="45"/>
                    </a:cubicBezTo>
                    <a:cubicBezTo>
                      <a:pt x="5" y="8"/>
                      <a:pt x="8" y="4"/>
                      <a:pt x="11" y="3"/>
                    </a:cubicBezTo>
                    <a:cubicBezTo>
                      <a:pt x="13" y="0"/>
                      <a:pt x="0" y="1"/>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137">
                <a:extLst>
                  <a:ext uri="{FF2B5EF4-FFF2-40B4-BE49-F238E27FC236}">
                    <a16:creationId xmlns:a16="http://schemas.microsoft.com/office/drawing/2014/main" id="{678F1735-CA63-3DBE-29DA-DE5999ECC3AE}"/>
                  </a:ext>
                </a:extLst>
              </p:cNvPr>
              <p:cNvSpPr>
                <a:spLocks/>
              </p:cNvSpPr>
              <p:nvPr/>
            </p:nvSpPr>
            <p:spPr bwMode="auto">
              <a:xfrm>
                <a:off x="3124" y="1283"/>
                <a:ext cx="48" cy="193"/>
              </a:xfrm>
              <a:custGeom>
                <a:avLst/>
                <a:gdLst>
                  <a:gd name="T0" fmla="*/ 8 w 23"/>
                  <a:gd name="T1" fmla="*/ 116 h 88"/>
                  <a:gd name="T2" fmla="*/ 83 w 23"/>
                  <a:gd name="T3" fmla="*/ 9 h 88"/>
                  <a:gd name="T4" fmla="*/ 173 w 23"/>
                  <a:gd name="T5" fmla="*/ 97 h 88"/>
                  <a:gd name="T6" fmla="*/ 209 w 23"/>
                  <a:gd name="T7" fmla="*/ 919 h 88"/>
                  <a:gd name="T8" fmla="*/ 127 w 23"/>
                  <a:gd name="T9" fmla="*/ 875 h 88"/>
                  <a:gd name="T10" fmla="*/ 44 w 23"/>
                  <a:gd name="T11" fmla="*/ 928 h 88"/>
                  <a:gd name="T12" fmla="*/ 8 w 23"/>
                  <a:gd name="T13" fmla="*/ 116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88">
                    <a:moveTo>
                      <a:pt x="1" y="11"/>
                    </a:moveTo>
                    <a:cubicBezTo>
                      <a:pt x="0" y="5"/>
                      <a:pt x="4" y="1"/>
                      <a:pt x="9" y="1"/>
                    </a:cubicBezTo>
                    <a:cubicBezTo>
                      <a:pt x="14" y="0"/>
                      <a:pt x="19" y="4"/>
                      <a:pt x="19" y="9"/>
                    </a:cubicBezTo>
                    <a:cubicBezTo>
                      <a:pt x="23" y="87"/>
                      <a:pt x="23" y="87"/>
                      <a:pt x="23" y="87"/>
                    </a:cubicBezTo>
                    <a:cubicBezTo>
                      <a:pt x="14" y="83"/>
                      <a:pt x="14" y="83"/>
                      <a:pt x="14" y="83"/>
                    </a:cubicBezTo>
                    <a:cubicBezTo>
                      <a:pt x="5" y="88"/>
                      <a:pt x="5" y="88"/>
                      <a:pt x="5" y="88"/>
                    </a:cubicBezTo>
                    <a:lnTo>
                      <a:pt x="1" y="11"/>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7" name="Freeform 138">
                <a:extLst>
                  <a:ext uri="{FF2B5EF4-FFF2-40B4-BE49-F238E27FC236}">
                    <a16:creationId xmlns:a16="http://schemas.microsoft.com/office/drawing/2014/main" id="{9D13BB6D-85A8-FC67-D022-84B5FB6113C1}"/>
                  </a:ext>
                </a:extLst>
              </p:cNvPr>
              <p:cNvSpPr>
                <a:spLocks/>
              </p:cNvSpPr>
              <p:nvPr/>
            </p:nvSpPr>
            <p:spPr bwMode="auto">
              <a:xfrm>
                <a:off x="3124" y="1283"/>
                <a:ext cx="48" cy="193"/>
              </a:xfrm>
              <a:custGeom>
                <a:avLst/>
                <a:gdLst>
                  <a:gd name="T0" fmla="*/ 8 w 23"/>
                  <a:gd name="T1" fmla="*/ 116 h 88"/>
                  <a:gd name="T2" fmla="*/ 83 w 23"/>
                  <a:gd name="T3" fmla="*/ 9 h 88"/>
                  <a:gd name="T4" fmla="*/ 173 w 23"/>
                  <a:gd name="T5" fmla="*/ 97 h 88"/>
                  <a:gd name="T6" fmla="*/ 209 w 23"/>
                  <a:gd name="T7" fmla="*/ 919 h 88"/>
                  <a:gd name="T8" fmla="*/ 127 w 23"/>
                  <a:gd name="T9" fmla="*/ 875 h 88"/>
                  <a:gd name="T10" fmla="*/ 44 w 23"/>
                  <a:gd name="T11" fmla="*/ 928 h 88"/>
                  <a:gd name="T12" fmla="*/ 8 w 23"/>
                  <a:gd name="T13" fmla="*/ 116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88">
                    <a:moveTo>
                      <a:pt x="1" y="11"/>
                    </a:moveTo>
                    <a:cubicBezTo>
                      <a:pt x="0" y="5"/>
                      <a:pt x="4" y="1"/>
                      <a:pt x="9" y="1"/>
                    </a:cubicBezTo>
                    <a:cubicBezTo>
                      <a:pt x="14" y="0"/>
                      <a:pt x="19" y="4"/>
                      <a:pt x="19" y="9"/>
                    </a:cubicBezTo>
                    <a:cubicBezTo>
                      <a:pt x="23" y="87"/>
                      <a:pt x="23" y="87"/>
                      <a:pt x="23" y="87"/>
                    </a:cubicBezTo>
                    <a:cubicBezTo>
                      <a:pt x="14" y="83"/>
                      <a:pt x="14" y="83"/>
                      <a:pt x="14" y="83"/>
                    </a:cubicBezTo>
                    <a:cubicBezTo>
                      <a:pt x="5" y="88"/>
                      <a:pt x="5" y="88"/>
                      <a:pt x="5" y="88"/>
                    </a:cubicBezTo>
                    <a:lnTo>
                      <a:pt x="1" y="1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8" name="Freeform 139">
                <a:extLst>
                  <a:ext uri="{FF2B5EF4-FFF2-40B4-BE49-F238E27FC236}">
                    <a16:creationId xmlns:a16="http://schemas.microsoft.com/office/drawing/2014/main" id="{2B6099D7-5C16-527E-B393-6016776C13E9}"/>
                  </a:ext>
                </a:extLst>
              </p:cNvPr>
              <p:cNvSpPr>
                <a:spLocks/>
              </p:cNvSpPr>
              <p:nvPr/>
            </p:nvSpPr>
            <p:spPr bwMode="auto">
              <a:xfrm>
                <a:off x="3131" y="1285"/>
                <a:ext cx="28" cy="81"/>
              </a:xfrm>
              <a:custGeom>
                <a:avLst/>
                <a:gdLst>
                  <a:gd name="T0" fmla="*/ 8 w 14"/>
                  <a:gd name="T1" fmla="*/ 105 h 37"/>
                  <a:gd name="T2" fmla="*/ 16 w 14"/>
                  <a:gd name="T3" fmla="*/ 387 h 37"/>
                  <a:gd name="T4" fmla="*/ 88 w 14"/>
                  <a:gd name="T5" fmla="*/ 44 h 37"/>
                  <a:gd name="T6" fmla="*/ 8 w 14"/>
                  <a:gd name="T7" fmla="*/ 105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7">
                    <a:moveTo>
                      <a:pt x="1" y="10"/>
                    </a:moveTo>
                    <a:cubicBezTo>
                      <a:pt x="2" y="37"/>
                      <a:pt x="2" y="37"/>
                      <a:pt x="2" y="37"/>
                    </a:cubicBezTo>
                    <a:cubicBezTo>
                      <a:pt x="1" y="28"/>
                      <a:pt x="8" y="5"/>
                      <a:pt x="11" y="4"/>
                    </a:cubicBezTo>
                    <a:cubicBezTo>
                      <a:pt x="14" y="2"/>
                      <a:pt x="0"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Freeform 140">
                <a:extLst>
                  <a:ext uri="{FF2B5EF4-FFF2-40B4-BE49-F238E27FC236}">
                    <a16:creationId xmlns:a16="http://schemas.microsoft.com/office/drawing/2014/main" id="{06DAEB41-97F3-1FF5-7DD8-3FA02C8AB4EF}"/>
                  </a:ext>
                </a:extLst>
              </p:cNvPr>
              <p:cNvSpPr>
                <a:spLocks/>
              </p:cNvSpPr>
              <p:nvPr/>
            </p:nvSpPr>
            <p:spPr bwMode="auto">
              <a:xfrm>
                <a:off x="1971" y="1548"/>
                <a:ext cx="39" cy="237"/>
              </a:xfrm>
              <a:custGeom>
                <a:avLst/>
                <a:gdLst>
                  <a:gd name="T0" fmla="*/ 0 w 19"/>
                  <a:gd name="T1" fmla="*/ 1141 h 108"/>
                  <a:gd name="T2" fmla="*/ 76 w 19"/>
                  <a:gd name="T3" fmla="*/ 1045 h 108"/>
                  <a:gd name="T4" fmla="*/ 76 w 19"/>
                  <a:gd name="T5" fmla="*/ 1045 h 108"/>
                  <a:gd name="T6" fmla="*/ 88 w 19"/>
                  <a:gd name="T7" fmla="*/ 1045 h 108"/>
                  <a:gd name="T8" fmla="*/ 88 w 19"/>
                  <a:gd name="T9" fmla="*/ 1056 h 108"/>
                  <a:gd name="T10" fmla="*/ 164 w 19"/>
                  <a:gd name="T11" fmla="*/ 1141 h 108"/>
                  <a:gd name="T12" fmla="*/ 164 w 19"/>
                  <a:gd name="T13" fmla="*/ 72 h 108"/>
                  <a:gd name="T14" fmla="*/ 76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9" y="99"/>
                      <a:pt x="9" y="99"/>
                      <a:pt x="9" y="99"/>
                    </a:cubicBezTo>
                    <a:cubicBezTo>
                      <a:pt x="10" y="99"/>
                      <a:pt x="10" y="99"/>
                      <a:pt x="10" y="99"/>
                    </a:cubicBezTo>
                    <a:cubicBezTo>
                      <a:pt x="10" y="100"/>
                      <a:pt x="10" y="100"/>
                      <a:pt x="10" y="100"/>
                    </a:cubicBezTo>
                    <a:cubicBezTo>
                      <a:pt x="19" y="108"/>
                      <a:pt x="19" y="108"/>
                      <a:pt x="19" y="108"/>
                    </a:cubicBezTo>
                    <a:cubicBezTo>
                      <a:pt x="19" y="7"/>
                      <a:pt x="19" y="7"/>
                      <a:pt x="19" y="7"/>
                    </a:cubicBezTo>
                    <a:cubicBezTo>
                      <a:pt x="19" y="2"/>
                      <a:pt x="15" y="0"/>
                      <a:pt x="9" y="0"/>
                    </a:cubicBezTo>
                    <a:cubicBezTo>
                      <a:pt x="4" y="0"/>
                      <a:pt x="0" y="2"/>
                      <a:pt x="0" y="7"/>
                    </a:cubicBezTo>
                    <a:lnTo>
                      <a:pt x="0" y="10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 name="Freeform 141">
                <a:extLst>
                  <a:ext uri="{FF2B5EF4-FFF2-40B4-BE49-F238E27FC236}">
                    <a16:creationId xmlns:a16="http://schemas.microsoft.com/office/drawing/2014/main" id="{54F72AF1-45E2-1D78-6FB5-C0C27BB35FA3}"/>
                  </a:ext>
                </a:extLst>
              </p:cNvPr>
              <p:cNvSpPr>
                <a:spLocks/>
              </p:cNvSpPr>
              <p:nvPr/>
            </p:nvSpPr>
            <p:spPr bwMode="auto">
              <a:xfrm>
                <a:off x="1971" y="1548"/>
                <a:ext cx="39" cy="237"/>
              </a:xfrm>
              <a:custGeom>
                <a:avLst/>
                <a:gdLst>
                  <a:gd name="T0" fmla="*/ 0 w 19"/>
                  <a:gd name="T1" fmla="*/ 1141 h 108"/>
                  <a:gd name="T2" fmla="*/ 76 w 19"/>
                  <a:gd name="T3" fmla="*/ 1045 h 108"/>
                  <a:gd name="T4" fmla="*/ 76 w 19"/>
                  <a:gd name="T5" fmla="*/ 1045 h 108"/>
                  <a:gd name="T6" fmla="*/ 88 w 19"/>
                  <a:gd name="T7" fmla="*/ 1045 h 108"/>
                  <a:gd name="T8" fmla="*/ 88 w 19"/>
                  <a:gd name="T9" fmla="*/ 1056 h 108"/>
                  <a:gd name="T10" fmla="*/ 164 w 19"/>
                  <a:gd name="T11" fmla="*/ 1141 h 108"/>
                  <a:gd name="T12" fmla="*/ 164 w 19"/>
                  <a:gd name="T13" fmla="*/ 72 h 108"/>
                  <a:gd name="T14" fmla="*/ 76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9" y="99"/>
                      <a:pt x="9" y="99"/>
                      <a:pt x="9" y="99"/>
                    </a:cubicBezTo>
                    <a:cubicBezTo>
                      <a:pt x="10" y="99"/>
                      <a:pt x="10" y="99"/>
                      <a:pt x="10" y="99"/>
                    </a:cubicBezTo>
                    <a:cubicBezTo>
                      <a:pt x="10" y="100"/>
                      <a:pt x="10" y="100"/>
                      <a:pt x="10" y="100"/>
                    </a:cubicBezTo>
                    <a:cubicBezTo>
                      <a:pt x="19" y="108"/>
                      <a:pt x="19" y="108"/>
                      <a:pt x="19" y="108"/>
                    </a:cubicBezTo>
                    <a:cubicBezTo>
                      <a:pt x="19" y="7"/>
                      <a:pt x="19" y="7"/>
                      <a:pt x="19" y="7"/>
                    </a:cubicBezTo>
                    <a:cubicBezTo>
                      <a:pt x="19" y="2"/>
                      <a:pt x="15" y="0"/>
                      <a:pt x="9"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 name="Freeform 142">
                <a:extLst>
                  <a:ext uri="{FF2B5EF4-FFF2-40B4-BE49-F238E27FC236}">
                    <a16:creationId xmlns:a16="http://schemas.microsoft.com/office/drawing/2014/main" id="{00149774-06E3-8AA5-01FE-ADA4EC9FE400}"/>
                  </a:ext>
                </a:extLst>
              </p:cNvPr>
              <p:cNvSpPr>
                <a:spLocks/>
              </p:cNvSpPr>
              <p:nvPr/>
            </p:nvSpPr>
            <p:spPr bwMode="auto">
              <a:xfrm>
                <a:off x="1815" y="1548"/>
                <a:ext cx="37" cy="237"/>
              </a:xfrm>
              <a:custGeom>
                <a:avLst/>
                <a:gdLst>
                  <a:gd name="T0" fmla="*/ 0 w 18"/>
                  <a:gd name="T1" fmla="*/ 1141 h 108"/>
                  <a:gd name="T2" fmla="*/ 80 w 18"/>
                  <a:gd name="T3" fmla="*/ 1045 h 108"/>
                  <a:gd name="T4" fmla="*/ 80 w 18"/>
                  <a:gd name="T5" fmla="*/ 1045 h 108"/>
                  <a:gd name="T6" fmla="*/ 80 w 18"/>
                  <a:gd name="T7" fmla="*/ 1045 h 108"/>
                  <a:gd name="T8" fmla="*/ 88 w 18"/>
                  <a:gd name="T9" fmla="*/ 1056 h 108"/>
                  <a:gd name="T10" fmla="*/ 156 w 18"/>
                  <a:gd name="T11" fmla="*/ 1141 h 108"/>
                  <a:gd name="T12" fmla="*/ 156 w 18"/>
                  <a:gd name="T13" fmla="*/ 72 h 108"/>
                  <a:gd name="T14" fmla="*/ 80 w 18"/>
                  <a:gd name="T15" fmla="*/ 0 h 108"/>
                  <a:gd name="T16" fmla="*/ 0 w 18"/>
                  <a:gd name="T17" fmla="*/ 72 h 108"/>
                  <a:gd name="T18" fmla="*/ 0 w 18"/>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08">
                    <a:moveTo>
                      <a:pt x="0" y="108"/>
                    </a:moveTo>
                    <a:cubicBezTo>
                      <a:pt x="9" y="99"/>
                      <a:pt x="9" y="99"/>
                      <a:pt x="9" y="99"/>
                    </a:cubicBezTo>
                    <a:cubicBezTo>
                      <a:pt x="9" y="99"/>
                      <a:pt x="9" y="99"/>
                      <a:pt x="9" y="99"/>
                    </a:cubicBezTo>
                    <a:cubicBezTo>
                      <a:pt x="9" y="99"/>
                      <a:pt x="9" y="99"/>
                      <a:pt x="9" y="99"/>
                    </a:cubicBezTo>
                    <a:cubicBezTo>
                      <a:pt x="10" y="100"/>
                      <a:pt x="10" y="100"/>
                      <a:pt x="10" y="100"/>
                    </a:cubicBezTo>
                    <a:cubicBezTo>
                      <a:pt x="18" y="108"/>
                      <a:pt x="18" y="108"/>
                      <a:pt x="18" y="108"/>
                    </a:cubicBezTo>
                    <a:cubicBezTo>
                      <a:pt x="18" y="7"/>
                      <a:pt x="18" y="7"/>
                      <a:pt x="18" y="7"/>
                    </a:cubicBezTo>
                    <a:cubicBezTo>
                      <a:pt x="18" y="2"/>
                      <a:pt x="14" y="0"/>
                      <a:pt x="9" y="0"/>
                    </a:cubicBezTo>
                    <a:cubicBezTo>
                      <a:pt x="4" y="0"/>
                      <a:pt x="0" y="2"/>
                      <a:pt x="0" y="7"/>
                    </a:cubicBezTo>
                    <a:lnTo>
                      <a:pt x="0" y="108"/>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2" name="Freeform 143">
                <a:extLst>
                  <a:ext uri="{FF2B5EF4-FFF2-40B4-BE49-F238E27FC236}">
                    <a16:creationId xmlns:a16="http://schemas.microsoft.com/office/drawing/2014/main" id="{2FE0EBDF-07A6-70DC-A4DA-99EAF743E12E}"/>
                  </a:ext>
                </a:extLst>
              </p:cNvPr>
              <p:cNvSpPr>
                <a:spLocks/>
              </p:cNvSpPr>
              <p:nvPr/>
            </p:nvSpPr>
            <p:spPr bwMode="auto">
              <a:xfrm>
                <a:off x="1815" y="1548"/>
                <a:ext cx="37" cy="237"/>
              </a:xfrm>
              <a:custGeom>
                <a:avLst/>
                <a:gdLst>
                  <a:gd name="T0" fmla="*/ 0 w 18"/>
                  <a:gd name="T1" fmla="*/ 1141 h 108"/>
                  <a:gd name="T2" fmla="*/ 80 w 18"/>
                  <a:gd name="T3" fmla="*/ 1045 h 108"/>
                  <a:gd name="T4" fmla="*/ 80 w 18"/>
                  <a:gd name="T5" fmla="*/ 1045 h 108"/>
                  <a:gd name="T6" fmla="*/ 80 w 18"/>
                  <a:gd name="T7" fmla="*/ 1045 h 108"/>
                  <a:gd name="T8" fmla="*/ 88 w 18"/>
                  <a:gd name="T9" fmla="*/ 1056 h 108"/>
                  <a:gd name="T10" fmla="*/ 156 w 18"/>
                  <a:gd name="T11" fmla="*/ 1141 h 108"/>
                  <a:gd name="T12" fmla="*/ 156 w 18"/>
                  <a:gd name="T13" fmla="*/ 72 h 108"/>
                  <a:gd name="T14" fmla="*/ 80 w 18"/>
                  <a:gd name="T15" fmla="*/ 0 h 108"/>
                  <a:gd name="T16" fmla="*/ 0 w 18"/>
                  <a:gd name="T17" fmla="*/ 72 h 108"/>
                  <a:gd name="T18" fmla="*/ 0 w 18"/>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08">
                    <a:moveTo>
                      <a:pt x="0" y="108"/>
                    </a:moveTo>
                    <a:cubicBezTo>
                      <a:pt x="9" y="99"/>
                      <a:pt x="9" y="99"/>
                      <a:pt x="9" y="99"/>
                    </a:cubicBezTo>
                    <a:cubicBezTo>
                      <a:pt x="9" y="99"/>
                      <a:pt x="9" y="99"/>
                      <a:pt x="9" y="99"/>
                    </a:cubicBezTo>
                    <a:cubicBezTo>
                      <a:pt x="9" y="99"/>
                      <a:pt x="9" y="99"/>
                      <a:pt x="9" y="99"/>
                    </a:cubicBezTo>
                    <a:cubicBezTo>
                      <a:pt x="10" y="100"/>
                      <a:pt x="10" y="100"/>
                      <a:pt x="10" y="100"/>
                    </a:cubicBezTo>
                    <a:cubicBezTo>
                      <a:pt x="18" y="108"/>
                      <a:pt x="18" y="108"/>
                      <a:pt x="18" y="108"/>
                    </a:cubicBezTo>
                    <a:cubicBezTo>
                      <a:pt x="18" y="7"/>
                      <a:pt x="18" y="7"/>
                      <a:pt x="18" y="7"/>
                    </a:cubicBezTo>
                    <a:cubicBezTo>
                      <a:pt x="18" y="2"/>
                      <a:pt x="14" y="0"/>
                      <a:pt x="9"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 name="Freeform 144">
                <a:extLst>
                  <a:ext uri="{FF2B5EF4-FFF2-40B4-BE49-F238E27FC236}">
                    <a16:creationId xmlns:a16="http://schemas.microsoft.com/office/drawing/2014/main" id="{70831BE3-CA7C-A982-76CF-2A85211A3183}"/>
                  </a:ext>
                </a:extLst>
              </p:cNvPr>
              <p:cNvSpPr>
                <a:spLocks/>
              </p:cNvSpPr>
              <p:nvPr/>
            </p:nvSpPr>
            <p:spPr bwMode="auto">
              <a:xfrm>
                <a:off x="1660" y="1548"/>
                <a:ext cx="39" cy="237"/>
              </a:xfrm>
              <a:custGeom>
                <a:avLst/>
                <a:gdLst>
                  <a:gd name="T0" fmla="*/ 0 w 19"/>
                  <a:gd name="T1" fmla="*/ 1141 h 108"/>
                  <a:gd name="T2" fmla="*/ 76 w 19"/>
                  <a:gd name="T3" fmla="*/ 1045 h 108"/>
                  <a:gd name="T4" fmla="*/ 88 w 19"/>
                  <a:gd name="T5" fmla="*/ 1045 h 108"/>
                  <a:gd name="T6" fmla="*/ 88 w 19"/>
                  <a:gd name="T7" fmla="*/ 1045 h 108"/>
                  <a:gd name="T8" fmla="*/ 96 w 19"/>
                  <a:gd name="T9" fmla="*/ 1056 h 108"/>
                  <a:gd name="T10" fmla="*/ 164 w 19"/>
                  <a:gd name="T11" fmla="*/ 1141 h 108"/>
                  <a:gd name="T12" fmla="*/ 164 w 19"/>
                  <a:gd name="T13" fmla="*/ 72 h 108"/>
                  <a:gd name="T14" fmla="*/ 88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10" y="99"/>
                      <a:pt x="10" y="99"/>
                      <a:pt x="10" y="99"/>
                    </a:cubicBezTo>
                    <a:cubicBezTo>
                      <a:pt x="10" y="99"/>
                      <a:pt x="10" y="99"/>
                      <a:pt x="10" y="99"/>
                    </a:cubicBezTo>
                    <a:cubicBezTo>
                      <a:pt x="11" y="100"/>
                      <a:pt x="11" y="100"/>
                      <a:pt x="11" y="100"/>
                    </a:cubicBezTo>
                    <a:cubicBezTo>
                      <a:pt x="19" y="108"/>
                      <a:pt x="19" y="108"/>
                      <a:pt x="19" y="108"/>
                    </a:cubicBezTo>
                    <a:cubicBezTo>
                      <a:pt x="19" y="7"/>
                      <a:pt x="19" y="7"/>
                      <a:pt x="19" y="7"/>
                    </a:cubicBezTo>
                    <a:cubicBezTo>
                      <a:pt x="19" y="2"/>
                      <a:pt x="15" y="0"/>
                      <a:pt x="10" y="0"/>
                    </a:cubicBezTo>
                    <a:cubicBezTo>
                      <a:pt x="4" y="0"/>
                      <a:pt x="0" y="2"/>
                      <a:pt x="0" y="7"/>
                    </a:cubicBezTo>
                    <a:lnTo>
                      <a:pt x="0" y="108"/>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 name="Freeform 145">
                <a:extLst>
                  <a:ext uri="{FF2B5EF4-FFF2-40B4-BE49-F238E27FC236}">
                    <a16:creationId xmlns:a16="http://schemas.microsoft.com/office/drawing/2014/main" id="{DA8A51EF-063F-6DFC-883D-E53CFB7791BB}"/>
                  </a:ext>
                </a:extLst>
              </p:cNvPr>
              <p:cNvSpPr>
                <a:spLocks/>
              </p:cNvSpPr>
              <p:nvPr/>
            </p:nvSpPr>
            <p:spPr bwMode="auto">
              <a:xfrm>
                <a:off x="1660" y="1548"/>
                <a:ext cx="39" cy="237"/>
              </a:xfrm>
              <a:custGeom>
                <a:avLst/>
                <a:gdLst>
                  <a:gd name="T0" fmla="*/ 0 w 19"/>
                  <a:gd name="T1" fmla="*/ 1141 h 108"/>
                  <a:gd name="T2" fmla="*/ 76 w 19"/>
                  <a:gd name="T3" fmla="*/ 1045 h 108"/>
                  <a:gd name="T4" fmla="*/ 88 w 19"/>
                  <a:gd name="T5" fmla="*/ 1045 h 108"/>
                  <a:gd name="T6" fmla="*/ 88 w 19"/>
                  <a:gd name="T7" fmla="*/ 1045 h 108"/>
                  <a:gd name="T8" fmla="*/ 96 w 19"/>
                  <a:gd name="T9" fmla="*/ 1056 h 108"/>
                  <a:gd name="T10" fmla="*/ 164 w 19"/>
                  <a:gd name="T11" fmla="*/ 1141 h 108"/>
                  <a:gd name="T12" fmla="*/ 164 w 19"/>
                  <a:gd name="T13" fmla="*/ 72 h 108"/>
                  <a:gd name="T14" fmla="*/ 88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10" y="99"/>
                      <a:pt x="10" y="99"/>
                      <a:pt x="10" y="99"/>
                    </a:cubicBezTo>
                    <a:cubicBezTo>
                      <a:pt x="10" y="99"/>
                      <a:pt x="10" y="99"/>
                      <a:pt x="10" y="99"/>
                    </a:cubicBezTo>
                    <a:cubicBezTo>
                      <a:pt x="11" y="100"/>
                      <a:pt x="11" y="100"/>
                      <a:pt x="11" y="100"/>
                    </a:cubicBezTo>
                    <a:cubicBezTo>
                      <a:pt x="19" y="108"/>
                      <a:pt x="19" y="108"/>
                      <a:pt x="19" y="108"/>
                    </a:cubicBezTo>
                    <a:cubicBezTo>
                      <a:pt x="19" y="7"/>
                      <a:pt x="19" y="7"/>
                      <a:pt x="19" y="7"/>
                    </a:cubicBezTo>
                    <a:cubicBezTo>
                      <a:pt x="19" y="2"/>
                      <a:pt x="15" y="0"/>
                      <a:pt x="10"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5" name="Freeform 146">
                <a:extLst>
                  <a:ext uri="{FF2B5EF4-FFF2-40B4-BE49-F238E27FC236}">
                    <a16:creationId xmlns:a16="http://schemas.microsoft.com/office/drawing/2014/main" id="{DBE42719-992D-DEC8-8121-682797DECF76}"/>
                  </a:ext>
                </a:extLst>
              </p:cNvPr>
              <p:cNvSpPr>
                <a:spLocks/>
              </p:cNvSpPr>
              <p:nvPr/>
            </p:nvSpPr>
            <p:spPr bwMode="auto">
              <a:xfrm>
                <a:off x="1819" y="1550"/>
                <a:ext cx="28" cy="189"/>
              </a:xfrm>
              <a:custGeom>
                <a:avLst/>
                <a:gdLst>
                  <a:gd name="T0" fmla="*/ 0 w 14"/>
                  <a:gd name="T1" fmla="*/ 105 h 86"/>
                  <a:gd name="T2" fmla="*/ 0 w 14"/>
                  <a:gd name="T3" fmla="*/ 912 h 86"/>
                  <a:gd name="T4" fmla="*/ 24 w 14"/>
                  <a:gd name="T5" fmla="*/ 488 h 86"/>
                  <a:gd name="T6" fmla="*/ 88 w 14"/>
                  <a:gd name="T7" fmla="*/ 53 h 86"/>
                  <a:gd name="T8" fmla="*/ 0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0" y="10"/>
                    </a:moveTo>
                    <a:cubicBezTo>
                      <a:pt x="0" y="86"/>
                      <a:pt x="0" y="86"/>
                      <a:pt x="0" y="86"/>
                    </a:cubicBezTo>
                    <a:cubicBezTo>
                      <a:pt x="0" y="77"/>
                      <a:pt x="1" y="78"/>
                      <a:pt x="3" y="46"/>
                    </a:cubicBezTo>
                    <a:cubicBezTo>
                      <a:pt x="4" y="9"/>
                      <a:pt x="8" y="6"/>
                      <a:pt x="11" y="5"/>
                    </a:cubicBezTo>
                    <a:cubicBezTo>
                      <a:pt x="14" y="3"/>
                      <a:pt x="0" y="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147">
                <a:extLst>
                  <a:ext uri="{FF2B5EF4-FFF2-40B4-BE49-F238E27FC236}">
                    <a16:creationId xmlns:a16="http://schemas.microsoft.com/office/drawing/2014/main" id="{E942A734-BFE0-8CC5-625F-C9D71264EF8F}"/>
                  </a:ext>
                </a:extLst>
              </p:cNvPr>
              <p:cNvSpPr>
                <a:spLocks/>
              </p:cNvSpPr>
              <p:nvPr/>
            </p:nvSpPr>
            <p:spPr bwMode="auto">
              <a:xfrm>
                <a:off x="1667" y="1550"/>
                <a:ext cx="28" cy="189"/>
              </a:xfrm>
              <a:custGeom>
                <a:avLst/>
                <a:gdLst>
                  <a:gd name="T0" fmla="*/ 0 w 14"/>
                  <a:gd name="T1" fmla="*/ 105 h 86"/>
                  <a:gd name="T2" fmla="*/ 0 w 14"/>
                  <a:gd name="T3" fmla="*/ 912 h 86"/>
                  <a:gd name="T4" fmla="*/ 16 w 14"/>
                  <a:gd name="T5" fmla="*/ 488 h 86"/>
                  <a:gd name="T6" fmla="*/ 88 w 14"/>
                  <a:gd name="T7" fmla="*/ 53 h 86"/>
                  <a:gd name="T8" fmla="*/ 0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0" y="10"/>
                    </a:moveTo>
                    <a:cubicBezTo>
                      <a:pt x="0" y="86"/>
                      <a:pt x="0" y="86"/>
                      <a:pt x="0" y="86"/>
                    </a:cubicBezTo>
                    <a:cubicBezTo>
                      <a:pt x="0" y="77"/>
                      <a:pt x="0" y="78"/>
                      <a:pt x="2" y="46"/>
                    </a:cubicBezTo>
                    <a:cubicBezTo>
                      <a:pt x="4" y="9"/>
                      <a:pt x="7" y="6"/>
                      <a:pt x="11" y="5"/>
                    </a:cubicBezTo>
                    <a:cubicBezTo>
                      <a:pt x="14" y="3"/>
                      <a:pt x="0" y="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Freeform 148">
                <a:extLst>
                  <a:ext uri="{FF2B5EF4-FFF2-40B4-BE49-F238E27FC236}">
                    <a16:creationId xmlns:a16="http://schemas.microsoft.com/office/drawing/2014/main" id="{5340A2B6-4A0F-616F-274E-B939A5905791}"/>
                  </a:ext>
                </a:extLst>
              </p:cNvPr>
              <p:cNvSpPr>
                <a:spLocks/>
              </p:cNvSpPr>
              <p:nvPr/>
            </p:nvSpPr>
            <p:spPr bwMode="auto">
              <a:xfrm>
                <a:off x="1975" y="1550"/>
                <a:ext cx="29" cy="189"/>
              </a:xfrm>
              <a:custGeom>
                <a:avLst/>
                <a:gdLst>
                  <a:gd name="T0" fmla="*/ 8 w 14"/>
                  <a:gd name="T1" fmla="*/ 105 h 86"/>
                  <a:gd name="T2" fmla="*/ 8 w 14"/>
                  <a:gd name="T3" fmla="*/ 912 h 86"/>
                  <a:gd name="T4" fmla="*/ 25 w 14"/>
                  <a:gd name="T5" fmla="*/ 488 h 86"/>
                  <a:gd name="T6" fmla="*/ 108 w 14"/>
                  <a:gd name="T7" fmla="*/ 53 h 86"/>
                  <a:gd name="T8" fmla="*/ 8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1" y="10"/>
                    </a:moveTo>
                    <a:cubicBezTo>
                      <a:pt x="1" y="86"/>
                      <a:pt x="1" y="86"/>
                      <a:pt x="1" y="86"/>
                    </a:cubicBezTo>
                    <a:cubicBezTo>
                      <a:pt x="0" y="77"/>
                      <a:pt x="1" y="78"/>
                      <a:pt x="3" y="46"/>
                    </a:cubicBezTo>
                    <a:cubicBezTo>
                      <a:pt x="4" y="9"/>
                      <a:pt x="8" y="6"/>
                      <a:pt x="12" y="5"/>
                    </a:cubicBezTo>
                    <a:cubicBezTo>
                      <a:pt x="14" y="3"/>
                      <a:pt x="1"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67" name="TextBox 466">
              <a:extLst>
                <a:ext uri="{FF2B5EF4-FFF2-40B4-BE49-F238E27FC236}">
                  <a16:creationId xmlns:a16="http://schemas.microsoft.com/office/drawing/2014/main" id="{AAD4EB5A-CED7-7009-AD6F-7BBE27197E39}"/>
                </a:ext>
              </a:extLst>
            </p:cNvPr>
            <p:cNvSpPr txBox="1"/>
            <p:nvPr/>
          </p:nvSpPr>
          <p:spPr>
            <a:xfrm>
              <a:off x="7969809" y="1825584"/>
              <a:ext cx="1953103" cy="369332"/>
            </a:xfrm>
            <a:prstGeom prst="rect">
              <a:avLst/>
            </a:prstGeom>
            <a:noFill/>
          </p:spPr>
          <p:txBody>
            <a:bodyPr wrap="square" rtlCol="0">
              <a:spAutoFit/>
            </a:bodyPr>
            <a:lstStyle/>
            <a:p>
              <a:r>
                <a:rPr lang="en-US" dirty="0"/>
                <a:t>mRNA Processing</a:t>
              </a:r>
            </a:p>
          </p:txBody>
        </p:sp>
        <p:sp>
          <p:nvSpPr>
            <p:cNvPr id="470" name="TextBox 469">
              <a:extLst>
                <a:ext uri="{FF2B5EF4-FFF2-40B4-BE49-F238E27FC236}">
                  <a16:creationId xmlns:a16="http://schemas.microsoft.com/office/drawing/2014/main" id="{05DBE692-94DB-C14C-41AA-5E17EDF151DB}"/>
                </a:ext>
              </a:extLst>
            </p:cNvPr>
            <p:cNvSpPr txBox="1"/>
            <p:nvPr/>
          </p:nvSpPr>
          <p:spPr>
            <a:xfrm>
              <a:off x="8810870" y="2901599"/>
              <a:ext cx="920630" cy="369332"/>
            </a:xfrm>
            <a:prstGeom prst="rect">
              <a:avLst/>
            </a:prstGeom>
            <a:noFill/>
          </p:spPr>
          <p:txBody>
            <a:bodyPr wrap="square" rtlCol="0">
              <a:spAutoFit/>
            </a:bodyPr>
            <a:lstStyle/>
            <a:p>
              <a:r>
                <a:rPr lang="en-US" dirty="0"/>
                <a:t>mRNA</a:t>
              </a:r>
            </a:p>
          </p:txBody>
        </p:sp>
        <p:sp>
          <p:nvSpPr>
            <p:cNvPr id="473" name="TextBox 472">
              <a:extLst>
                <a:ext uri="{FF2B5EF4-FFF2-40B4-BE49-F238E27FC236}">
                  <a16:creationId xmlns:a16="http://schemas.microsoft.com/office/drawing/2014/main" id="{B7C17DE8-7260-D78E-023B-0AF05F5FB5B2}"/>
                </a:ext>
              </a:extLst>
            </p:cNvPr>
            <p:cNvSpPr txBox="1"/>
            <p:nvPr/>
          </p:nvSpPr>
          <p:spPr>
            <a:xfrm>
              <a:off x="10891446" y="1686686"/>
              <a:ext cx="1851174" cy="923330"/>
            </a:xfrm>
            <a:prstGeom prst="rect">
              <a:avLst/>
            </a:prstGeom>
            <a:noFill/>
          </p:spPr>
          <p:txBody>
            <a:bodyPr wrap="square" rtlCol="0">
              <a:spAutoFit/>
            </a:bodyPr>
            <a:lstStyle/>
            <a:p>
              <a:pPr marL="285750" indent="-285750">
                <a:buFont typeface="Arial" panose="020B0604020202020204" pitchFamily="34" charset="0"/>
                <a:buChar char="•"/>
              </a:pPr>
              <a:r>
                <a:rPr lang="en-US" dirty="0"/>
                <a:t>5’ cap</a:t>
              </a:r>
            </a:p>
            <a:p>
              <a:pPr marL="285750" indent="-285750">
                <a:buFont typeface="Arial" panose="020B0604020202020204" pitchFamily="34" charset="0"/>
                <a:buChar char="•"/>
              </a:pPr>
              <a:r>
                <a:rPr lang="en-US" dirty="0"/>
                <a:t>Poly-A tail</a:t>
              </a:r>
            </a:p>
            <a:p>
              <a:pPr marL="285750" indent="-285750">
                <a:buFont typeface="Arial" panose="020B0604020202020204" pitchFamily="34" charset="0"/>
                <a:buChar char="•"/>
              </a:pPr>
              <a:r>
                <a:rPr lang="en-US" dirty="0"/>
                <a:t>Splicing</a:t>
              </a:r>
            </a:p>
          </p:txBody>
        </p:sp>
      </p:grpSp>
      <p:grpSp>
        <p:nvGrpSpPr>
          <p:cNvPr id="759" name="Group 758">
            <a:extLst>
              <a:ext uri="{FF2B5EF4-FFF2-40B4-BE49-F238E27FC236}">
                <a16:creationId xmlns:a16="http://schemas.microsoft.com/office/drawing/2014/main" id="{20F085BD-901E-9983-DE9E-4F40F5644E45}"/>
              </a:ext>
            </a:extLst>
          </p:cNvPr>
          <p:cNvGrpSpPr/>
          <p:nvPr/>
        </p:nvGrpSpPr>
        <p:grpSpPr>
          <a:xfrm>
            <a:off x="7021" y="4575923"/>
            <a:ext cx="5812747" cy="3025993"/>
            <a:chOff x="7021" y="4575923"/>
            <a:chExt cx="5812747" cy="3025993"/>
          </a:xfrm>
        </p:grpSpPr>
        <p:grpSp>
          <p:nvGrpSpPr>
            <p:cNvPr id="745" name="Group 744">
              <a:extLst>
                <a:ext uri="{FF2B5EF4-FFF2-40B4-BE49-F238E27FC236}">
                  <a16:creationId xmlns:a16="http://schemas.microsoft.com/office/drawing/2014/main" id="{C46072B9-567C-23B9-9790-B2D0C291AEB4}"/>
                </a:ext>
              </a:extLst>
            </p:cNvPr>
            <p:cNvGrpSpPr/>
            <p:nvPr/>
          </p:nvGrpSpPr>
          <p:grpSpPr>
            <a:xfrm>
              <a:off x="1410561" y="4575923"/>
              <a:ext cx="3543331" cy="2644310"/>
              <a:chOff x="3200400" y="1527175"/>
              <a:chExt cx="5888038" cy="4278313"/>
            </a:xfrm>
          </p:grpSpPr>
          <p:grpSp>
            <p:nvGrpSpPr>
              <p:cNvPr id="474" name="Group 3">
                <a:extLst>
                  <a:ext uri="{FF2B5EF4-FFF2-40B4-BE49-F238E27FC236}">
                    <a16:creationId xmlns:a16="http://schemas.microsoft.com/office/drawing/2014/main" id="{BEC952A8-982E-3FBB-6C5D-CE3ABA0EFE71}"/>
                  </a:ext>
                </a:extLst>
              </p:cNvPr>
              <p:cNvGrpSpPr>
                <a:grpSpLocks noChangeAspect="1"/>
              </p:cNvGrpSpPr>
              <p:nvPr/>
            </p:nvGrpSpPr>
            <p:grpSpPr bwMode="auto">
              <a:xfrm>
                <a:off x="5208588" y="1527175"/>
                <a:ext cx="819150" cy="1108075"/>
                <a:chOff x="2321" y="947"/>
                <a:chExt cx="516" cy="698"/>
              </a:xfrm>
            </p:grpSpPr>
            <p:sp>
              <p:nvSpPr>
                <p:cNvPr id="475" name="Freeform 4">
                  <a:extLst>
                    <a:ext uri="{FF2B5EF4-FFF2-40B4-BE49-F238E27FC236}">
                      <a16:creationId xmlns:a16="http://schemas.microsoft.com/office/drawing/2014/main" id="{D6E166F7-F890-1ECE-7B67-CD2409D22270}"/>
                    </a:ext>
                  </a:extLst>
                </p:cNvPr>
                <p:cNvSpPr>
                  <a:spLocks/>
                </p:cNvSpPr>
                <p:nvPr/>
              </p:nvSpPr>
              <p:spPr bwMode="auto">
                <a:xfrm>
                  <a:off x="2321" y="947"/>
                  <a:ext cx="516" cy="698"/>
                </a:xfrm>
                <a:custGeom>
                  <a:avLst/>
                  <a:gdLst>
                    <a:gd name="T0" fmla="*/ 1632 w 251"/>
                    <a:gd name="T1" fmla="*/ 3161 h 318"/>
                    <a:gd name="T2" fmla="*/ 2074 w 251"/>
                    <a:gd name="T3" fmla="*/ 2221 h 318"/>
                    <a:gd name="T4" fmla="*/ 2041 w 251"/>
                    <a:gd name="T5" fmla="*/ 1229 h 318"/>
                    <a:gd name="T6" fmla="*/ 748 w 251"/>
                    <a:gd name="T7" fmla="*/ 222 h 318"/>
                    <a:gd name="T8" fmla="*/ 748 w 251"/>
                    <a:gd name="T9" fmla="*/ 222 h 318"/>
                    <a:gd name="T10" fmla="*/ 296 w 251"/>
                    <a:gd name="T11" fmla="*/ 2000 h 318"/>
                    <a:gd name="T12" fmla="*/ 800 w 251"/>
                    <a:gd name="T13" fmla="*/ 2790 h 318"/>
                    <a:gd name="T14" fmla="*/ 1632 w 251"/>
                    <a:gd name="T15" fmla="*/ 3161 h 3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318">
                      <a:moveTo>
                        <a:pt x="188" y="299"/>
                      </a:moveTo>
                      <a:cubicBezTo>
                        <a:pt x="211" y="290"/>
                        <a:pt x="251" y="270"/>
                        <a:pt x="239" y="210"/>
                      </a:cubicBezTo>
                      <a:cubicBezTo>
                        <a:pt x="228" y="158"/>
                        <a:pt x="246" y="150"/>
                        <a:pt x="235" y="116"/>
                      </a:cubicBezTo>
                      <a:cubicBezTo>
                        <a:pt x="199" y="20"/>
                        <a:pt x="144" y="0"/>
                        <a:pt x="86" y="21"/>
                      </a:cubicBezTo>
                      <a:cubicBezTo>
                        <a:pt x="86" y="21"/>
                        <a:pt x="86" y="21"/>
                        <a:pt x="86" y="21"/>
                      </a:cubicBezTo>
                      <a:cubicBezTo>
                        <a:pt x="28" y="42"/>
                        <a:pt x="0" y="93"/>
                        <a:pt x="34" y="189"/>
                      </a:cubicBezTo>
                      <a:cubicBezTo>
                        <a:pt x="48" y="222"/>
                        <a:pt x="67" y="217"/>
                        <a:pt x="92" y="264"/>
                      </a:cubicBezTo>
                      <a:cubicBezTo>
                        <a:pt x="121" y="318"/>
                        <a:pt x="165" y="308"/>
                        <a:pt x="188" y="299"/>
                      </a:cubicBezTo>
                    </a:path>
                  </a:pathLst>
                </a:custGeom>
                <a:solidFill>
                  <a:srgbClr val="AAA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Freeform 5">
                  <a:extLst>
                    <a:ext uri="{FF2B5EF4-FFF2-40B4-BE49-F238E27FC236}">
                      <a16:creationId xmlns:a16="http://schemas.microsoft.com/office/drawing/2014/main" id="{B97BA7EE-ABF3-3AAE-3D9C-8CE35B3BEBE3}"/>
                    </a:ext>
                  </a:extLst>
                </p:cNvPr>
                <p:cNvSpPr>
                  <a:spLocks/>
                </p:cNvSpPr>
                <p:nvPr/>
              </p:nvSpPr>
              <p:spPr bwMode="auto">
                <a:xfrm>
                  <a:off x="2332" y="983"/>
                  <a:ext cx="324" cy="631"/>
                </a:xfrm>
                <a:custGeom>
                  <a:avLst/>
                  <a:gdLst>
                    <a:gd name="T0" fmla="*/ 828 w 158"/>
                    <a:gd name="T1" fmla="*/ 2620 h 288"/>
                    <a:gd name="T2" fmla="*/ 369 w 158"/>
                    <a:gd name="T3" fmla="*/ 1777 h 288"/>
                    <a:gd name="T4" fmla="*/ 837 w 158"/>
                    <a:gd name="T5" fmla="*/ 85 h 288"/>
                    <a:gd name="T6" fmla="*/ 837 w 158"/>
                    <a:gd name="T7" fmla="*/ 72 h 288"/>
                    <a:gd name="T8" fmla="*/ 1068 w 158"/>
                    <a:gd name="T9" fmla="*/ 9 h 288"/>
                    <a:gd name="T10" fmla="*/ 697 w 158"/>
                    <a:gd name="T11" fmla="*/ 85 h 288"/>
                    <a:gd name="T12" fmla="*/ 697 w 158"/>
                    <a:gd name="T13" fmla="*/ 85 h 288"/>
                    <a:gd name="T14" fmla="*/ 285 w 158"/>
                    <a:gd name="T15" fmla="*/ 1810 h 288"/>
                    <a:gd name="T16" fmla="*/ 757 w 158"/>
                    <a:gd name="T17" fmla="*/ 2555 h 288"/>
                    <a:gd name="T18" fmla="*/ 1362 w 158"/>
                    <a:gd name="T19" fmla="*/ 2995 h 288"/>
                    <a:gd name="T20" fmla="*/ 828 w 158"/>
                    <a:gd name="T21" fmla="*/ 2620 h 2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288">
                      <a:moveTo>
                        <a:pt x="96" y="249"/>
                      </a:moveTo>
                      <a:cubicBezTo>
                        <a:pt x="72" y="204"/>
                        <a:pt x="56" y="200"/>
                        <a:pt x="43" y="169"/>
                      </a:cubicBezTo>
                      <a:cubicBezTo>
                        <a:pt x="10" y="77"/>
                        <a:pt x="42" y="28"/>
                        <a:pt x="97" y="8"/>
                      </a:cubicBezTo>
                      <a:cubicBezTo>
                        <a:pt x="97" y="7"/>
                        <a:pt x="97" y="7"/>
                        <a:pt x="97" y="7"/>
                      </a:cubicBezTo>
                      <a:cubicBezTo>
                        <a:pt x="106" y="4"/>
                        <a:pt x="115" y="2"/>
                        <a:pt x="124" y="1"/>
                      </a:cubicBezTo>
                      <a:cubicBezTo>
                        <a:pt x="110" y="0"/>
                        <a:pt x="95" y="3"/>
                        <a:pt x="81" y="8"/>
                      </a:cubicBezTo>
                      <a:cubicBezTo>
                        <a:pt x="81" y="8"/>
                        <a:pt x="81" y="8"/>
                        <a:pt x="81" y="8"/>
                      </a:cubicBezTo>
                      <a:cubicBezTo>
                        <a:pt x="25" y="28"/>
                        <a:pt x="0" y="81"/>
                        <a:pt x="33" y="172"/>
                      </a:cubicBezTo>
                      <a:cubicBezTo>
                        <a:pt x="46" y="204"/>
                        <a:pt x="64" y="198"/>
                        <a:pt x="88" y="243"/>
                      </a:cubicBezTo>
                      <a:cubicBezTo>
                        <a:pt x="108" y="280"/>
                        <a:pt x="136" y="288"/>
                        <a:pt x="158" y="285"/>
                      </a:cubicBezTo>
                      <a:cubicBezTo>
                        <a:pt x="140" y="285"/>
                        <a:pt x="111" y="277"/>
                        <a:pt x="96" y="249"/>
                      </a:cubicBezTo>
                      <a:close/>
                    </a:path>
                  </a:pathLst>
                </a:custGeom>
                <a:solidFill>
                  <a:srgbClr val="DDD9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7" name="Freeform 6">
                  <a:extLst>
                    <a:ext uri="{FF2B5EF4-FFF2-40B4-BE49-F238E27FC236}">
                      <a16:creationId xmlns:a16="http://schemas.microsoft.com/office/drawing/2014/main" id="{B911228F-19AF-C5E6-33EB-7EF3BBE4590E}"/>
                    </a:ext>
                  </a:extLst>
                </p:cNvPr>
                <p:cNvSpPr>
                  <a:spLocks/>
                </p:cNvSpPr>
                <p:nvPr/>
              </p:nvSpPr>
              <p:spPr bwMode="auto">
                <a:xfrm>
                  <a:off x="2591" y="985"/>
                  <a:ext cx="228" cy="587"/>
                </a:xfrm>
                <a:custGeom>
                  <a:avLst/>
                  <a:gdLst>
                    <a:gd name="T0" fmla="*/ 865 w 111"/>
                    <a:gd name="T1" fmla="*/ 2100 h 268"/>
                    <a:gd name="T2" fmla="*/ 764 w 111"/>
                    <a:gd name="T3" fmla="*/ 1104 h 268"/>
                    <a:gd name="T4" fmla="*/ 76 w 111"/>
                    <a:gd name="T5" fmla="*/ 33 h 268"/>
                    <a:gd name="T6" fmla="*/ 0 w 111"/>
                    <a:gd name="T7" fmla="*/ 0 h 268"/>
                    <a:gd name="T8" fmla="*/ 848 w 111"/>
                    <a:gd name="T9" fmla="*/ 1060 h 268"/>
                    <a:gd name="T10" fmla="*/ 885 w 111"/>
                    <a:gd name="T11" fmla="*/ 2006 h 268"/>
                    <a:gd name="T12" fmla="*/ 657 w 111"/>
                    <a:gd name="T13" fmla="*/ 2817 h 268"/>
                    <a:gd name="T14" fmla="*/ 865 w 111"/>
                    <a:gd name="T15" fmla="*/ 2100 h 2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1" h="268">
                      <a:moveTo>
                        <a:pt x="100" y="200"/>
                      </a:moveTo>
                      <a:cubicBezTo>
                        <a:pt x="89" y="150"/>
                        <a:pt x="99" y="137"/>
                        <a:pt x="88" y="105"/>
                      </a:cubicBezTo>
                      <a:cubicBezTo>
                        <a:pt x="67" y="49"/>
                        <a:pt x="39" y="12"/>
                        <a:pt x="9" y="3"/>
                      </a:cubicBezTo>
                      <a:cubicBezTo>
                        <a:pt x="5" y="2"/>
                        <a:pt x="2" y="1"/>
                        <a:pt x="0" y="0"/>
                      </a:cubicBezTo>
                      <a:cubicBezTo>
                        <a:pt x="39" y="4"/>
                        <a:pt x="74" y="35"/>
                        <a:pt x="98" y="101"/>
                      </a:cubicBezTo>
                      <a:cubicBezTo>
                        <a:pt x="109" y="133"/>
                        <a:pt x="92" y="141"/>
                        <a:pt x="102" y="191"/>
                      </a:cubicBezTo>
                      <a:cubicBezTo>
                        <a:pt x="111" y="232"/>
                        <a:pt x="94" y="257"/>
                        <a:pt x="76" y="268"/>
                      </a:cubicBezTo>
                      <a:cubicBezTo>
                        <a:pt x="89" y="256"/>
                        <a:pt x="106" y="231"/>
                        <a:pt x="100" y="200"/>
                      </a:cubicBezTo>
                      <a:close/>
                    </a:path>
                  </a:pathLst>
                </a:custGeom>
                <a:solidFill>
                  <a:srgbClr val="8073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7">
                  <a:extLst>
                    <a:ext uri="{FF2B5EF4-FFF2-40B4-BE49-F238E27FC236}">
                      <a16:creationId xmlns:a16="http://schemas.microsoft.com/office/drawing/2014/main" id="{85029D18-06D3-D6C1-76F7-FD749FB0CA3F}"/>
                    </a:ext>
                  </a:extLst>
                </p:cNvPr>
                <p:cNvSpPr>
                  <a:spLocks/>
                </p:cNvSpPr>
                <p:nvPr/>
              </p:nvSpPr>
              <p:spPr bwMode="auto">
                <a:xfrm>
                  <a:off x="2321" y="947"/>
                  <a:ext cx="516" cy="698"/>
                </a:xfrm>
                <a:custGeom>
                  <a:avLst/>
                  <a:gdLst>
                    <a:gd name="T0" fmla="*/ 1632 w 251"/>
                    <a:gd name="T1" fmla="*/ 3161 h 318"/>
                    <a:gd name="T2" fmla="*/ 2074 w 251"/>
                    <a:gd name="T3" fmla="*/ 2221 h 318"/>
                    <a:gd name="T4" fmla="*/ 2041 w 251"/>
                    <a:gd name="T5" fmla="*/ 1229 h 318"/>
                    <a:gd name="T6" fmla="*/ 748 w 251"/>
                    <a:gd name="T7" fmla="*/ 222 h 318"/>
                    <a:gd name="T8" fmla="*/ 748 w 251"/>
                    <a:gd name="T9" fmla="*/ 222 h 318"/>
                    <a:gd name="T10" fmla="*/ 296 w 251"/>
                    <a:gd name="T11" fmla="*/ 2000 h 318"/>
                    <a:gd name="T12" fmla="*/ 800 w 251"/>
                    <a:gd name="T13" fmla="*/ 2790 h 318"/>
                    <a:gd name="T14" fmla="*/ 1632 w 251"/>
                    <a:gd name="T15" fmla="*/ 3161 h 3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318">
                      <a:moveTo>
                        <a:pt x="188" y="299"/>
                      </a:moveTo>
                      <a:cubicBezTo>
                        <a:pt x="211" y="290"/>
                        <a:pt x="251" y="270"/>
                        <a:pt x="239" y="210"/>
                      </a:cubicBezTo>
                      <a:cubicBezTo>
                        <a:pt x="228" y="158"/>
                        <a:pt x="246" y="150"/>
                        <a:pt x="235" y="116"/>
                      </a:cubicBezTo>
                      <a:cubicBezTo>
                        <a:pt x="199" y="20"/>
                        <a:pt x="144" y="0"/>
                        <a:pt x="86" y="21"/>
                      </a:cubicBezTo>
                      <a:cubicBezTo>
                        <a:pt x="86" y="21"/>
                        <a:pt x="86" y="21"/>
                        <a:pt x="86" y="21"/>
                      </a:cubicBezTo>
                      <a:cubicBezTo>
                        <a:pt x="28" y="42"/>
                        <a:pt x="0" y="93"/>
                        <a:pt x="34" y="189"/>
                      </a:cubicBezTo>
                      <a:cubicBezTo>
                        <a:pt x="48" y="222"/>
                        <a:pt x="67" y="217"/>
                        <a:pt x="92" y="264"/>
                      </a:cubicBezTo>
                      <a:cubicBezTo>
                        <a:pt x="121" y="318"/>
                        <a:pt x="165" y="308"/>
                        <a:pt x="188" y="299"/>
                      </a:cubicBezTo>
                    </a:path>
                  </a:pathLst>
                </a:custGeom>
                <a:noFill/>
                <a:ln w="6350" cap="rnd">
                  <a:solidFill>
                    <a:srgbClr val="6F707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9" name="Freeform 8">
                  <a:extLst>
                    <a:ext uri="{FF2B5EF4-FFF2-40B4-BE49-F238E27FC236}">
                      <a16:creationId xmlns:a16="http://schemas.microsoft.com/office/drawing/2014/main" id="{141BDC82-3BA0-3643-FC6B-5BAF61AB88E4}"/>
                    </a:ext>
                  </a:extLst>
                </p:cNvPr>
                <p:cNvSpPr>
                  <a:spLocks/>
                </p:cNvSpPr>
                <p:nvPr/>
              </p:nvSpPr>
              <p:spPr bwMode="auto">
                <a:xfrm>
                  <a:off x="2371" y="1000"/>
                  <a:ext cx="127" cy="184"/>
                </a:xfrm>
                <a:custGeom>
                  <a:avLst/>
                  <a:gdLst>
                    <a:gd name="T0" fmla="*/ 533 w 62"/>
                    <a:gd name="T1" fmla="*/ 0 h 84"/>
                    <a:gd name="T2" fmla="*/ 0 w 62"/>
                    <a:gd name="T3" fmla="*/ 883 h 84"/>
                    <a:gd name="T4" fmla="*/ 533 w 62"/>
                    <a:gd name="T5" fmla="*/ 0 h 84"/>
                    <a:gd name="T6" fmla="*/ 0 60000 65536"/>
                    <a:gd name="T7" fmla="*/ 0 60000 65536"/>
                    <a:gd name="T8" fmla="*/ 0 60000 65536"/>
                  </a:gdLst>
                  <a:ahLst/>
                  <a:cxnLst>
                    <a:cxn ang="T6">
                      <a:pos x="T0" y="T1"/>
                    </a:cxn>
                    <a:cxn ang="T7">
                      <a:pos x="T2" y="T3"/>
                    </a:cxn>
                    <a:cxn ang="T8">
                      <a:pos x="T4" y="T5"/>
                    </a:cxn>
                  </a:cxnLst>
                  <a:rect l="0" t="0" r="r" b="b"/>
                  <a:pathLst>
                    <a:path w="62" h="84">
                      <a:moveTo>
                        <a:pt x="62" y="0"/>
                      </a:moveTo>
                      <a:cubicBezTo>
                        <a:pt x="25" y="13"/>
                        <a:pt x="2" y="41"/>
                        <a:pt x="0" y="84"/>
                      </a:cubicBezTo>
                      <a:cubicBezTo>
                        <a:pt x="4" y="67"/>
                        <a:pt x="13" y="20"/>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80" name="Group 9">
                <a:extLst>
                  <a:ext uri="{FF2B5EF4-FFF2-40B4-BE49-F238E27FC236}">
                    <a16:creationId xmlns:a16="http://schemas.microsoft.com/office/drawing/2014/main" id="{F9FE3522-C2B7-983F-E332-79D425F77D23}"/>
                  </a:ext>
                </a:extLst>
              </p:cNvPr>
              <p:cNvGrpSpPr>
                <a:grpSpLocks noChangeAspect="1"/>
              </p:cNvGrpSpPr>
              <p:nvPr/>
            </p:nvGrpSpPr>
            <p:grpSpPr bwMode="auto">
              <a:xfrm>
                <a:off x="5849938" y="4703763"/>
                <a:ext cx="131762" cy="139700"/>
                <a:chOff x="2640" y="2976"/>
                <a:chExt cx="83" cy="88"/>
              </a:xfrm>
            </p:grpSpPr>
            <p:sp>
              <p:nvSpPr>
                <p:cNvPr id="481" name="Freeform 10">
                  <a:extLst>
                    <a:ext uri="{FF2B5EF4-FFF2-40B4-BE49-F238E27FC236}">
                      <a16:creationId xmlns:a16="http://schemas.microsoft.com/office/drawing/2014/main" id="{4BCFE2A2-97C8-CDB7-E884-333E3D1F0D5A}"/>
                    </a:ext>
                  </a:extLst>
                </p:cNvPr>
                <p:cNvSpPr>
                  <a:spLocks/>
                </p:cNvSpPr>
                <p:nvPr/>
              </p:nvSpPr>
              <p:spPr bwMode="auto">
                <a:xfrm>
                  <a:off x="2640" y="2976"/>
                  <a:ext cx="83" cy="88"/>
                </a:xfrm>
                <a:custGeom>
                  <a:avLst/>
                  <a:gdLst>
                    <a:gd name="T0" fmla="*/ 268 w 40"/>
                    <a:gd name="T1" fmla="*/ 372 h 40"/>
                    <a:gd name="T2" fmla="*/ 44 w 40"/>
                    <a:gd name="T3" fmla="*/ 319 h 40"/>
                    <a:gd name="T4" fmla="*/ 91 w 40"/>
                    <a:gd name="T5" fmla="*/ 53 h 40"/>
                    <a:gd name="T6" fmla="*/ 313 w 40"/>
                    <a:gd name="T7" fmla="*/ 106 h 40"/>
                    <a:gd name="T8" fmla="*/ 268 w 40"/>
                    <a:gd name="T9" fmla="*/ 372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1"/>
                        <a:pt x="2" y="10"/>
                        <a:pt x="10" y="5"/>
                      </a:cubicBezTo>
                      <a:cubicBezTo>
                        <a:pt x="18" y="0"/>
                        <a:pt x="29" y="2"/>
                        <a:pt x="35" y="10"/>
                      </a:cubicBezTo>
                      <a:cubicBezTo>
                        <a:pt x="40" y="18"/>
                        <a:pt x="38" y="29"/>
                        <a:pt x="30" y="35"/>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11">
                  <a:extLst>
                    <a:ext uri="{FF2B5EF4-FFF2-40B4-BE49-F238E27FC236}">
                      <a16:creationId xmlns:a16="http://schemas.microsoft.com/office/drawing/2014/main" id="{F37DFDE2-11DE-D36C-A47E-57702ED03B59}"/>
                    </a:ext>
                  </a:extLst>
                </p:cNvPr>
                <p:cNvSpPr>
                  <a:spLocks/>
                </p:cNvSpPr>
                <p:nvPr/>
              </p:nvSpPr>
              <p:spPr bwMode="auto">
                <a:xfrm>
                  <a:off x="2657" y="2987"/>
                  <a:ext cx="39" cy="42"/>
                </a:xfrm>
                <a:custGeom>
                  <a:avLst/>
                  <a:gdLst>
                    <a:gd name="T0" fmla="*/ 25 w 19"/>
                    <a:gd name="T1" fmla="*/ 44 h 19"/>
                    <a:gd name="T2" fmla="*/ 131 w 19"/>
                    <a:gd name="T3" fmla="*/ 44 h 19"/>
                    <a:gd name="T4" fmla="*/ 131 w 19"/>
                    <a:gd name="T5" fmla="*/ 170 h 19"/>
                    <a:gd name="T6" fmla="*/ 25 w 19"/>
                    <a:gd name="T7" fmla="*/ 170 h 19"/>
                    <a:gd name="T8" fmla="*/ 25 w 19"/>
                    <a:gd name="T9" fmla="*/ 44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4"/>
                      </a:moveTo>
                      <a:cubicBezTo>
                        <a:pt x="7" y="0"/>
                        <a:pt x="12" y="0"/>
                        <a:pt x="15" y="4"/>
                      </a:cubicBezTo>
                      <a:cubicBezTo>
                        <a:pt x="19" y="7"/>
                        <a:pt x="19" y="12"/>
                        <a:pt x="15" y="16"/>
                      </a:cubicBezTo>
                      <a:cubicBezTo>
                        <a:pt x="12" y="19"/>
                        <a:pt x="7" y="19"/>
                        <a:pt x="3" y="16"/>
                      </a:cubicBezTo>
                      <a:cubicBezTo>
                        <a:pt x="0" y="13"/>
                        <a:pt x="0" y="7"/>
                        <a:pt x="3" y="4"/>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 name="Freeform 12">
                  <a:extLst>
                    <a:ext uri="{FF2B5EF4-FFF2-40B4-BE49-F238E27FC236}">
                      <a16:creationId xmlns:a16="http://schemas.microsoft.com/office/drawing/2014/main" id="{B4C75E3D-0497-42AD-C848-62FF3746BFB7}"/>
                    </a:ext>
                  </a:extLst>
                </p:cNvPr>
                <p:cNvSpPr>
                  <a:spLocks/>
                </p:cNvSpPr>
                <p:nvPr/>
              </p:nvSpPr>
              <p:spPr bwMode="auto">
                <a:xfrm>
                  <a:off x="2667" y="2996"/>
                  <a:ext cx="15" cy="17"/>
                </a:xfrm>
                <a:custGeom>
                  <a:avLst/>
                  <a:gdLst>
                    <a:gd name="T0" fmla="*/ 9 w 7"/>
                    <a:gd name="T1" fmla="*/ 19 h 8"/>
                    <a:gd name="T2" fmla="*/ 60 w 7"/>
                    <a:gd name="T3" fmla="*/ 19 h 8"/>
                    <a:gd name="T4" fmla="*/ 60 w 7"/>
                    <a:gd name="T5" fmla="*/ 68 h 8"/>
                    <a:gd name="T6" fmla="*/ 9 w 7"/>
                    <a:gd name="T7" fmla="*/ 68 h 8"/>
                    <a:gd name="T8" fmla="*/ 9 w 7"/>
                    <a:gd name="T9" fmla="*/ 19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1" y="2"/>
                      </a:moveTo>
                      <a:cubicBezTo>
                        <a:pt x="2" y="0"/>
                        <a:pt x="4" y="0"/>
                        <a:pt x="6" y="2"/>
                      </a:cubicBezTo>
                      <a:cubicBezTo>
                        <a:pt x="7" y="3"/>
                        <a:pt x="7" y="5"/>
                        <a:pt x="6" y="7"/>
                      </a:cubicBezTo>
                      <a:cubicBezTo>
                        <a:pt x="4" y="8"/>
                        <a:pt x="2" y="8"/>
                        <a:pt x="1" y="7"/>
                      </a:cubicBezTo>
                      <a:cubicBezTo>
                        <a:pt x="0" y="5"/>
                        <a:pt x="0"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13">
                  <a:extLst>
                    <a:ext uri="{FF2B5EF4-FFF2-40B4-BE49-F238E27FC236}">
                      <a16:creationId xmlns:a16="http://schemas.microsoft.com/office/drawing/2014/main" id="{5483840E-8AD0-01FB-10D1-94AD3028549C}"/>
                    </a:ext>
                  </a:extLst>
                </p:cNvPr>
                <p:cNvSpPr>
                  <a:spLocks/>
                </p:cNvSpPr>
                <p:nvPr/>
              </p:nvSpPr>
              <p:spPr bwMode="auto">
                <a:xfrm>
                  <a:off x="2640" y="2976"/>
                  <a:ext cx="83" cy="88"/>
                </a:xfrm>
                <a:custGeom>
                  <a:avLst/>
                  <a:gdLst>
                    <a:gd name="T0" fmla="*/ 268 w 40"/>
                    <a:gd name="T1" fmla="*/ 372 h 40"/>
                    <a:gd name="T2" fmla="*/ 44 w 40"/>
                    <a:gd name="T3" fmla="*/ 319 h 40"/>
                    <a:gd name="T4" fmla="*/ 91 w 40"/>
                    <a:gd name="T5" fmla="*/ 53 h 40"/>
                    <a:gd name="T6" fmla="*/ 313 w 40"/>
                    <a:gd name="T7" fmla="*/ 106 h 40"/>
                    <a:gd name="T8" fmla="*/ 268 w 40"/>
                    <a:gd name="T9" fmla="*/ 372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1"/>
                        <a:pt x="2" y="10"/>
                        <a:pt x="10" y="5"/>
                      </a:cubicBezTo>
                      <a:cubicBezTo>
                        <a:pt x="18" y="0"/>
                        <a:pt x="29" y="2"/>
                        <a:pt x="35" y="10"/>
                      </a:cubicBezTo>
                      <a:cubicBezTo>
                        <a:pt x="40" y="18"/>
                        <a:pt x="38" y="29"/>
                        <a:pt x="30" y="35"/>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5" name="Freeform 14">
                  <a:extLst>
                    <a:ext uri="{FF2B5EF4-FFF2-40B4-BE49-F238E27FC236}">
                      <a16:creationId xmlns:a16="http://schemas.microsoft.com/office/drawing/2014/main" id="{B200E759-9A18-AE3E-8A3C-514422AEA14E}"/>
                    </a:ext>
                  </a:extLst>
                </p:cNvPr>
                <p:cNvSpPr>
                  <a:spLocks/>
                </p:cNvSpPr>
                <p:nvPr/>
              </p:nvSpPr>
              <p:spPr bwMode="auto">
                <a:xfrm>
                  <a:off x="2651" y="3005"/>
                  <a:ext cx="63" cy="52"/>
                </a:xfrm>
                <a:custGeom>
                  <a:avLst/>
                  <a:gdLst>
                    <a:gd name="T0" fmla="*/ 236 w 31"/>
                    <a:gd name="T1" fmla="*/ 0 h 24"/>
                    <a:gd name="T2" fmla="*/ 219 w 31"/>
                    <a:gd name="T3" fmla="*/ 113 h 24"/>
                    <a:gd name="T4" fmla="*/ 41 w 31"/>
                    <a:gd name="T5" fmla="*/ 156 h 24"/>
                    <a:gd name="T6" fmla="*/ 0 w 31"/>
                    <a:gd name="T7" fmla="*/ 93 h 24"/>
                    <a:gd name="T8" fmla="*/ 57 w 31"/>
                    <a:gd name="T9" fmla="*/ 202 h 24"/>
                    <a:gd name="T10" fmla="*/ 236 w 31"/>
                    <a:gd name="T11" fmla="*/ 165 h 24"/>
                    <a:gd name="T12" fmla="*/ 236 w 3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4">
                      <a:moveTo>
                        <a:pt x="28" y="0"/>
                      </a:moveTo>
                      <a:cubicBezTo>
                        <a:pt x="29" y="6"/>
                        <a:pt x="28" y="8"/>
                        <a:pt x="26" y="11"/>
                      </a:cubicBezTo>
                      <a:cubicBezTo>
                        <a:pt x="20" y="20"/>
                        <a:pt x="12" y="20"/>
                        <a:pt x="5" y="15"/>
                      </a:cubicBezTo>
                      <a:cubicBezTo>
                        <a:pt x="3" y="14"/>
                        <a:pt x="1" y="11"/>
                        <a:pt x="0" y="9"/>
                      </a:cubicBezTo>
                      <a:cubicBezTo>
                        <a:pt x="1" y="13"/>
                        <a:pt x="3" y="17"/>
                        <a:pt x="7" y="20"/>
                      </a:cubicBezTo>
                      <a:cubicBezTo>
                        <a:pt x="14" y="24"/>
                        <a:pt x="23" y="23"/>
                        <a:pt x="28" y="16"/>
                      </a:cubicBezTo>
                      <a:cubicBezTo>
                        <a:pt x="31" y="11"/>
                        <a:pt x="31" y="5"/>
                        <a:pt x="2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86" name="Group 15">
                <a:extLst>
                  <a:ext uri="{FF2B5EF4-FFF2-40B4-BE49-F238E27FC236}">
                    <a16:creationId xmlns:a16="http://schemas.microsoft.com/office/drawing/2014/main" id="{26753855-4A96-CCA1-2A08-7B4B58F12B7F}"/>
                  </a:ext>
                </a:extLst>
              </p:cNvPr>
              <p:cNvGrpSpPr>
                <a:grpSpLocks noChangeAspect="1"/>
              </p:cNvGrpSpPr>
              <p:nvPr/>
            </p:nvGrpSpPr>
            <p:grpSpPr bwMode="auto">
              <a:xfrm>
                <a:off x="7072313" y="4532313"/>
                <a:ext cx="669925" cy="811212"/>
                <a:chOff x="3495" y="2748"/>
                <a:chExt cx="422" cy="511"/>
              </a:xfrm>
            </p:grpSpPr>
            <p:sp>
              <p:nvSpPr>
                <p:cNvPr id="487" name="Freeform 16">
                  <a:extLst>
                    <a:ext uri="{FF2B5EF4-FFF2-40B4-BE49-F238E27FC236}">
                      <a16:creationId xmlns:a16="http://schemas.microsoft.com/office/drawing/2014/main" id="{261EEC76-EBD1-4083-E1E2-0D46168C0BB4}"/>
                    </a:ext>
                  </a:extLst>
                </p:cNvPr>
                <p:cNvSpPr>
                  <a:spLocks/>
                </p:cNvSpPr>
                <p:nvPr/>
              </p:nvSpPr>
              <p:spPr bwMode="auto">
                <a:xfrm>
                  <a:off x="3647" y="2991"/>
                  <a:ext cx="72" cy="77"/>
                </a:xfrm>
                <a:custGeom>
                  <a:avLst/>
                  <a:gdLst>
                    <a:gd name="T0" fmla="*/ 216 w 35"/>
                    <a:gd name="T1" fmla="*/ 330 h 35"/>
                    <a:gd name="T2" fmla="*/ 33 w 35"/>
                    <a:gd name="T3" fmla="*/ 275 h 35"/>
                    <a:gd name="T4" fmla="*/ 80 w 35"/>
                    <a:gd name="T5" fmla="*/ 53 h 35"/>
                    <a:gd name="T6" fmla="*/ 263 w 35"/>
                    <a:gd name="T7" fmla="*/ 97 h 35"/>
                    <a:gd name="T8" fmla="*/ 216 w 35"/>
                    <a:gd name="T9" fmla="*/ 33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25" y="31"/>
                      </a:moveTo>
                      <a:cubicBezTo>
                        <a:pt x="18" y="35"/>
                        <a:pt x="9" y="33"/>
                        <a:pt x="4" y="26"/>
                      </a:cubicBezTo>
                      <a:cubicBezTo>
                        <a:pt x="0" y="19"/>
                        <a:pt x="2" y="9"/>
                        <a:pt x="9" y="5"/>
                      </a:cubicBezTo>
                      <a:cubicBezTo>
                        <a:pt x="16" y="0"/>
                        <a:pt x="25" y="2"/>
                        <a:pt x="30" y="9"/>
                      </a:cubicBezTo>
                      <a:cubicBezTo>
                        <a:pt x="35" y="16"/>
                        <a:pt x="33" y="26"/>
                        <a:pt x="25" y="31"/>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Freeform 17">
                  <a:extLst>
                    <a:ext uri="{FF2B5EF4-FFF2-40B4-BE49-F238E27FC236}">
                      <a16:creationId xmlns:a16="http://schemas.microsoft.com/office/drawing/2014/main" id="{118129D9-9653-E452-BC48-71644907668B}"/>
                    </a:ext>
                  </a:extLst>
                </p:cNvPr>
                <p:cNvSpPr>
                  <a:spLocks/>
                </p:cNvSpPr>
                <p:nvPr/>
              </p:nvSpPr>
              <p:spPr bwMode="auto">
                <a:xfrm>
                  <a:off x="3662" y="3002"/>
                  <a:ext cx="33" cy="35"/>
                </a:xfrm>
                <a:custGeom>
                  <a:avLst/>
                  <a:gdLst>
                    <a:gd name="T0" fmla="*/ 17 w 16"/>
                    <a:gd name="T1" fmla="*/ 33 h 16"/>
                    <a:gd name="T2" fmla="*/ 116 w 16"/>
                    <a:gd name="T3" fmla="*/ 33 h 16"/>
                    <a:gd name="T4" fmla="*/ 116 w 16"/>
                    <a:gd name="T5" fmla="*/ 149 h 16"/>
                    <a:gd name="T6" fmla="*/ 17 w 16"/>
                    <a:gd name="T7" fmla="*/ 149 h 16"/>
                    <a:gd name="T8" fmla="*/ 17 w 16"/>
                    <a:gd name="T9" fmla="*/ 3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2" y="3"/>
                      </a:moveTo>
                      <a:cubicBezTo>
                        <a:pt x="5" y="0"/>
                        <a:pt x="10" y="0"/>
                        <a:pt x="13" y="3"/>
                      </a:cubicBezTo>
                      <a:cubicBezTo>
                        <a:pt x="16" y="6"/>
                        <a:pt x="16" y="11"/>
                        <a:pt x="13" y="14"/>
                      </a:cubicBezTo>
                      <a:cubicBezTo>
                        <a:pt x="10" y="16"/>
                        <a:pt x="5" y="16"/>
                        <a:pt x="2" y="14"/>
                      </a:cubicBezTo>
                      <a:cubicBezTo>
                        <a:pt x="0" y="11"/>
                        <a:pt x="0" y="6"/>
                        <a:pt x="2"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9" name="Freeform 18">
                  <a:extLst>
                    <a:ext uri="{FF2B5EF4-FFF2-40B4-BE49-F238E27FC236}">
                      <a16:creationId xmlns:a16="http://schemas.microsoft.com/office/drawing/2014/main" id="{01F07F53-0277-6DD6-0205-2C6EF8AC08FE}"/>
                    </a:ext>
                  </a:extLst>
                </p:cNvPr>
                <p:cNvSpPr>
                  <a:spLocks/>
                </p:cNvSpPr>
                <p:nvPr/>
              </p:nvSpPr>
              <p:spPr bwMode="auto">
                <a:xfrm>
                  <a:off x="3670" y="3011"/>
                  <a:ext cx="12" cy="13"/>
                </a:xfrm>
                <a:custGeom>
                  <a:avLst/>
                  <a:gdLst>
                    <a:gd name="T0" fmla="*/ 8 w 6"/>
                    <a:gd name="T1" fmla="*/ 9 h 6"/>
                    <a:gd name="T2" fmla="*/ 40 w 6"/>
                    <a:gd name="T3" fmla="*/ 9 h 6"/>
                    <a:gd name="T4" fmla="*/ 40 w 6"/>
                    <a:gd name="T5" fmla="*/ 52 h 6"/>
                    <a:gd name="T6" fmla="*/ 8 w 6"/>
                    <a:gd name="T7" fmla="*/ 52 h 6"/>
                    <a:gd name="T8" fmla="*/ 8 w 6"/>
                    <a:gd name="T9" fmla="*/ 9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1" y="1"/>
                      </a:moveTo>
                      <a:cubicBezTo>
                        <a:pt x="2" y="0"/>
                        <a:pt x="4" y="0"/>
                        <a:pt x="5" y="1"/>
                      </a:cubicBezTo>
                      <a:cubicBezTo>
                        <a:pt x="6" y="2"/>
                        <a:pt x="6" y="4"/>
                        <a:pt x="5" y="5"/>
                      </a:cubicBezTo>
                      <a:cubicBezTo>
                        <a:pt x="4" y="6"/>
                        <a:pt x="2" y="6"/>
                        <a:pt x="1" y="5"/>
                      </a:cubicBezTo>
                      <a:cubicBezTo>
                        <a:pt x="0" y="4"/>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0" name="Freeform 19">
                  <a:extLst>
                    <a:ext uri="{FF2B5EF4-FFF2-40B4-BE49-F238E27FC236}">
                      <a16:creationId xmlns:a16="http://schemas.microsoft.com/office/drawing/2014/main" id="{E1D1D441-6884-A71D-BDDF-BB666DBCAC6B}"/>
                    </a:ext>
                  </a:extLst>
                </p:cNvPr>
                <p:cNvSpPr>
                  <a:spLocks/>
                </p:cNvSpPr>
                <p:nvPr/>
              </p:nvSpPr>
              <p:spPr bwMode="auto">
                <a:xfrm>
                  <a:off x="3647" y="2991"/>
                  <a:ext cx="72" cy="77"/>
                </a:xfrm>
                <a:custGeom>
                  <a:avLst/>
                  <a:gdLst>
                    <a:gd name="T0" fmla="*/ 216 w 35"/>
                    <a:gd name="T1" fmla="*/ 330 h 35"/>
                    <a:gd name="T2" fmla="*/ 33 w 35"/>
                    <a:gd name="T3" fmla="*/ 275 h 35"/>
                    <a:gd name="T4" fmla="*/ 80 w 35"/>
                    <a:gd name="T5" fmla="*/ 53 h 35"/>
                    <a:gd name="T6" fmla="*/ 263 w 35"/>
                    <a:gd name="T7" fmla="*/ 97 h 35"/>
                    <a:gd name="T8" fmla="*/ 216 w 35"/>
                    <a:gd name="T9" fmla="*/ 33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25" y="31"/>
                      </a:moveTo>
                      <a:cubicBezTo>
                        <a:pt x="18" y="35"/>
                        <a:pt x="9" y="33"/>
                        <a:pt x="4" y="26"/>
                      </a:cubicBezTo>
                      <a:cubicBezTo>
                        <a:pt x="0" y="19"/>
                        <a:pt x="2" y="9"/>
                        <a:pt x="9" y="5"/>
                      </a:cubicBezTo>
                      <a:cubicBezTo>
                        <a:pt x="16" y="0"/>
                        <a:pt x="25" y="2"/>
                        <a:pt x="30" y="9"/>
                      </a:cubicBezTo>
                      <a:cubicBezTo>
                        <a:pt x="35" y="16"/>
                        <a:pt x="33" y="26"/>
                        <a:pt x="25" y="31"/>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 name="Freeform 20">
                  <a:extLst>
                    <a:ext uri="{FF2B5EF4-FFF2-40B4-BE49-F238E27FC236}">
                      <a16:creationId xmlns:a16="http://schemas.microsoft.com/office/drawing/2014/main" id="{B5D44C43-DD07-701B-CB7F-035CEB0433FE}"/>
                    </a:ext>
                  </a:extLst>
                </p:cNvPr>
                <p:cNvSpPr>
                  <a:spLocks/>
                </p:cNvSpPr>
                <p:nvPr/>
              </p:nvSpPr>
              <p:spPr bwMode="auto">
                <a:xfrm>
                  <a:off x="3656" y="3015"/>
                  <a:ext cx="55" cy="49"/>
                </a:xfrm>
                <a:custGeom>
                  <a:avLst/>
                  <a:gdLst>
                    <a:gd name="T0" fmla="*/ 212 w 27"/>
                    <a:gd name="T1" fmla="*/ 0 h 22"/>
                    <a:gd name="T2" fmla="*/ 196 w 27"/>
                    <a:gd name="T3" fmla="*/ 118 h 22"/>
                    <a:gd name="T4" fmla="*/ 33 w 27"/>
                    <a:gd name="T5" fmla="*/ 154 h 22"/>
                    <a:gd name="T6" fmla="*/ 0 w 27"/>
                    <a:gd name="T7" fmla="*/ 89 h 22"/>
                    <a:gd name="T8" fmla="*/ 49 w 27"/>
                    <a:gd name="T9" fmla="*/ 198 h 22"/>
                    <a:gd name="T10" fmla="*/ 204 w 27"/>
                    <a:gd name="T11" fmla="*/ 154 h 22"/>
                    <a:gd name="T12" fmla="*/ 212 w 27"/>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2">
                      <a:moveTo>
                        <a:pt x="25" y="0"/>
                      </a:moveTo>
                      <a:cubicBezTo>
                        <a:pt x="26" y="6"/>
                        <a:pt x="25" y="8"/>
                        <a:pt x="23" y="11"/>
                      </a:cubicBezTo>
                      <a:cubicBezTo>
                        <a:pt x="18" y="18"/>
                        <a:pt x="10" y="18"/>
                        <a:pt x="4" y="14"/>
                      </a:cubicBezTo>
                      <a:cubicBezTo>
                        <a:pt x="3" y="13"/>
                        <a:pt x="1" y="10"/>
                        <a:pt x="0" y="8"/>
                      </a:cubicBezTo>
                      <a:cubicBezTo>
                        <a:pt x="1" y="12"/>
                        <a:pt x="3" y="16"/>
                        <a:pt x="6" y="18"/>
                      </a:cubicBezTo>
                      <a:cubicBezTo>
                        <a:pt x="12" y="22"/>
                        <a:pt x="20" y="20"/>
                        <a:pt x="24" y="14"/>
                      </a:cubicBezTo>
                      <a:cubicBezTo>
                        <a:pt x="27" y="10"/>
                        <a:pt x="27" y="5"/>
                        <a:pt x="25"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21">
                  <a:extLst>
                    <a:ext uri="{FF2B5EF4-FFF2-40B4-BE49-F238E27FC236}">
                      <a16:creationId xmlns:a16="http://schemas.microsoft.com/office/drawing/2014/main" id="{8EA10ED5-28F9-11A3-D33A-25DA0201022C}"/>
                    </a:ext>
                  </a:extLst>
                </p:cNvPr>
                <p:cNvSpPr>
                  <a:spLocks/>
                </p:cNvSpPr>
                <p:nvPr/>
              </p:nvSpPr>
              <p:spPr bwMode="auto">
                <a:xfrm>
                  <a:off x="3816" y="2919"/>
                  <a:ext cx="72" cy="77"/>
                </a:xfrm>
                <a:custGeom>
                  <a:avLst/>
                  <a:gdLst>
                    <a:gd name="T0" fmla="*/ 224 w 35"/>
                    <a:gd name="T1" fmla="*/ 319 h 35"/>
                    <a:gd name="T2" fmla="*/ 43 w 35"/>
                    <a:gd name="T3" fmla="*/ 275 h 35"/>
                    <a:gd name="T4" fmla="*/ 80 w 35"/>
                    <a:gd name="T5" fmla="*/ 44 h 35"/>
                    <a:gd name="T6" fmla="*/ 272 w 35"/>
                    <a:gd name="T7" fmla="*/ 97 h 35"/>
                    <a:gd name="T8" fmla="*/ 224 w 35"/>
                    <a:gd name="T9" fmla="*/ 3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26" y="30"/>
                      </a:moveTo>
                      <a:cubicBezTo>
                        <a:pt x="19" y="35"/>
                        <a:pt x="9" y="33"/>
                        <a:pt x="5" y="26"/>
                      </a:cubicBezTo>
                      <a:cubicBezTo>
                        <a:pt x="0" y="19"/>
                        <a:pt x="2" y="9"/>
                        <a:pt x="9" y="4"/>
                      </a:cubicBezTo>
                      <a:cubicBezTo>
                        <a:pt x="17" y="0"/>
                        <a:pt x="26" y="2"/>
                        <a:pt x="31" y="9"/>
                      </a:cubicBezTo>
                      <a:cubicBezTo>
                        <a:pt x="35" y="16"/>
                        <a:pt x="33" y="26"/>
                        <a:pt x="26" y="30"/>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 name="Freeform 22">
                  <a:extLst>
                    <a:ext uri="{FF2B5EF4-FFF2-40B4-BE49-F238E27FC236}">
                      <a16:creationId xmlns:a16="http://schemas.microsoft.com/office/drawing/2014/main" id="{F9275E51-A16C-8D9F-43EB-89D805B2C006}"/>
                    </a:ext>
                  </a:extLst>
                </p:cNvPr>
                <p:cNvSpPr>
                  <a:spLocks/>
                </p:cNvSpPr>
                <p:nvPr/>
              </p:nvSpPr>
              <p:spPr bwMode="auto">
                <a:xfrm>
                  <a:off x="3830" y="2930"/>
                  <a:ext cx="35" cy="35"/>
                </a:xfrm>
                <a:custGeom>
                  <a:avLst/>
                  <a:gdLst>
                    <a:gd name="T0" fmla="*/ 25 w 17"/>
                    <a:gd name="T1" fmla="*/ 33 h 16"/>
                    <a:gd name="T2" fmla="*/ 124 w 17"/>
                    <a:gd name="T3" fmla="*/ 33 h 16"/>
                    <a:gd name="T4" fmla="*/ 124 w 17"/>
                    <a:gd name="T5" fmla="*/ 133 h 16"/>
                    <a:gd name="T6" fmla="*/ 25 w 17"/>
                    <a:gd name="T7" fmla="*/ 133 h 16"/>
                    <a:gd name="T8" fmla="*/ 25 w 17"/>
                    <a:gd name="T9" fmla="*/ 3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6">
                      <a:moveTo>
                        <a:pt x="3" y="3"/>
                      </a:moveTo>
                      <a:cubicBezTo>
                        <a:pt x="6" y="0"/>
                        <a:pt x="11" y="0"/>
                        <a:pt x="14" y="3"/>
                      </a:cubicBezTo>
                      <a:cubicBezTo>
                        <a:pt x="17" y="6"/>
                        <a:pt x="17" y="10"/>
                        <a:pt x="14" y="13"/>
                      </a:cubicBezTo>
                      <a:cubicBezTo>
                        <a:pt x="11" y="16"/>
                        <a:pt x="6" y="16"/>
                        <a:pt x="3" y="13"/>
                      </a:cubicBezTo>
                      <a:cubicBezTo>
                        <a:pt x="0" y="10"/>
                        <a:pt x="0" y="6"/>
                        <a:pt x="3"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23">
                  <a:extLst>
                    <a:ext uri="{FF2B5EF4-FFF2-40B4-BE49-F238E27FC236}">
                      <a16:creationId xmlns:a16="http://schemas.microsoft.com/office/drawing/2014/main" id="{D3C6E7D4-EED5-3A9A-D445-349C697E2C89}"/>
                    </a:ext>
                  </a:extLst>
                </p:cNvPr>
                <p:cNvSpPr>
                  <a:spLocks/>
                </p:cNvSpPr>
                <p:nvPr/>
              </p:nvSpPr>
              <p:spPr bwMode="auto">
                <a:xfrm>
                  <a:off x="3839" y="2936"/>
                  <a:ext cx="14" cy="16"/>
                </a:xfrm>
                <a:custGeom>
                  <a:avLst/>
                  <a:gdLst>
                    <a:gd name="T0" fmla="*/ 16 w 7"/>
                    <a:gd name="T1" fmla="*/ 11 h 7"/>
                    <a:gd name="T2" fmla="*/ 48 w 7"/>
                    <a:gd name="T3" fmla="*/ 11 h 7"/>
                    <a:gd name="T4" fmla="*/ 48 w 7"/>
                    <a:gd name="T5" fmla="*/ 73 h 7"/>
                    <a:gd name="T6" fmla="*/ 16 w 7"/>
                    <a:gd name="T7" fmla="*/ 73 h 7"/>
                    <a:gd name="T8" fmla="*/ 16 w 7"/>
                    <a:gd name="T9" fmla="*/ 1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2" y="1"/>
                      </a:moveTo>
                      <a:cubicBezTo>
                        <a:pt x="3" y="0"/>
                        <a:pt x="5" y="0"/>
                        <a:pt x="6" y="1"/>
                      </a:cubicBezTo>
                      <a:cubicBezTo>
                        <a:pt x="7" y="3"/>
                        <a:pt x="7" y="4"/>
                        <a:pt x="6" y="6"/>
                      </a:cubicBezTo>
                      <a:cubicBezTo>
                        <a:pt x="5" y="7"/>
                        <a:pt x="3" y="7"/>
                        <a:pt x="2" y="6"/>
                      </a:cubicBezTo>
                      <a:cubicBezTo>
                        <a:pt x="0" y="4"/>
                        <a:pt x="0"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5" name="Freeform 24">
                  <a:extLst>
                    <a:ext uri="{FF2B5EF4-FFF2-40B4-BE49-F238E27FC236}">
                      <a16:creationId xmlns:a16="http://schemas.microsoft.com/office/drawing/2014/main" id="{03660445-E0F2-6AD1-4EC3-363C67883B79}"/>
                    </a:ext>
                  </a:extLst>
                </p:cNvPr>
                <p:cNvSpPr>
                  <a:spLocks/>
                </p:cNvSpPr>
                <p:nvPr/>
              </p:nvSpPr>
              <p:spPr bwMode="auto">
                <a:xfrm>
                  <a:off x="3816" y="2919"/>
                  <a:ext cx="72" cy="77"/>
                </a:xfrm>
                <a:custGeom>
                  <a:avLst/>
                  <a:gdLst>
                    <a:gd name="T0" fmla="*/ 224 w 35"/>
                    <a:gd name="T1" fmla="*/ 319 h 35"/>
                    <a:gd name="T2" fmla="*/ 43 w 35"/>
                    <a:gd name="T3" fmla="*/ 275 h 35"/>
                    <a:gd name="T4" fmla="*/ 80 w 35"/>
                    <a:gd name="T5" fmla="*/ 44 h 35"/>
                    <a:gd name="T6" fmla="*/ 272 w 35"/>
                    <a:gd name="T7" fmla="*/ 97 h 35"/>
                    <a:gd name="T8" fmla="*/ 224 w 35"/>
                    <a:gd name="T9" fmla="*/ 31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5">
                      <a:moveTo>
                        <a:pt x="26" y="30"/>
                      </a:moveTo>
                      <a:cubicBezTo>
                        <a:pt x="19" y="35"/>
                        <a:pt x="9" y="33"/>
                        <a:pt x="5" y="26"/>
                      </a:cubicBezTo>
                      <a:cubicBezTo>
                        <a:pt x="0" y="19"/>
                        <a:pt x="2" y="9"/>
                        <a:pt x="9" y="4"/>
                      </a:cubicBezTo>
                      <a:cubicBezTo>
                        <a:pt x="17" y="0"/>
                        <a:pt x="26" y="2"/>
                        <a:pt x="31" y="9"/>
                      </a:cubicBezTo>
                      <a:cubicBezTo>
                        <a:pt x="35" y="16"/>
                        <a:pt x="33" y="26"/>
                        <a:pt x="26" y="30"/>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6" name="Freeform 25">
                  <a:extLst>
                    <a:ext uri="{FF2B5EF4-FFF2-40B4-BE49-F238E27FC236}">
                      <a16:creationId xmlns:a16="http://schemas.microsoft.com/office/drawing/2014/main" id="{FB113CCA-ABE1-6945-9394-53068F8F4273}"/>
                    </a:ext>
                  </a:extLst>
                </p:cNvPr>
                <p:cNvSpPr>
                  <a:spLocks/>
                </p:cNvSpPr>
                <p:nvPr/>
              </p:nvSpPr>
              <p:spPr bwMode="auto">
                <a:xfrm>
                  <a:off x="3826" y="2943"/>
                  <a:ext cx="56" cy="48"/>
                </a:xfrm>
                <a:custGeom>
                  <a:avLst/>
                  <a:gdLst>
                    <a:gd name="T0" fmla="*/ 224 w 27"/>
                    <a:gd name="T1" fmla="*/ 0 h 22"/>
                    <a:gd name="T2" fmla="*/ 207 w 27"/>
                    <a:gd name="T3" fmla="*/ 105 h 22"/>
                    <a:gd name="T4" fmla="*/ 35 w 27"/>
                    <a:gd name="T5" fmla="*/ 148 h 22"/>
                    <a:gd name="T6" fmla="*/ 0 w 27"/>
                    <a:gd name="T7" fmla="*/ 81 h 22"/>
                    <a:gd name="T8" fmla="*/ 52 w 27"/>
                    <a:gd name="T9" fmla="*/ 177 h 22"/>
                    <a:gd name="T10" fmla="*/ 216 w 27"/>
                    <a:gd name="T11" fmla="*/ 148 h 22"/>
                    <a:gd name="T12" fmla="*/ 224 w 27"/>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2">
                      <a:moveTo>
                        <a:pt x="25" y="0"/>
                      </a:moveTo>
                      <a:cubicBezTo>
                        <a:pt x="25" y="6"/>
                        <a:pt x="24" y="8"/>
                        <a:pt x="23" y="10"/>
                      </a:cubicBezTo>
                      <a:cubicBezTo>
                        <a:pt x="17" y="18"/>
                        <a:pt x="10" y="18"/>
                        <a:pt x="4" y="14"/>
                      </a:cubicBezTo>
                      <a:cubicBezTo>
                        <a:pt x="2" y="12"/>
                        <a:pt x="1" y="10"/>
                        <a:pt x="0" y="8"/>
                      </a:cubicBezTo>
                      <a:cubicBezTo>
                        <a:pt x="0" y="12"/>
                        <a:pt x="2" y="15"/>
                        <a:pt x="6" y="17"/>
                      </a:cubicBezTo>
                      <a:cubicBezTo>
                        <a:pt x="12" y="22"/>
                        <a:pt x="20" y="20"/>
                        <a:pt x="24" y="14"/>
                      </a:cubicBezTo>
                      <a:cubicBezTo>
                        <a:pt x="27" y="10"/>
                        <a:pt x="27" y="4"/>
                        <a:pt x="25"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26">
                  <a:extLst>
                    <a:ext uri="{FF2B5EF4-FFF2-40B4-BE49-F238E27FC236}">
                      <a16:creationId xmlns:a16="http://schemas.microsoft.com/office/drawing/2014/main" id="{01940EF5-6DDD-6945-6BED-FD9EA742C216}"/>
                    </a:ext>
                  </a:extLst>
                </p:cNvPr>
                <p:cNvSpPr>
                  <a:spLocks/>
                </p:cNvSpPr>
                <p:nvPr/>
              </p:nvSpPr>
              <p:spPr bwMode="auto">
                <a:xfrm>
                  <a:off x="3594" y="2987"/>
                  <a:ext cx="82" cy="87"/>
                </a:xfrm>
                <a:custGeom>
                  <a:avLst/>
                  <a:gdLst>
                    <a:gd name="T0" fmla="*/ 256 w 40"/>
                    <a:gd name="T1" fmla="*/ 359 h 40"/>
                    <a:gd name="T2" fmla="*/ 43 w 40"/>
                    <a:gd name="T3" fmla="*/ 307 h 40"/>
                    <a:gd name="T4" fmla="*/ 88 w 40"/>
                    <a:gd name="T5" fmla="*/ 52 h 40"/>
                    <a:gd name="T6" fmla="*/ 303 w 40"/>
                    <a:gd name="T7" fmla="*/ 104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2" y="40"/>
                        <a:pt x="11" y="38"/>
                        <a:pt x="5" y="30"/>
                      </a:cubicBezTo>
                      <a:cubicBezTo>
                        <a:pt x="0" y="21"/>
                        <a:pt x="2" y="10"/>
                        <a:pt x="10" y="5"/>
                      </a:cubicBezTo>
                      <a:cubicBezTo>
                        <a:pt x="19" y="0"/>
                        <a:pt x="30" y="2"/>
                        <a:pt x="35" y="10"/>
                      </a:cubicBezTo>
                      <a:cubicBezTo>
                        <a:pt x="40" y="18"/>
                        <a:pt x="38" y="29"/>
                        <a:pt x="30" y="35"/>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 name="Freeform 27">
                  <a:extLst>
                    <a:ext uri="{FF2B5EF4-FFF2-40B4-BE49-F238E27FC236}">
                      <a16:creationId xmlns:a16="http://schemas.microsoft.com/office/drawing/2014/main" id="{99218A08-E868-B5C6-0362-1015FC68F6A1}"/>
                    </a:ext>
                  </a:extLst>
                </p:cNvPr>
                <p:cNvSpPr>
                  <a:spLocks/>
                </p:cNvSpPr>
                <p:nvPr/>
              </p:nvSpPr>
              <p:spPr bwMode="auto">
                <a:xfrm>
                  <a:off x="3610" y="2998"/>
                  <a:ext cx="39" cy="41"/>
                </a:xfrm>
                <a:custGeom>
                  <a:avLst/>
                  <a:gdLst>
                    <a:gd name="T0" fmla="*/ 25 w 19"/>
                    <a:gd name="T1" fmla="*/ 41 h 19"/>
                    <a:gd name="T2" fmla="*/ 140 w 19"/>
                    <a:gd name="T3" fmla="*/ 41 h 19"/>
                    <a:gd name="T4" fmla="*/ 140 w 19"/>
                    <a:gd name="T5" fmla="*/ 164 h 19"/>
                    <a:gd name="T6" fmla="*/ 25 w 19"/>
                    <a:gd name="T7" fmla="*/ 164 h 19"/>
                    <a:gd name="T8" fmla="*/ 25 w 19"/>
                    <a:gd name="T9" fmla="*/ 41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4"/>
                      </a:moveTo>
                      <a:cubicBezTo>
                        <a:pt x="7" y="0"/>
                        <a:pt x="12" y="0"/>
                        <a:pt x="16" y="4"/>
                      </a:cubicBezTo>
                      <a:cubicBezTo>
                        <a:pt x="19" y="7"/>
                        <a:pt x="19" y="13"/>
                        <a:pt x="16" y="16"/>
                      </a:cubicBezTo>
                      <a:cubicBezTo>
                        <a:pt x="12" y="19"/>
                        <a:pt x="7" y="19"/>
                        <a:pt x="3" y="16"/>
                      </a:cubicBezTo>
                      <a:cubicBezTo>
                        <a:pt x="0" y="13"/>
                        <a:pt x="0" y="7"/>
                        <a:pt x="3" y="4"/>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 name="Freeform 28">
                  <a:extLst>
                    <a:ext uri="{FF2B5EF4-FFF2-40B4-BE49-F238E27FC236}">
                      <a16:creationId xmlns:a16="http://schemas.microsoft.com/office/drawing/2014/main" id="{F25E2CC3-1815-E25D-50FB-42ECA6D9D5FF}"/>
                    </a:ext>
                  </a:extLst>
                </p:cNvPr>
                <p:cNvSpPr>
                  <a:spLocks/>
                </p:cNvSpPr>
                <p:nvPr/>
              </p:nvSpPr>
              <p:spPr bwMode="auto">
                <a:xfrm>
                  <a:off x="3621" y="3006"/>
                  <a:ext cx="14" cy="18"/>
                </a:xfrm>
                <a:custGeom>
                  <a:avLst/>
                  <a:gdLst>
                    <a:gd name="T0" fmla="*/ 8 w 7"/>
                    <a:gd name="T1" fmla="*/ 25 h 8"/>
                    <a:gd name="T2" fmla="*/ 48 w 7"/>
                    <a:gd name="T3" fmla="*/ 25 h 8"/>
                    <a:gd name="T4" fmla="*/ 48 w 7"/>
                    <a:gd name="T5" fmla="*/ 81 h 8"/>
                    <a:gd name="T6" fmla="*/ 8 w 7"/>
                    <a:gd name="T7" fmla="*/ 81 h 8"/>
                    <a:gd name="T8" fmla="*/ 8 w 7"/>
                    <a:gd name="T9" fmla="*/ 2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1" y="2"/>
                      </a:moveTo>
                      <a:cubicBezTo>
                        <a:pt x="2" y="0"/>
                        <a:pt x="5" y="0"/>
                        <a:pt x="6" y="2"/>
                      </a:cubicBezTo>
                      <a:cubicBezTo>
                        <a:pt x="7" y="3"/>
                        <a:pt x="7" y="5"/>
                        <a:pt x="6" y="7"/>
                      </a:cubicBezTo>
                      <a:cubicBezTo>
                        <a:pt x="5" y="8"/>
                        <a:pt x="2" y="8"/>
                        <a:pt x="1" y="7"/>
                      </a:cubicBezTo>
                      <a:cubicBezTo>
                        <a:pt x="0" y="5"/>
                        <a:pt x="0"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 name="Freeform 29">
                  <a:extLst>
                    <a:ext uri="{FF2B5EF4-FFF2-40B4-BE49-F238E27FC236}">
                      <a16:creationId xmlns:a16="http://schemas.microsoft.com/office/drawing/2014/main" id="{20764104-2690-147A-D795-B8E3EA0856C0}"/>
                    </a:ext>
                  </a:extLst>
                </p:cNvPr>
                <p:cNvSpPr>
                  <a:spLocks/>
                </p:cNvSpPr>
                <p:nvPr/>
              </p:nvSpPr>
              <p:spPr bwMode="auto">
                <a:xfrm>
                  <a:off x="3594" y="2987"/>
                  <a:ext cx="82" cy="87"/>
                </a:xfrm>
                <a:custGeom>
                  <a:avLst/>
                  <a:gdLst>
                    <a:gd name="T0" fmla="*/ 256 w 40"/>
                    <a:gd name="T1" fmla="*/ 359 h 40"/>
                    <a:gd name="T2" fmla="*/ 43 w 40"/>
                    <a:gd name="T3" fmla="*/ 307 h 40"/>
                    <a:gd name="T4" fmla="*/ 88 w 40"/>
                    <a:gd name="T5" fmla="*/ 52 h 40"/>
                    <a:gd name="T6" fmla="*/ 303 w 40"/>
                    <a:gd name="T7" fmla="*/ 104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2" y="40"/>
                        <a:pt x="11" y="38"/>
                        <a:pt x="5" y="30"/>
                      </a:cubicBezTo>
                      <a:cubicBezTo>
                        <a:pt x="0" y="21"/>
                        <a:pt x="2" y="10"/>
                        <a:pt x="10" y="5"/>
                      </a:cubicBezTo>
                      <a:cubicBezTo>
                        <a:pt x="19" y="0"/>
                        <a:pt x="30" y="2"/>
                        <a:pt x="35" y="10"/>
                      </a:cubicBezTo>
                      <a:cubicBezTo>
                        <a:pt x="40" y="18"/>
                        <a:pt x="38" y="29"/>
                        <a:pt x="30" y="35"/>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 name="Freeform 30">
                  <a:extLst>
                    <a:ext uri="{FF2B5EF4-FFF2-40B4-BE49-F238E27FC236}">
                      <a16:creationId xmlns:a16="http://schemas.microsoft.com/office/drawing/2014/main" id="{53A3FEA4-779C-984B-F4DC-853193E0491E}"/>
                    </a:ext>
                  </a:extLst>
                </p:cNvPr>
                <p:cNvSpPr>
                  <a:spLocks/>
                </p:cNvSpPr>
                <p:nvPr/>
              </p:nvSpPr>
              <p:spPr bwMode="auto">
                <a:xfrm>
                  <a:off x="3604" y="3015"/>
                  <a:ext cx="64" cy="53"/>
                </a:xfrm>
                <a:custGeom>
                  <a:avLst/>
                  <a:gdLst>
                    <a:gd name="T0" fmla="*/ 256 w 31"/>
                    <a:gd name="T1" fmla="*/ 0 h 24"/>
                    <a:gd name="T2" fmla="*/ 229 w 31"/>
                    <a:gd name="T3" fmla="*/ 117 h 24"/>
                    <a:gd name="T4" fmla="*/ 43 w 31"/>
                    <a:gd name="T5" fmla="*/ 161 h 24"/>
                    <a:gd name="T6" fmla="*/ 0 w 31"/>
                    <a:gd name="T7" fmla="*/ 97 h 24"/>
                    <a:gd name="T8" fmla="*/ 60 w 31"/>
                    <a:gd name="T9" fmla="*/ 214 h 24"/>
                    <a:gd name="T10" fmla="*/ 248 w 31"/>
                    <a:gd name="T11" fmla="*/ 170 h 24"/>
                    <a:gd name="T12" fmla="*/ 256 w 3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4">
                      <a:moveTo>
                        <a:pt x="29" y="0"/>
                      </a:moveTo>
                      <a:cubicBezTo>
                        <a:pt x="29" y="6"/>
                        <a:pt x="28" y="8"/>
                        <a:pt x="26" y="11"/>
                      </a:cubicBezTo>
                      <a:cubicBezTo>
                        <a:pt x="20" y="20"/>
                        <a:pt x="12" y="20"/>
                        <a:pt x="5" y="15"/>
                      </a:cubicBezTo>
                      <a:cubicBezTo>
                        <a:pt x="3" y="14"/>
                        <a:pt x="2" y="11"/>
                        <a:pt x="0" y="9"/>
                      </a:cubicBezTo>
                      <a:cubicBezTo>
                        <a:pt x="1" y="13"/>
                        <a:pt x="3" y="17"/>
                        <a:pt x="7" y="20"/>
                      </a:cubicBezTo>
                      <a:cubicBezTo>
                        <a:pt x="14" y="24"/>
                        <a:pt x="23" y="23"/>
                        <a:pt x="28" y="16"/>
                      </a:cubicBezTo>
                      <a:cubicBezTo>
                        <a:pt x="31" y="11"/>
                        <a:pt x="31" y="5"/>
                        <a:pt x="29"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31">
                  <a:extLst>
                    <a:ext uri="{FF2B5EF4-FFF2-40B4-BE49-F238E27FC236}">
                      <a16:creationId xmlns:a16="http://schemas.microsoft.com/office/drawing/2014/main" id="{F7BE3830-4719-4460-ECFE-E31218A43A24}"/>
                    </a:ext>
                  </a:extLst>
                </p:cNvPr>
                <p:cNvSpPr>
                  <a:spLocks/>
                </p:cNvSpPr>
                <p:nvPr/>
              </p:nvSpPr>
              <p:spPr bwMode="auto">
                <a:xfrm>
                  <a:off x="3495" y="3171"/>
                  <a:ext cx="83" cy="88"/>
                </a:xfrm>
                <a:custGeom>
                  <a:avLst/>
                  <a:gdLst>
                    <a:gd name="T0" fmla="*/ 268 w 40"/>
                    <a:gd name="T1" fmla="*/ 372 h 40"/>
                    <a:gd name="T2" fmla="*/ 44 w 40"/>
                    <a:gd name="T3" fmla="*/ 319 h 40"/>
                    <a:gd name="T4" fmla="*/ 91 w 40"/>
                    <a:gd name="T5" fmla="*/ 53 h 40"/>
                    <a:gd name="T6" fmla="*/ 313 w 40"/>
                    <a:gd name="T7" fmla="*/ 106 h 40"/>
                    <a:gd name="T8" fmla="*/ 268 w 40"/>
                    <a:gd name="T9" fmla="*/ 372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2" y="40"/>
                        <a:pt x="11" y="38"/>
                        <a:pt x="5" y="30"/>
                      </a:cubicBezTo>
                      <a:cubicBezTo>
                        <a:pt x="0" y="21"/>
                        <a:pt x="2" y="10"/>
                        <a:pt x="10" y="5"/>
                      </a:cubicBezTo>
                      <a:cubicBezTo>
                        <a:pt x="19" y="0"/>
                        <a:pt x="30" y="2"/>
                        <a:pt x="35" y="10"/>
                      </a:cubicBezTo>
                      <a:cubicBezTo>
                        <a:pt x="40" y="18"/>
                        <a:pt x="38" y="29"/>
                        <a:pt x="30" y="35"/>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32">
                  <a:extLst>
                    <a:ext uri="{FF2B5EF4-FFF2-40B4-BE49-F238E27FC236}">
                      <a16:creationId xmlns:a16="http://schemas.microsoft.com/office/drawing/2014/main" id="{CB359797-A2D0-3A24-B011-C298282EF82B}"/>
                    </a:ext>
                  </a:extLst>
                </p:cNvPr>
                <p:cNvSpPr>
                  <a:spLocks/>
                </p:cNvSpPr>
                <p:nvPr/>
              </p:nvSpPr>
              <p:spPr bwMode="auto">
                <a:xfrm>
                  <a:off x="3512" y="3182"/>
                  <a:ext cx="39" cy="42"/>
                </a:xfrm>
                <a:custGeom>
                  <a:avLst/>
                  <a:gdLst>
                    <a:gd name="T0" fmla="*/ 25 w 19"/>
                    <a:gd name="T1" fmla="*/ 44 h 19"/>
                    <a:gd name="T2" fmla="*/ 140 w 19"/>
                    <a:gd name="T3" fmla="*/ 44 h 19"/>
                    <a:gd name="T4" fmla="*/ 140 w 19"/>
                    <a:gd name="T5" fmla="*/ 170 h 19"/>
                    <a:gd name="T6" fmla="*/ 25 w 19"/>
                    <a:gd name="T7" fmla="*/ 170 h 19"/>
                    <a:gd name="T8" fmla="*/ 25 w 19"/>
                    <a:gd name="T9" fmla="*/ 44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4"/>
                      </a:moveTo>
                      <a:cubicBezTo>
                        <a:pt x="7" y="0"/>
                        <a:pt x="12" y="0"/>
                        <a:pt x="16" y="4"/>
                      </a:cubicBezTo>
                      <a:cubicBezTo>
                        <a:pt x="19" y="7"/>
                        <a:pt x="19" y="13"/>
                        <a:pt x="16" y="16"/>
                      </a:cubicBezTo>
                      <a:cubicBezTo>
                        <a:pt x="12" y="19"/>
                        <a:pt x="7" y="19"/>
                        <a:pt x="3" y="16"/>
                      </a:cubicBezTo>
                      <a:cubicBezTo>
                        <a:pt x="0" y="13"/>
                        <a:pt x="0" y="7"/>
                        <a:pt x="3" y="4"/>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33">
                  <a:extLst>
                    <a:ext uri="{FF2B5EF4-FFF2-40B4-BE49-F238E27FC236}">
                      <a16:creationId xmlns:a16="http://schemas.microsoft.com/office/drawing/2014/main" id="{41E97B8A-0920-C96C-9EA7-2D934FB531D5}"/>
                    </a:ext>
                  </a:extLst>
                </p:cNvPr>
                <p:cNvSpPr>
                  <a:spLocks/>
                </p:cNvSpPr>
                <p:nvPr/>
              </p:nvSpPr>
              <p:spPr bwMode="auto">
                <a:xfrm>
                  <a:off x="3522" y="3191"/>
                  <a:ext cx="14" cy="17"/>
                </a:xfrm>
                <a:custGeom>
                  <a:avLst/>
                  <a:gdLst>
                    <a:gd name="T0" fmla="*/ 8 w 7"/>
                    <a:gd name="T1" fmla="*/ 19 h 8"/>
                    <a:gd name="T2" fmla="*/ 48 w 7"/>
                    <a:gd name="T3" fmla="*/ 19 h 8"/>
                    <a:gd name="T4" fmla="*/ 48 w 7"/>
                    <a:gd name="T5" fmla="*/ 68 h 8"/>
                    <a:gd name="T6" fmla="*/ 8 w 7"/>
                    <a:gd name="T7" fmla="*/ 68 h 8"/>
                    <a:gd name="T8" fmla="*/ 8 w 7"/>
                    <a:gd name="T9" fmla="*/ 19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1" y="2"/>
                      </a:moveTo>
                      <a:cubicBezTo>
                        <a:pt x="2" y="0"/>
                        <a:pt x="5" y="0"/>
                        <a:pt x="6" y="2"/>
                      </a:cubicBezTo>
                      <a:cubicBezTo>
                        <a:pt x="7" y="3"/>
                        <a:pt x="7" y="5"/>
                        <a:pt x="6" y="7"/>
                      </a:cubicBezTo>
                      <a:cubicBezTo>
                        <a:pt x="5" y="8"/>
                        <a:pt x="2" y="8"/>
                        <a:pt x="1" y="7"/>
                      </a:cubicBezTo>
                      <a:cubicBezTo>
                        <a:pt x="0" y="5"/>
                        <a:pt x="0"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34">
                  <a:extLst>
                    <a:ext uri="{FF2B5EF4-FFF2-40B4-BE49-F238E27FC236}">
                      <a16:creationId xmlns:a16="http://schemas.microsoft.com/office/drawing/2014/main" id="{9394D4E3-D8DA-3150-25EB-35673D709868}"/>
                    </a:ext>
                  </a:extLst>
                </p:cNvPr>
                <p:cNvSpPr>
                  <a:spLocks/>
                </p:cNvSpPr>
                <p:nvPr/>
              </p:nvSpPr>
              <p:spPr bwMode="auto">
                <a:xfrm>
                  <a:off x="3495" y="3171"/>
                  <a:ext cx="83" cy="88"/>
                </a:xfrm>
                <a:custGeom>
                  <a:avLst/>
                  <a:gdLst>
                    <a:gd name="T0" fmla="*/ 268 w 40"/>
                    <a:gd name="T1" fmla="*/ 372 h 40"/>
                    <a:gd name="T2" fmla="*/ 44 w 40"/>
                    <a:gd name="T3" fmla="*/ 319 h 40"/>
                    <a:gd name="T4" fmla="*/ 91 w 40"/>
                    <a:gd name="T5" fmla="*/ 53 h 40"/>
                    <a:gd name="T6" fmla="*/ 313 w 40"/>
                    <a:gd name="T7" fmla="*/ 106 h 40"/>
                    <a:gd name="T8" fmla="*/ 268 w 40"/>
                    <a:gd name="T9" fmla="*/ 372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2" y="40"/>
                        <a:pt x="11" y="38"/>
                        <a:pt x="5" y="30"/>
                      </a:cubicBezTo>
                      <a:cubicBezTo>
                        <a:pt x="0" y="21"/>
                        <a:pt x="2" y="10"/>
                        <a:pt x="10" y="5"/>
                      </a:cubicBezTo>
                      <a:cubicBezTo>
                        <a:pt x="19" y="0"/>
                        <a:pt x="30" y="2"/>
                        <a:pt x="35" y="10"/>
                      </a:cubicBezTo>
                      <a:cubicBezTo>
                        <a:pt x="40" y="18"/>
                        <a:pt x="38" y="29"/>
                        <a:pt x="30" y="35"/>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6" name="Freeform 35">
                  <a:extLst>
                    <a:ext uri="{FF2B5EF4-FFF2-40B4-BE49-F238E27FC236}">
                      <a16:creationId xmlns:a16="http://schemas.microsoft.com/office/drawing/2014/main" id="{EC7472D0-D0E9-737D-6CC9-CEE612C0CDCA}"/>
                    </a:ext>
                  </a:extLst>
                </p:cNvPr>
                <p:cNvSpPr>
                  <a:spLocks/>
                </p:cNvSpPr>
                <p:nvPr/>
              </p:nvSpPr>
              <p:spPr bwMode="auto">
                <a:xfrm>
                  <a:off x="3506" y="3199"/>
                  <a:ext cx="63" cy="53"/>
                </a:xfrm>
                <a:custGeom>
                  <a:avLst/>
                  <a:gdLst>
                    <a:gd name="T0" fmla="*/ 244 w 31"/>
                    <a:gd name="T1" fmla="*/ 0 h 24"/>
                    <a:gd name="T2" fmla="*/ 219 w 31"/>
                    <a:gd name="T3" fmla="*/ 117 h 24"/>
                    <a:gd name="T4" fmla="*/ 41 w 31"/>
                    <a:gd name="T5" fmla="*/ 161 h 24"/>
                    <a:gd name="T6" fmla="*/ 0 w 31"/>
                    <a:gd name="T7" fmla="*/ 97 h 24"/>
                    <a:gd name="T8" fmla="*/ 57 w 31"/>
                    <a:gd name="T9" fmla="*/ 214 h 24"/>
                    <a:gd name="T10" fmla="*/ 236 w 31"/>
                    <a:gd name="T11" fmla="*/ 170 h 24"/>
                    <a:gd name="T12" fmla="*/ 244 w 3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4">
                      <a:moveTo>
                        <a:pt x="29" y="0"/>
                      </a:moveTo>
                      <a:cubicBezTo>
                        <a:pt x="29" y="6"/>
                        <a:pt x="28" y="8"/>
                        <a:pt x="26" y="11"/>
                      </a:cubicBezTo>
                      <a:cubicBezTo>
                        <a:pt x="20" y="20"/>
                        <a:pt x="12" y="20"/>
                        <a:pt x="5" y="15"/>
                      </a:cubicBezTo>
                      <a:cubicBezTo>
                        <a:pt x="3" y="14"/>
                        <a:pt x="2" y="11"/>
                        <a:pt x="0" y="9"/>
                      </a:cubicBezTo>
                      <a:cubicBezTo>
                        <a:pt x="1" y="13"/>
                        <a:pt x="3" y="17"/>
                        <a:pt x="7" y="20"/>
                      </a:cubicBezTo>
                      <a:cubicBezTo>
                        <a:pt x="14" y="24"/>
                        <a:pt x="23" y="23"/>
                        <a:pt x="28" y="16"/>
                      </a:cubicBezTo>
                      <a:cubicBezTo>
                        <a:pt x="31" y="11"/>
                        <a:pt x="31" y="5"/>
                        <a:pt x="29"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7" name="Freeform 36">
                  <a:extLst>
                    <a:ext uri="{FF2B5EF4-FFF2-40B4-BE49-F238E27FC236}">
                      <a16:creationId xmlns:a16="http://schemas.microsoft.com/office/drawing/2014/main" id="{B766D343-F670-4FF7-63B4-A9AAC4E204C5}"/>
                    </a:ext>
                  </a:extLst>
                </p:cNvPr>
                <p:cNvSpPr>
                  <a:spLocks/>
                </p:cNvSpPr>
                <p:nvPr/>
              </p:nvSpPr>
              <p:spPr bwMode="auto">
                <a:xfrm>
                  <a:off x="3779" y="3142"/>
                  <a:ext cx="82" cy="90"/>
                </a:xfrm>
                <a:custGeom>
                  <a:avLst/>
                  <a:gdLst>
                    <a:gd name="T0" fmla="*/ 248 w 40"/>
                    <a:gd name="T1" fmla="*/ 380 h 41"/>
                    <a:gd name="T2" fmla="*/ 43 w 40"/>
                    <a:gd name="T3" fmla="*/ 318 h 41"/>
                    <a:gd name="T4" fmla="*/ 88 w 40"/>
                    <a:gd name="T5" fmla="*/ 64 h 41"/>
                    <a:gd name="T6" fmla="*/ 303 w 40"/>
                    <a:gd name="T7" fmla="*/ 116 h 41"/>
                    <a:gd name="T8" fmla="*/ 248 w 40"/>
                    <a:gd name="T9" fmla="*/ 38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29" y="36"/>
                      </a:moveTo>
                      <a:cubicBezTo>
                        <a:pt x="21" y="41"/>
                        <a:pt x="10" y="39"/>
                        <a:pt x="5" y="30"/>
                      </a:cubicBezTo>
                      <a:cubicBezTo>
                        <a:pt x="0" y="22"/>
                        <a:pt x="2" y="11"/>
                        <a:pt x="10" y="6"/>
                      </a:cubicBezTo>
                      <a:cubicBezTo>
                        <a:pt x="18" y="0"/>
                        <a:pt x="29" y="3"/>
                        <a:pt x="35" y="11"/>
                      </a:cubicBezTo>
                      <a:cubicBezTo>
                        <a:pt x="40" y="19"/>
                        <a:pt x="38" y="30"/>
                        <a:pt x="29" y="36"/>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8" name="Freeform 37">
                  <a:extLst>
                    <a:ext uri="{FF2B5EF4-FFF2-40B4-BE49-F238E27FC236}">
                      <a16:creationId xmlns:a16="http://schemas.microsoft.com/office/drawing/2014/main" id="{BEA5DCF6-1E3F-8E5F-D2F5-1EFC2934E51C}"/>
                    </a:ext>
                  </a:extLst>
                </p:cNvPr>
                <p:cNvSpPr>
                  <a:spLocks/>
                </p:cNvSpPr>
                <p:nvPr/>
              </p:nvSpPr>
              <p:spPr bwMode="auto">
                <a:xfrm>
                  <a:off x="3795" y="3156"/>
                  <a:ext cx="40" cy="41"/>
                </a:xfrm>
                <a:custGeom>
                  <a:avLst/>
                  <a:gdLst>
                    <a:gd name="T0" fmla="*/ 27 w 19"/>
                    <a:gd name="T1" fmla="*/ 28 h 19"/>
                    <a:gd name="T2" fmla="*/ 141 w 19"/>
                    <a:gd name="T3" fmla="*/ 28 h 19"/>
                    <a:gd name="T4" fmla="*/ 141 w 19"/>
                    <a:gd name="T5" fmla="*/ 164 h 19"/>
                    <a:gd name="T6" fmla="*/ 27 w 19"/>
                    <a:gd name="T7" fmla="*/ 164 h 19"/>
                    <a:gd name="T8" fmla="*/ 27 w 19"/>
                    <a:gd name="T9" fmla="*/ 2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3"/>
                      </a:moveTo>
                      <a:cubicBezTo>
                        <a:pt x="6" y="0"/>
                        <a:pt x="12" y="0"/>
                        <a:pt x="15" y="3"/>
                      </a:cubicBezTo>
                      <a:cubicBezTo>
                        <a:pt x="19" y="7"/>
                        <a:pt x="19" y="12"/>
                        <a:pt x="15" y="16"/>
                      </a:cubicBezTo>
                      <a:cubicBezTo>
                        <a:pt x="12" y="19"/>
                        <a:pt x="6" y="19"/>
                        <a:pt x="3" y="16"/>
                      </a:cubicBezTo>
                      <a:cubicBezTo>
                        <a:pt x="0" y="12"/>
                        <a:pt x="0" y="7"/>
                        <a:pt x="3"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38">
                  <a:extLst>
                    <a:ext uri="{FF2B5EF4-FFF2-40B4-BE49-F238E27FC236}">
                      <a16:creationId xmlns:a16="http://schemas.microsoft.com/office/drawing/2014/main" id="{10E4A967-5520-032E-9C2B-7C9EBBC3F8F8}"/>
                    </a:ext>
                  </a:extLst>
                </p:cNvPr>
                <p:cNvSpPr>
                  <a:spLocks/>
                </p:cNvSpPr>
                <p:nvPr/>
              </p:nvSpPr>
              <p:spPr bwMode="auto">
                <a:xfrm>
                  <a:off x="3804" y="3164"/>
                  <a:ext cx="16" cy="18"/>
                </a:xfrm>
                <a:custGeom>
                  <a:avLst/>
                  <a:gdLst>
                    <a:gd name="T0" fmla="*/ 16 w 8"/>
                    <a:gd name="T1" fmla="*/ 11 h 8"/>
                    <a:gd name="T2" fmla="*/ 56 w 8"/>
                    <a:gd name="T3" fmla="*/ 11 h 8"/>
                    <a:gd name="T4" fmla="*/ 56 w 8"/>
                    <a:gd name="T5" fmla="*/ 72 h 8"/>
                    <a:gd name="T6" fmla="*/ 16 w 8"/>
                    <a:gd name="T7" fmla="*/ 72 h 8"/>
                    <a:gd name="T8" fmla="*/ 16 w 8"/>
                    <a:gd name="T9" fmla="*/ 11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2" y="1"/>
                      </a:moveTo>
                      <a:cubicBezTo>
                        <a:pt x="3" y="0"/>
                        <a:pt x="5" y="0"/>
                        <a:pt x="7" y="1"/>
                      </a:cubicBezTo>
                      <a:cubicBezTo>
                        <a:pt x="8" y="3"/>
                        <a:pt x="8" y="5"/>
                        <a:pt x="7" y="6"/>
                      </a:cubicBezTo>
                      <a:cubicBezTo>
                        <a:pt x="5" y="8"/>
                        <a:pt x="3" y="8"/>
                        <a:pt x="2" y="6"/>
                      </a:cubicBezTo>
                      <a:cubicBezTo>
                        <a:pt x="0" y="5"/>
                        <a:pt x="0"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39">
                  <a:extLst>
                    <a:ext uri="{FF2B5EF4-FFF2-40B4-BE49-F238E27FC236}">
                      <a16:creationId xmlns:a16="http://schemas.microsoft.com/office/drawing/2014/main" id="{FEC8D087-0009-A9DF-B337-63CE88F32DAE}"/>
                    </a:ext>
                  </a:extLst>
                </p:cNvPr>
                <p:cNvSpPr>
                  <a:spLocks/>
                </p:cNvSpPr>
                <p:nvPr/>
              </p:nvSpPr>
              <p:spPr bwMode="auto">
                <a:xfrm>
                  <a:off x="3779" y="3142"/>
                  <a:ext cx="82" cy="90"/>
                </a:xfrm>
                <a:custGeom>
                  <a:avLst/>
                  <a:gdLst>
                    <a:gd name="T0" fmla="*/ 248 w 40"/>
                    <a:gd name="T1" fmla="*/ 380 h 41"/>
                    <a:gd name="T2" fmla="*/ 43 w 40"/>
                    <a:gd name="T3" fmla="*/ 318 h 41"/>
                    <a:gd name="T4" fmla="*/ 88 w 40"/>
                    <a:gd name="T5" fmla="*/ 64 h 41"/>
                    <a:gd name="T6" fmla="*/ 303 w 40"/>
                    <a:gd name="T7" fmla="*/ 116 h 41"/>
                    <a:gd name="T8" fmla="*/ 248 w 40"/>
                    <a:gd name="T9" fmla="*/ 38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29" y="36"/>
                      </a:moveTo>
                      <a:cubicBezTo>
                        <a:pt x="21" y="41"/>
                        <a:pt x="10" y="39"/>
                        <a:pt x="5" y="30"/>
                      </a:cubicBezTo>
                      <a:cubicBezTo>
                        <a:pt x="0" y="22"/>
                        <a:pt x="2" y="11"/>
                        <a:pt x="10" y="6"/>
                      </a:cubicBezTo>
                      <a:cubicBezTo>
                        <a:pt x="18" y="0"/>
                        <a:pt x="29" y="3"/>
                        <a:pt x="35" y="11"/>
                      </a:cubicBezTo>
                      <a:cubicBezTo>
                        <a:pt x="40" y="19"/>
                        <a:pt x="38" y="30"/>
                        <a:pt x="29" y="36"/>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1" name="Freeform 40">
                  <a:extLst>
                    <a:ext uri="{FF2B5EF4-FFF2-40B4-BE49-F238E27FC236}">
                      <a16:creationId xmlns:a16="http://schemas.microsoft.com/office/drawing/2014/main" id="{EFDF9766-DCA8-DFD2-4946-80B304D57C9C}"/>
                    </a:ext>
                  </a:extLst>
                </p:cNvPr>
                <p:cNvSpPr>
                  <a:spLocks/>
                </p:cNvSpPr>
                <p:nvPr/>
              </p:nvSpPr>
              <p:spPr bwMode="auto">
                <a:xfrm>
                  <a:off x="3789" y="3171"/>
                  <a:ext cx="64" cy="55"/>
                </a:xfrm>
                <a:custGeom>
                  <a:avLst/>
                  <a:gdLst>
                    <a:gd name="T0" fmla="*/ 248 w 31"/>
                    <a:gd name="T1" fmla="*/ 0 h 25"/>
                    <a:gd name="T2" fmla="*/ 229 w 31"/>
                    <a:gd name="T3" fmla="*/ 125 h 25"/>
                    <a:gd name="T4" fmla="*/ 43 w 31"/>
                    <a:gd name="T5" fmla="*/ 169 h 25"/>
                    <a:gd name="T6" fmla="*/ 0 w 31"/>
                    <a:gd name="T7" fmla="*/ 106 h 25"/>
                    <a:gd name="T8" fmla="*/ 60 w 31"/>
                    <a:gd name="T9" fmla="*/ 213 h 25"/>
                    <a:gd name="T10" fmla="*/ 248 w 31"/>
                    <a:gd name="T11" fmla="*/ 169 h 25"/>
                    <a:gd name="T12" fmla="*/ 248 w 3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5">
                      <a:moveTo>
                        <a:pt x="28" y="0"/>
                      </a:moveTo>
                      <a:cubicBezTo>
                        <a:pt x="29" y="7"/>
                        <a:pt x="28" y="9"/>
                        <a:pt x="26" y="12"/>
                      </a:cubicBezTo>
                      <a:cubicBezTo>
                        <a:pt x="20" y="21"/>
                        <a:pt x="12" y="21"/>
                        <a:pt x="5" y="16"/>
                      </a:cubicBezTo>
                      <a:cubicBezTo>
                        <a:pt x="3" y="15"/>
                        <a:pt x="1" y="12"/>
                        <a:pt x="0" y="10"/>
                      </a:cubicBezTo>
                      <a:cubicBezTo>
                        <a:pt x="1" y="14"/>
                        <a:pt x="3" y="18"/>
                        <a:pt x="7" y="20"/>
                      </a:cubicBezTo>
                      <a:cubicBezTo>
                        <a:pt x="13" y="25"/>
                        <a:pt x="23" y="23"/>
                        <a:pt x="28" y="16"/>
                      </a:cubicBezTo>
                      <a:cubicBezTo>
                        <a:pt x="31" y="12"/>
                        <a:pt x="31" y="5"/>
                        <a:pt x="2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41">
                  <a:extLst>
                    <a:ext uri="{FF2B5EF4-FFF2-40B4-BE49-F238E27FC236}">
                      <a16:creationId xmlns:a16="http://schemas.microsoft.com/office/drawing/2014/main" id="{69B94F5E-4A38-9A33-936B-7531B2C7E505}"/>
                    </a:ext>
                  </a:extLst>
                </p:cNvPr>
                <p:cNvSpPr>
                  <a:spLocks/>
                </p:cNvSpPr>
                <p:nvPr/>
              </p:nvSpPr>
              <p:spPr bwMode="auto">
                <a:xfrm>
                  <a:off x="3666" y="3151"/>
                  <a:ext cx="49" cy="51"/>
                </a:xfrm>
                <a:custGeom>
                  <a:avLst/>
                  <a:gdLst>
                    <a:gd name="T0" fmla="*/ 155 w 24"/>
                    <a:gd name="T1" fmla="*/ 217 h 23"/>
                    <a:gd name="T2" fmla="*/ 33 w 24"/>
                    <a:gd name="T3" fmla="*/ 186 h 23"/>
                    <a:gd name="T4" fmla="*/ 59 w 24"/>
                    <a:gd name="T5" fmla="*/ 35 h 23"/>
                    <a:gd name="T6" fmla="*/ 180 w 24"/>
                    <a:gd name="T7" fmla="*/ 64 h 23"/>
                    <a:gd name="T8" fmla="*/ 155 w 24"/>
                    <a:gd name="T9" fmla="*/ 217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3">
                      <a:moveTo>
                        <a:pt x="18" y="20"/>
                      </a:moveTo>
                      <a:cubicBezTo>
                        <a:pt x="13" y="23"/>
                        <a:pt x="7" y="22"/>
                        <a:pt x="4" y="17"/>
                      </a:cubicBezTo>
                      <a:cubicBezTo>
                        <a:pt x="0" y="12"/>
                        <a:pt x="2" y="6"/>
                        <a:pt x="7" y="3"/>
                      </a:cubicBezTo>
                      <a:cubicBezTo>
                        <a:pt x="11" y="0"/>
                        <a:pt x="18" y="1"/>
                        <a:pt x="21" y="6"/>
                      </a:cubicBezTo>
                      <a:cubicBezTo>
                        <a:pt x="24" y="11"/>
                        <a:pt x="22" y="17"/>
                        <a:pt x="18" y="20"/>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42">
                  <a:extLst>
                    <a:ext uri="{FF2B5EF4-FFF2-40B4-BE49-F238E27FC236}">
                      <a16:creationId xmlns:a16="http://schemas.microsoft.com/office/drawing/2014/main" id="{F8F40FA1-CE33-0DFC-8CBD-B367B2B09467}"/>
                    </a:ext>
                  </a:extLst>
                </p:cNvPr>
                <p:cNvSpPr>
                  <a:spLocks/>
                </p:cNvSpPr>
                <p:nvPr/>
              </p:nvSpPr>
              <p:spPr bwMode="auto">
                <a:xfrm>
                  <a:off x="3676" y="3158"/>
                  <a:ext cx="23" cy="24"/>
                </a:xfrm>
                <a:custGeom>
                  <a:avLst/>
                  <a:gdLst>
                    <a:gd name="T0" fmla="*/ 17 w 11"/>
                    <a:gd name="T1" fmla="*/ 20 h 11"/>
                    <a:gd name="T2" fmla="*/ 84 w 11"/>
                    <a:gd name="T3" fmla="*/ 20 h 11"/>
                    <a:gd name="T4" fmla="*/ 84 w 11"/>
                    <a:gd name="T5" fmla="*/ 96 h 11"/>
                    <a:gd name="T6" fmla="*/ 17 w 11"/>
                    <a:gd name="T7" fmla="*/ 96 h 11"/>
                    <a:gd name="T8" fmla="*/ 17 w 11"/>
                    <a:gd name="T9" fmla="*/ 2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2" y="2"/>
                      </a:moveTo>
                      <a:cubicBezTo>
                        <a:pt x="4" y="0"/>
                        <a:pt x="7" y="0"/>
                        <a:pt x="9" y="2"/>
                      </a:cubicBezTo>
                      <a:cubicBezTo>
                        <a:pt x="11" y="4"/>
                        <a:pt x="11" y="7"/>
                        <a:pt x="9" y="9"/>
                      </a:cubicBezTo>
                      <a:cubicBezTo>
                        <a:pt x="7" y="11"/>
                        <a:pt x="4" y="11"/>
                        <a:pt x="2" y="9"/>
                      </a:cubicBezTo>
                      <a:cubicBezTo>
                        <a:pt x="0" y="7"/>
                        <a:pt x="0" y="4"/>
                        <a:pt x="2" y="2"/>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 name="Freeform 43">
                  <a:extLst>
                    <a:ext uri="{FF2B5EF4-FFF2-40B4-BE49-F238E27FC236}">
                      <a16:creationId xmlns:a16="http://schemas.microsoft.com/office/drawing/2014/main" id="{4759109C-BE33-41B2-5721-42BD9426B013}"/>
                    </a:ext>
                  </a:extLst>
                </p:cNvPr>
                <p:cNvSpPr>
                  <a:spLocks/>
                </p:cNvSpPr>
                <p:nvPr/>
              </p:nvSpPr>
              <p:spPr bwMode="auto">
                <a:xfrm>
                  <a:off x="3682" y="3162"/>
                  <a:ext cx="9" cy="11"/>
                </a:xfrm>
                <a:custGeom>
                  <a:avLst/>
                  <a:gdLst>
                    <a:gd name="T0" fmla="*/ 11 w 4"/>
                    <a:gd name="T1" fmla="*/ 9 h 5"/>
                    <a:gd name="T2" fmla="*/ 36 w 4"/>
                    <a:gd name="T3" fmla="*/ 9 h 5"/>
                    <a:gd name="T4" fmla="*/ 36 w 4"/>
                    <a:gd name="T5" fmla="*/ 44 h 5"/>
                    <a:gd name="T6" fmla="*/ 11 w 4"/>
                    <a:gd name="T7" fmla="*/ 44 h 5"/>
                    <a:gd name="T8" fmla="*/ 11 w 4"/>
                    <a:gd name="T9" fmla="*/ 9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
                      <a:moveTo>
                        <a:pt x="1" y="1"/>
                      </a:moveTo>
                      <a:cubicBezTo>
                        <a:pt x="1" y="0"/>
                        <a:pt x="3" y="0"/>
                        <a:pt x="3" y="1"/>
                      </a:cubicBezTo>
                      <a:cubicBezTo>
                        <a:pt x="4" y="2"/>
                        <a:pt x="4" y="3"/>
                        <a:pt x="3" y="4"/>
                      </a:cubicBezTo>
                      <a:cubicBezTo>
                        <a:pt x="3" y="5"/>
                        <a:pt x="1" y="5"/>
                        <a:pt x="1" y="4"/>
                      </a:cubicBezTo>
                      <a:cubicBezTo>
                        <a:pt x="0" y="3"/>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44">
                  <a:extLst>
                    <a:ext uri="{FF2B5EF4-FFF2-40B4-BE49-F238E27FC236}">
                      <a16:creationId xmlns:a16="http://schemas.microsoft.com/office/drawing/2014/main" id="{9C002727-12EF-84DD-089D-646AEBCEEAEE}"/>
                    </a:ext>
                  </a:extLst>
                </p:cNvPr>
                <p:cNvSpPr>
                  <a:spLocks/>
                </p:cNvSpPr>
                <p:nvPr/>
              </p:nvSpPr>
              <p:spPr bwMode="auto">
                <a:xfrm>
                  <a:off x="3666" y="3151"/>
                  <a:ext cx="49" cy="51"/>
                </a:xfrm>
                <a:custGeom>
                  <a:avLst/>
                  <a:gdLst>
                    <a:gd name="T0" fmla="*/ 155 w 24"/>
                    <a:gd name="T1" fmla="*/ 217 h 23"/>
                    <a:gd name="T2" fmla="*/ 33 w 24"/>
                    <a:gd name="T3" fmla="*/ 186 h 23"/>
                    <a:gd name="T4" fmla="*/ 59 w 24"/>
                    <a:gd name="T5" fmla="*/ 35 h 23"/>
                    <a:gd name="T6" fmla="*/ 180 w 24"/>
                    <a:gd name="T7" fmla="*/ 64 h 23"/>
                    <a:gd name="T8" fmla="*/ 155 w 24"/>
                    <a:gd name="T9" fmla="*/ 217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3">
                      <a:moveTo>
                        <a:pt x="18" y="20"/>
                      </a:moveTo>
                      <a:cubicBezTo>
                        <a:pt x="13" y="23"/>
                        <a:pt x="7" y="22"/>
                        <a:pt x="4" y="17"/>
                      </a:cubicBezTo>
                      <a:cubicBezTo>
                        <a:pt x="0" y="12"/>
                        <a:pt x="2" y="6"/>
                        <a:pt x="7" y="3"/>
                      </a:cubicBezTo>
                      <a:cubicBezTo>
                        <a:pt x="11" y="0"/>
                        <a:pt x="18" y="1"/>
                        <a:pt x="21" y="6"/>
                      </a:cubicBezTo>
                      <a:cubicBezTo>
                        <a:pt x="24" y="11"/>
                        <a:pt x="22" y="17"/>
                        <a:pt x="18" y="20"/>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 name="Freeform 45">
                  <a:extLst>
                    <a:ext uri="{FF2B5EF4-FFF2-40B4-BE49-F238E27FC236}">
                      <a16:creationId xmlns:a16="http://schemas.microsoft.com/office/drawing/2014/main" id="{58F0D246-BB52-8552-45DD-CE83008950ED}"/>
                    </a:ext>
                  </a:extLst>
                </p:cNvPr>
                <p:cNvSpPr>
                  <a:spLocks/>
                </p:cNvSpPr>
                <p:nvPr/>
              </p:nvSpPr>
              <p:spPr bwMode="auto">
                <a:xfrm>
                  <a:off x="3674" y="3167"/>
                  <a:ext cx="37" cy="30"/>
                </a:xfrm>
                <a:custGeom>
                  <a:avLst/>
                  <a:gdLst>
                    <a:gd name="T0" fmla="*/ 140 w 18"/>
                    <a:gd name="T1" fmla="*/ 0 h 14"/>
                    <a:gd name="T2" fmla="*/ 132 w 18"/>
                    <a:gd name="T3" fmla="*/ 69 h 14"/>
                    <a:gd name="T4" fmla="*/ 16 w 18"/>
                    <a:gd name="T5" fmla="*/ 88 h 14"/>
                    <a:gd name="T6" fmla="*/ 0 w 18"/>
                    <a:gd name="T7" fmla="*/ 60 h 14"/>
                    <a:gd name="T8" fmla="*/ 25 w 18"/>
                    <a:gd name="T9" fmla="*/ 120 h 14"/>
                    <a:gd name="T10" fmla="*/ 140 w 18"/>
                    <a:gd name="T11" fmla="*/ 88 h 14"/>
                    <a:gd name="T12" fmla="*/ 140 w 18"/>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4">
                      <a:moveTo>
                        <a:pt x="16" y="0"/>
                      </a:moveTo>
                      <a:cubicBezTo>
                        <a:pt x="16" y="4"/>
                        <a:pt x="16" y="5"/>
                        <a:pt x="15" y="7"/>
                      </a:cubicBezTo>
                      <a:cubicBezTo>
                        <a:pt x="11" y="12"/>
                        <a:pt x="6" y="12"/>
                        <a:pt x="2" y="9"/>
                      </a:cubicBezTo>
                      <a:cubicBezTo>
                        <a:pt x="1" y="8"/>
                        <a:pt x="0" y="7"/>
                        <a:pt x="0" y="6"/>
                      </a:cubicBezTo>
                      <a:cubicBezTo>
                        <a:pt x="0" y="8"/>
                        <a:pt x="1" y="10"/>
                        <a:pt x="3" y="12"/>
                      </a:cubicBezTo>
                      <a:cubicBezTo>
                        <a:pt x="7" y="14"/>
                        <a:pt x="13" y="13"/>
                        <a:pt x="16" y="9"/>
                      </a:cubicBezTo>
                      <a:cubicBezTo>
                        <a:pt x="18" y="7"/>
                        <a:pt x="18" y="3"/>
                        <a:pt x="16"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46">
                  <a:extLst>
                    <a:ext uri="{FF2B5EF4-FFF2-40B4-BE49-F238E27FC236}">
                      <a16:creationId xmlns:a16="http://schemas.microsoft.com/office/drawing/2014/main" id="{39568718-2894-DB01-2E71-1138D6BF7CDB}"/>
                    </a:ext>
                  </a:extLst>
                </p:cNvPr>
                <p:cNvSpPr>
                  <a:spLocks/>
                </p:cNvSpPr>
                <p:nvPr/>
              </p:nvSpPr>
              <p:spPr bwMode="auto">
                <a:xfrm>
                  <a:off x="3744" y="2879"/>
                  <a:ext cx="49" cy="51"/>
                </a:xfrm>
                <a:custGeom>
                  <a:avLst/>
                  <a:gdLst>
                    <a:gd name="T0" fmla="*/ 155 w 24"/>
                    <a:gd name="T1" fmla="*/ 217 h 23"/>
                    <a:gd name="T2" fmla="*/ 33 w 24"/>
                    <a:gd name="T3" fmla="*/ 186 h 23"/>
                    <a:gd name="T4" fmla="*/ 59 w 24"/>
                    <a:gd name="T5" fmla="*/ 35 h 23"/>
                    <a:gd name="T6" fmla="*/ 180 w 24"/>
                    <a:gd name="T7" fmla="*/ 64 h 23"/>
                    <a:gd name="T8" fmla="*/ 155 w 24"/>
                    <a:gd name="T9" fmla="*/ 217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3">
                      <a:moveTo>
                        <a:pt x="18" y="20"/>
                      </a:moveTo>
                      <a:cubicBezTo>
                        <a:pt x="13" y="23"/>
                        <a:pt x="7" y="22"/>
                        <a:pt x="4" y="17"/>
                      </a:cubicBezTo>
                      <a:cubicBezTo>
                        <a:pt x="0" y="12"/>
                        <a:pt x="2" y="6"/>
                        <a:pt x="7" y="3"/>
                      </a:cubicBezTo>
                      <a:cubicBezTo>
                        <a:pt x="11" y="0"/>
                        <a:pt x="18" y="1"/>
                        <a:pt x="21" y="6"/>
                      </a:cubicBezTo>
                      <a:cubicBezTo>
                        <a:pt x="24" y="11"/>
                        <a:pt x="22" y="17"/>
                        <a:pt x="18" y="20"/>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47">
                  <a:extLst>
                    <a:ext uri="{FF2B5EF4-FFF2-40B4-BE49-F238E27FC236}">
                      <a16:creationId xmlns:a16="http://schemas.microsoft.com/office/drawing/2014/main" id="{3ACC621F-9A1A-851C-74AC-BD53ABEA392B}"/>
                    </a:ext>
                  </a:extLst>
                </p:cNvPr>
                <p:cNvSpPr>
                  <a:spLocks/>
                </p:cNvSpPr>
                <p:nvPr/>
              </p:nvSpPr>
              <p:spPr bwMode="auto">
                <a:xfrm>
                  <a:off x="3754" y="2886"/>
                  <a:ext cx="23" cy="24"/>
                </a:xfrm>
                <a:custGeom>
                  <a:avLst/>
                  <a:gdLst>
                    <a:gd name="T0" fmla="*/ 17 w 11"/>
                    <a:gd name="T1" fmla="*/ 20 h 11"/>
                    <a:gd name="T2" fmla="*/ 84 w 11"/>
                    <a:gd name="T3" fmla="*/ 20 h 11"/>
                    <a:gd name="T4" fmla="*/ 84 w 11"/>
                    <a:gd name="T5" fmla="*/ 96 h 11"/>
                    <a:gd name="T6" fmla="*/ 17 w 11"/>
                    <a:gd name="T7" fmla="*/ 96 h 11"/>
                    <a:gd name="T8" fmla="*/ 17 w 11"/>
                    <a:gd name="T9" fmla="*/ 2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2" y="2"/>
                      </a:moveTo>
                      <a:cubicBezTo>
                        <a:pt x="4" y="0"/>
                        <a:pt x="7" y="0"/>
                        <a:pt x="9" y="2"/>
                      </a:cubicBezTo>
                      <a:cubicBezTo>
                        <a:pt x="11" y="4"/>
                        <a:pt x="11" y="7"/>
                        <a:pt x="9" y="9"/>
                      </a:cubicBezTo>
                      <a:cubicBezTo>
                        <a:pt x="7" y="11"/>
                        <a:pt x="4" y="11"/>
                        <a:pt x="2" y="9"/>
                      </a:cubicBezTo>
                      <a:cubicBezTo>
                        <a:pt x="0" y="7"/>
                        <a:pt x="0" y="4"/>
                        <a:pt x="2" y="2"/>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48">
                  <a:extLst>
                    <a:ext uri="{FF2B5EF4-FFF2-40B4-BE49-F238E27FC236}">
                      <a16:creationId xmlns:a16="http://schemas.microsoft.com/office/drawing/2014/main" id="{210CE152-CA7B-7BA8-38C5-C610C1FB8F40}"/>
                    </a:ext>
                  </a:extLst>
                </p:cNvPr>
                <p:cNvSpPr>
                  <a:spLocks/>
                </p:cNvSpPr>
                <p:nvPr/>
              </p:nvSpPr>
              <p:spPr bwMode="auto">
                <a:xfrm>
                  <a:off x="3761" y="2890"/>
                  <a:ext cx="8" cy="11"/>
                </a:xfrm>
                <a:custGeom>
                  <a:avLst/>
                  <a:gdLst>
                    <a:gd name="T0" fmla="*/ 8 w 4"/>
                    <a:gd name="T1" fmla="*/ 9 h 5"/>
                    <a:gd name="T2" fmla="*/ 24 w 4"/>
                    <a:gd name="T3" fmla="*/ 9 h 5"/>
                    <a:gd name="T4" fmla="*/ 24 w 4"/>
                    <a:gd name="T5" fmla="*/ 44 h 5"/>
                    <a:gd name="T6" fmla="*/ 8 w 4"/>
                    <a:gd name="T7" fmla="*/ 44 h 5"/>
                    <a:gd name="T8" fmla="*/ 8 w 4"/>
                    <a:gd name="T9" fmla="*/ 9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
                      <a:moveTo>
                        <a:pt x="1" y="1"/>
                      </a:moveTo>
                      <a:cubicBezTo>
                        <a:pt x="1" y="0"/>
                        <a:pt x="3" y="0"/>
                        <a:pt x="3" y="1"/>
                      </a:cubicBezTo>
                      <a:cubicBezTo>
                        <a:pt x="4" y="2"/>
                        <a:pt x="4" y="3"/>
                        <a:pt x="3" y="4"/>
                      </a:cubicBezTo>
                      <a:cubicBezTo>
                        <a:pt x="3" y="5"/>
                        <a:pt x="1" y="5"/>
                        <a:pt x="1" y="4"/>
                      </a:cubicBezTo>
                      <a:cubicBezTo>
                        <a:pt x="0" y="3"/>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0" name="Freeform 49">
                  <a:extLst>
                    <a:ext uri="{FF2B5EF4-FFF2-40B4-BE49-F238E27FC236}">
                      <a16:creationId xmlns:a16="http://schemas.microsoft.com/office/drawing/2014/main" id="{9CD5C33E-6B3F-834A-47CD-17A480E30E44}"/>
                    </a:ext>
                  </a:extLst>
                </p:cNvPr>
                <p:cNvSpPr>
                  <a:spLocks/>
                </p:cNvSpPr>
                <p:nvPr/>
              </p:nvSpPr>
              <p:spPr bwMode="auto">
                <a:xfrm>
                  <a:off x="3744" y="2879"/>
                  <a:ext cx="49" cy="51"/>
                </a:xfrm>
                <a:custGeom>
                  <a:avLst/>
                  <a:gdLst>
                    <a:gd name="T0" fmla="*/ 155 w 24"/>
                    <a:gd name="T1" fmla="*/ 217 h 23"/>
                    <a:gd name="T2" fmla="*/ 33 w 24"/>
                    <a:gd name="T3" fmla="*/ 186 h 23"/>
                    <a:gd name="T4" fmla="*/ 59 w 24"/>
                    <a:gd name="T5" fmla="*/ 35 h 23"/>
                    <a:gd name="T6" fmla="*/ 180 w 24"/>
                    <a:gd name="T7" fmla="*/ 64 h 23"/>
                    <a:gd name="T8" fmla="*/ 155 w 24"/>
                    <a:gd name="T9" fmla="*/ 217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3">
                      <a:moveTo>
                        <a:pt x="18" y="20"/>
                      </a:moveTo>
                      <a:cubicBezTo>
                        <a:pt x="13" y="23"/>
                        <a:pt x="7" y="22"/>
                        <a:pt x="4" y="17"/>
                      </a:cubicBezTo>
                      <a:cubicBezTo>
                        <a:pt x="0" y="12"/>
                        <a:pt x="2" y="6"/>
                        <a:pt x="7" y="3"/>
                      </a:cubicBezTo>
                      <a:cubicBezTo>
                        <a:pt x="11" y="0"/>
                        <a:pt x="18" y="1"/>
                        <a:pt x="21" y="6"/>
                      </a:cubicBezTo>
                      <a:cubicBezTo>
                        <a:pt x="24" y="11"/>
                        <a:pt x="22" y="17"/>
                        <a:pt x="18" y="20"/>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1" name="Freeform 50">
                  <a:extLst>
                    <a:ext uri="{FF2B5EF4-FFF2-40B4-BE49-F238E27FC236}">
                      <a16:creationId xmlns:a16="http://schemas.microsoft.com/office/drawing/2014/main" id="{46592E60-6CEE-15C0-F5B5-5C74EDE2F014}"/>
                    </a:ext>
                  </a:extLst>
                </p:cNvPr>
                <p:cNvSpPr>
                  <a:spLocks/>
                </p:cNvSpPr>
                <p:nvPr/>
              </p:nvSpPr>
              <p:spPr bwMode="auto">
                <a:xfrm>
                  <a:off x="3752" y="2895"/>
                  <a:ext cx="37" cy="30"/>
                </a:xfrm>
                <a:custGeom>
                  <a:avLst/>
                  <a:gdLst>
                    <a:gd name="T0" fmla="*/ 140 w 18"/>
                    <a:gd name="T1" fmla="*/ 0 h 14"/>
                    <a:gd name="T2" fmla="*/ 132 w 18"/>
                    <a:gd name="T3" fmla="*/ 69 h 14"/>
                    <a:gd name="T4" fmla="*/ 16 w 18"/>
                    <a:gd name="T5" fmla="*/ 88 h 14"/>
                    <a:gd name="T6" fmla="*/ 0 w 18"/>
                    <a:gd name="T7" fmla="*/ 60 h 14"/>
                    <a:gd name="T8" fmla="*/ 25 w 18"/>
                    <a:gd name="T9" fmla="*/ 120 h 14"/>
                    <a:gd name="T10" fmla="*/ 140 w 18"/>
                    <a:gd name="T11" fmla="*/ 88 h 14"/>
                    <a:gd name="T12" fmla="*/ 140 w 18"/>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4">
                      <a:moveTo>
                        <a:pt x="16" y="0"/>
                      </a:moveTo>
                      <a:cubicBezTo>
                        <a:pt x="16" y="4"/>
                        <a:pt x="16" y="5"/>
                        <a:pt x="15" y="7"/>
                      </a:cubicBezTo>
                      <a:cubicBezTo>
                        <a:pt x="11" y="12"/>
                        <a:pt x="6" y="12"/>
                        <a:pt x="2" y="9"/>
                      </a:cubicBezTo>
                      <a:cubicBezTo>
                        <a:pt x="1" y="8"/>
                        <a:pt x="0" y="7"/>
                        <a:pt x="0" y="6"/>
                      </a:cubicBezTo>
                      <a:cubicBezTo>
                        <a:pt x="0" y="8"/>
                        <a:pt x="1" y="10"/>
                        <a:pt x="3" y="12"/>
                      </a:cubicBezTo>
                      <a:cubicBezTo>
                        <a:pt x="7" y="14"/>
                        <a:pt x="13" y="13"/>
                        <a:pt x="16" y="9"/>
                      </a:cubicBezTo>
                      <a:cubicBezTo>
                        <a:pt x="18" y="7"/>
                        <a:pt x="18" y="3"/>
                        <a:pt x="16"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 name="Freeform 51">
                  <a:extLst>
                    <a:ext uri="{FF2B5EF4-FFF2-40B4-BE49-F238E27FC236}">
                      <a16:creationId xmlns:a16="http://schemas.microsoft.com/office/drawing/2014/main" id="{98CC7769-172D-4715-D8B3-95BC3E7246B5}"/>
                    </a:ext>
                  </a:extLst>
                </p:cNvPr>
                <p:cNvSpPr>
                  <a:spLocks/>
                </p:cNvSpPr>
                <p:nvPr/>
              </p:nvSpPr>
              <p:spPr bwMode="auto">
                <a:xfrm>
                  <a:off x="3835" y="2862"/>
                  <a:ext cx="82" cy="87"/>
                </a:xfrm>
                <a:custGeom>
                  <a:avLst/>
                  <a:gdLst>
                    <a:gd name="T0" fmla="*/ 256 w 40"/>
                    <a:gd name="T1" fmla="*/ 359 h 40"/>
                    <a:gd name="T2" fmla="*/ 43 w 40"/>
                    <a:gd name="T3" fmla="*/ 307 h 40"/>
                    <a:gd name="T4" fmla="*/ 88 w 40"/>
                    <a:gd name="T5" fmla="*/ 52 h 40"/>
                    <a:gd name="T6" fmla="*/ 303 w 40"/>
                    <a:gd name="T7" fmla="*/ 113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2"/>
                        <a:pt x="2" y="11"/>
                        <a:pt x="10" y="5"/>
                      </a:cubicBezTo>
                      <a:cubicBezTo>
                        <a:pt x="19" y="0"/>
                        <a:pt x="30" y="2"/>
                        <a:pt x="35" y="11"/>
                      </a:cubicBezTo>
                      <a:cubicBezTo>
                        <a:pt x="40" y="19"/>
                        <a:pt x="38" y="30"/>
                        <a:pt x="30" y="35"/>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3" name="Freeform 52">
                  <a:extLst>
                    <a:ext uri="{FF2B5EF4-FFF2-40B4-BE49-F238E27FC236}">
                      <a16:creationId xmlns:a16="http://schemas.microsoft.com/office/drawing/2014/main" id="{5FE01822-5E4E-CCE1-C06C-88C85F173589}"/>
                    </a:ext>
                  </a:extLst>
                </p:cNvPr>
                <p:cNvSpPr>
                  <a:spLocks/>
                </p:cNvSpPr>
                <p:nvPr/>
              </p:nvSpPr>
              <p:spPr bwMode="auto">
                <a:xfrm>
                  <a:off x="3851" y="2875"/>
                  <a:ext cx="39" cy="42"/>
                </a:xfrm>
                <a:custGeom>
                  <a:avLst/>
                  <a:gdLst>
                    <a:gd name="T0" fmla="*/ 25 w 19"/>
                    <a:gd name="T1" fmla="*/ 33 h 19"/>
                    <a:gd name="T2" fmla="*/ 131 w 19"/>
                    <a:gd name="T3" fmla="*/ 33 h 19"/>
                    <a:gd name="T4" fmla="*/ 131 w 19"/>
                    <a:gd name="T5" fmla="*/ 161 h 19"/>
                    <a:gd name="T6" fmla="*/ 25 w 19"/>
                    <a:gd name="T7" fmla="*/ 161 h 19"/>
                    <a:gd name="T8" fmla="*/ 25 w 19"/>
                    <a:gd name="T9" fmla="*/ 33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3"/>
                      </a:moveTo>
                      <a:cubicBezTo>
                        <a:pt x="7" y="0"/>
                        <a:pt x="12" y="0"/>
                        <a:pt x="15" y="3"/>
                      </a:cubicBezTo>
                      <a:cubicBezTo>
                        <a:pt x="19" y="6"/>
                        <a:pt x="19" y="12"/>
                        <a:pt x="15" y="15"/>
                      </a:cubicBezTo>
                      <a:cubicBezTo>
                        <a:pt x="12" y="19"/>
                        <a:pt x="7" y="19"/>
                        <a:pt x="3" y="15"/>
                      </a:cubicBezTo>
                      <a:cubicBezTo>
                        <a:pt x="0" y="12"/>
                        <a:pt x="0" y="6"/>
                        <a:pt x="3"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53">
                  <a:extLst>
                    <a:ext uri="{FF2B5EF4-FFF2-40B4-BE49-F238E27FC236}">
                      <a16:creationId xmlns:a16="http://schemas.microsoft.com/office/drawing/2014/main" id="{9C8BB291-EC8D-B966-51A9-774FDD14A585}"/>
                    </a:ext>
                  </a:extLst>
                </p:cNvPr>
                <p:cNvSpPr>
                  <a:spLocks/>
                </p:cNvSpPr>
                <p:nvPr/>
              </p:nvSpPr>
              <p:spPr bwMode="auto">
                <a:xfrm>
                  <a:off x="3861" y="2884"/>
                  <a:ext cx="15" cy="15"/>
                </a:xfrm>
                <a:custGeom>
                  <a:avLst/>
                  <a:gdLst>
                    <a:gd name="T0" fmla="*/ 9 w 7"/>
                    <a:gd name="T1" fmla="*/ 9 h 7"/>
                    <a:gd name="T2" fmla="*/ 60 w 7"/>
                    <a:gd name="T3" fmla="*/ 9 h 7"/>
                    <a:gd name="T4" fmla="*/ 60 w 7"/>
                    <a:gd name="T5" fmla="*/ 60 h 7"/>
                    <a:gd name="T6" fmla="*/ 9 w 7"/>
                    <a:gd name="T7" fmla="*/ 60 h 7"/>
                    <a:gd name="T8" fmla="*/ 9 w 7"/>
                    <a:gd name="T9" fmla="*/ 9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1" y="1"/>
                      </a:moveTo>
                      <a:cubicBezTo>
                        <a:pt x="2" y="0"/>
                        <a:pt x="4" y="0"/>
                        <a:pt x="6" y="1"/>
                      </a:cubicBezTo>
                      <a:cubicBezTo>
                        <a:pt x="7" y="2"/>
                        <a:pt x="7" y="5"/>
                        <a:pt x="6" y="6"/>
                      </a:cubicBezTo>
                      <a:cubicBezTo>
                        <a:pt x="4" y="7"/>
                        <a:pt x="2" y="7"/>
                        <a:pt x="1" y="6"/>
                      </a:cubicBezTo>
                      <a:cubicBezTo>
                        <a:pt x="0" y="5"/>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5" name="Freeform 54">
                  <a:extLst>
                    <a:ext uri="{FF2B5EF4-FFF2-40B4-BE49-F238E27FC236}">
                      <a16:creationId xmlns:a16="http://schemas.microsoft.com/office/drawing/2014/main" id="{8BC0CE84-55AF-1864-EA59-58754AA404DD}"/>
                    </a:ext>
                  </a:extLst>
                </p:cNvPr>
                <p:cNvSpPr>
                  <a:spLocks/>
                </p:cNvSpPr>
                <p:nvPr/>
              </p:nvSpPr>
              <p:spPr bwMode="auto">
                <a:xfrm>
                  <a:off x="3835" y="2862"/>
                  <a:ext cx="82" cy="87"/>
                </a:xfrm>
                <a:custGeom>
                  <a:avLst/>
                  <a:gdLst>
                    <a:gd name="T0" fmla="*/ 256 w 40"/>
                    <a:gd name="T1" fmla="*/ 359 h 40"/>
                    <a:gd name="T2" fmla="*/ 43 w 40"/>
                    <a:gd name="T3" fmla="*/ 307 h 40"/>
                    <a:gd name="T4" fmla="*/ 88 w 40"/>
                    <a:gd name="T5" fmla="*/ 52 h 40"/>
                    <a:gd name="T6" fmla="*/ 303 w 40"/>
                    <a:gd name="T7" fmla="*/ 113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2"/>
                        <a:pt x="2" y="11"/>
                        <a:pt x="10" y="5"/>
                      </a:cubicBezTo>
                      <a:cubicBezTo>
                        <a:pt x="19" y="0"/>
                        <a:pt x="30" y="2"/>
                        <a:pt x="35" y="11"/>
                      </a:cubicBezTo>
                      <a:cubicBezTo>
                        <a:pt x="40" y="19"/>
                        <a:pt x="38" y="30"/>
                        <a:pt x="30" y="35"/>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6" name="Freeform 55">
                  <a:extLst>
                    <a:ext uri="{FF2B5EF4-FFF2-40B4-BE49-F238E27FC236}">
                      <a16:creationId xmlns:a16="http://schemas.microsoft.com/office/drawing/2014/main" id="{0EBDCBAA-8FD4-841E-E27E-92EA8B0C75CE}"/>
                    </a:ext>
                  </a:extLst>
                </p:cNvPr>
                <p:cNvSpPr>
                  <a:spLocks/>
                </p:cNvSpPr>
                <p:nvPr/>
              </p:nvSpPr>
              <p:spPr bwMode="auto">
                <a:xfrm>
                  <a:off x="3845" y="2890"/>
                  <a:ext cx="64" cy="55"/>
                </a:xfrm>
                <a:custGeom>
                  <a:avLst/>
                  <a:gdLst>
                    <a:gd name="T0" fmla="*/ 256 w 31"/>
                    <a:gd name="T1" fmla="*/ 0 h 25"/>
                    <a:gd name="T2" fmla="*/ 229 w 31"/>
                    <a:gd name="T3" fmla="*/ 125 h 25"/>
                    <a:gd name="T4" fmla="*/ 43 w 31"/>
                    <a:gd name="T5" fmla="*/ 169 h 25"/>
                    <a:gd name="T6" fmla="*/ 0 w 31"/>
                    <a:gd name="T7" fmla="*/ 97 h 25"/>
                    <a:gd name="T8" fmla="*/ 60 w 31"/>
                    <a:gd name="T9" fmla="*/ 213 h 25"/>
                    <a:gd name="T10" fmla="*/ 248 w 31"/>
                    <a:gd name="T11" fmla="*/ 169 h 25"/>
                    <a:gd name="T12" fmla="*/ 256 w 3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5">
                      <a:moveTo>
                        <a:pt x="29" y="0"/>
                      </a:moveTo>
                      <a:cubicBezTo>
                        <a:pt x="29" y="7"/>
                        <a:pt x="28" y="9"/>
                        <a:pt x="26" y="12"/>
                      </a:cubicBezTo>
                      <a:cubicBezTo>
                        <a:pt x="20" y="20"/>
                        <a:pt x="12" y="20"/>
                        <a:pt x="5" y="16"/>
                      </a:cubicBezTo>
                      <a:cubicBezTo>
                        <a:pt x="3" y="14"/>
                        <a:pt x="1" y="11"/>
                        <a:pt x="0" y="9"/>
                      </a:cubicBezTo>
                      <a:cubicBezTo>
                        <a:pt x="1" y="13"/>
                        <a:pt x="3" y="17"/>
                        <a:pt x="7" y="20"/>
                      </a:cubicBezTo>
                      <a:cubicBezTo>
                        <a:pt x="14" y="25"/>
                        <a:pt x="23" y="23"/>
                        <a:pt x="28" y="16"/>
                      </a:cubicBezTo>
                      <a:cubicBezTo>
                        <a:pt x="31" y="11"/>
                        <a:pt x="31" y="5"/>
                        <a:pt x="29"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7" name="Freeform 56">
                  <a:extLst>
                    <a:ext uri="{FF2B5EF4-FFF2-40B4-BE49-F238E27FC236}">
                      <a16:creationId xmlns:a16="http://schemas.microsoft.com/office/drawing/2014/main" id="{4F7F9A33-7D2C-8458-DED1-484366236E8D}"/>
                    </a:ext>
                  </a:extLst>
                </p:cNvPr>
                <p:cNvSpPr>
                  <a:spLocks/>
                </p:cNvSpPr>
                <p:nvPr/>
              </p:nvSpPr>
              <p:spPr bwMode="auto">
                <a:xfrm>
                  <a:off x="3547" y="2748"/>
                  <a:ext cx="82" cy="87"/>
                </a:xfrm>
                <a:custGeom>
                  <a:avLst/>
                  <a:gdLst>
                    <a:gd name="T0" fmla="*/ 256 w 40"/>
                    <a:gd name="T1" fmla="*/ 359 h 40"/>
                    <a:gd name="T2" fmla="*/ 43 w 40"/>
                    <a:gd name="T3" fmla="*/ 307 h 40"/>
                    <a:gd name="T4" fmla="*/ 88 w 40"/>
                    <a:gd name="T5" fmla="*/ 52 h 40"/>
                    <a:gd name="T6" fmla="*/ 303 w 40"/>
                    <a:gd name="T7" fmla="*/ 113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2"/>
                        <a:pt x="2" y="11"/>
                        <a:pt x="10" y="5"/>
                      </a:cubicBezTo>
                      <a:cubicBezTo>
                        <a:pt x="19" y="0"/>
                        <a:pt x="30" y="2"/>
                        <a:pt x="35" y="11"/>
                      </a:cubicBezTo>
                      <a:cubicBezTo>
                        <a:pt x="40" y="19"/>
                        <a:pt x="38" y="30"/>
                        <a:pt x="30" y="35"/>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8" name="Freeform 57">
                  <a:extLst>
                    <a:ext uri="{FF2B5EF4-FFF2-40B4-BE49-F238E27FC236}">
                      <a16:creationId xmlns:a16="http://schemas.microsoft.com/office/drawing/2014/main" id="{04B9FD80-4ECC-E753-5132-CFBE163FC295}"/>
                    </a:ext>
                  </a:extLst>
                </p:cNvPr>
                <p:cNvSpPr>
                  <a:spLocks/>
                </p:cNvSpPr>
                <p:nvPr/>
              </p:nvSpPr>
              <p:spPr bwMode="auto">
                <a:xfrm>
                  <a:off x="3563" y="2761"/>
                  <a:ext cx="39" cy="42"/>
                </a:xfrm>
                <a:custGeom>
                  <a:avLst/>
                  <a:gdLst>
                    <a:gd name="T0" fmla="*/ 25 w 19"/>
                    <a:gd name="T1" fmla="*/ 33 h 19"/>
                    <a:gd name="T2" fmla="*/ 131 w 19"/>
                    <a:gd name="T3" fmla="*/ 33 h 19"/>
                    <a:gd name="T4" fmla="*/ 131 w 19"/>
                    <a:gd name="T5" fmla="*/ 161 h 19"/>
                    <a:gd name="T6" fmla="*/ 25 w 19"/>
                    <a:gd name="T7" fmla="*/ 161 h 19"/>
                    <a:gd name="T8" fmla="*/ 25 w 19"/>
                    <a:gd name="T9" fmla="*/ 33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3"/>
                      </a:moveTo>
                      <a:cubicBezTo>
                        <a:pt x="7" y="0"/>
                        <a:pt x="12" y="0"/>
                        <a:pt x="15" y="3"/>
                      </a:cubicBezTo>
                      <a:cubicBezTo>
                        <a:pt x="19" y="6"/>
                        <a:pt x="19" y="12"/>
                        <a:pt x="15" y="15"/>
                      </a:cubicBezTo>
                      <a:cubicBezTo>
                        <a:pt x="12" y="19"/>
                        <a:pt x="7" y="19"/>
                        <a:pt x="3" y="15"/>
                      </a:cubicBezTo>
                      <a:cubicBezTo>
                        <a:pt x="0" y="12"/>
                        <a:pt x="0" y="6"/>
                        <a:pt x="3"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9" name="Freeform 58">
                  <a:extLst>
                    <a:ext uri="{FF2B5EF4-FFF2-40B4-BE49-F238E27FC236}">
                      <a16:creationId xmlns:a16="http://schemas.microsoft.com/office/drawing/2014/main" id="{B2C63C8D-9FC0-C713-AB66-5681E6822CD6}"/>
                    </a:ext>
                  </a:extLst>
                </p:cNvPr>
                <p:cNvSpPr>
                  <a:spLocks/>
                </p:cNvSpPr>
                <p:nvPr/>
              </p:nvSpPr>
              <p:spPr bwMode="auto">
                <a:xfrm>
                  <a:off x="3573" y="2770"/>
                  <a:ext cx="15" cy="15"/>
                </a:xfrm>
                <a:custGeom>
                  <a:avLst/>
                  <a:gdLst>
                    <a:gd name="T0" fmla="*/ 9 w 7"/>
                    <a:gd name="T1" fmla="*/ 9 h 7"/>
                    <a:gd name="T2" fmla="*/ 60 w 7"/>
                    <a:gd name="T3" fmla="*/ 9 h 7"/>
                    <a:gd name="T4" fmla="*/ 60 w 7"/>
                    <a:gd name="T5" fmla="*/ 60 h 7"/>
                    <a:gd name="T6" fmla="*/ 9 w 7"/>
                    <a:gd name="T7" fmla="*/ 60 h 7"/>
                    <a:gd name="T8" fmla="*/ 9 w 7"/>
                    <a:gd name="T9" fmla="*/ 9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1" y="1"/>
                      </a:moveTo>
                      <a:cubicBezTo>
                        <a:pt x="2" y="0"/>
                        <a:pt x="4" y="0"/>
                        <a:pt x="6" y="1"/>
                      </a:cubicBezTo>
                      <a:cubicBezTo>
                        <a:pt x="7" y="2"/>
                        <a:pt x="7" y="5"/>
                        <a:pt x="6" y="6"/>
                      </a:cubicBezTo>
                      <a:cubicBezTo>
                        <a:pt x="4" y="7"/>
                        <a:pt x="2" y="7"/>
                        <a:pt x="1" y="6"/>
                      </a:cubicBezTo>
                      <a:cubicBezTo>
                        <a:pt x="0" y="5"/>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0" name="Freeform 59">
                  <a:extLst>
                    <a:ext uri="{FF2B5EF4-FFF2-40B4-BE49-F238E27FC236}">
                      <a16:creationId xmlns:a16="http://schemas.microsoft.com/office/drawing/2014/main" id="{DA9E46D4-4432-D626-B381-FFBB69C3E6F3}"/>
                    </a:ext>
                  </a:extLst>
                </p:cNvPr>
                <p:cNvSpPr>
                  <a:spLocks/>
                </p:cNvSpPr>
                <p:nvPr/>
              </p:nvSpPr>
              <p:spPr bwMode="auto">
                <a:xfrm>
                  <a:off x="3547" y="2748"/>
                  <a:ext cx="82" cy="87"/>
                </a:xfrm>
                <a:custGeom>
                  <a:avLst/>
                  <a:gdLst>
                    <a:gd name="T0" fmla="*/ 256 w 40"/>
                    <a:gd name="T1" fmla="*/ 359 h 40"/>
                    <a:gd name="T2" fmla="*/ 43 w 40"/>
                    <a:gd name="T3" fmla="*/ 307 h 40"/>
                    <a:gd name="T4" fmla="*/ 88 w 40"/>
                    <a:gd name="T5" fmla="*/ 52 h 40"/>
                    <a:gd name="T6" fmla="*/ 303 w 40"/>
                    <a:gd name="T7" fmla="*/ 113 h 40"/>
                    <a:gd name="T8" fmla="*/ 256 w 40"/>
                    <a:gd name="T9" fmla="*/ 359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0" y="35"/>
                      </a:moveTo>
                      <a:cubicBezTo>
                        <a:pt x="21" y="40"/>
                        <a:pt x="10" y="38"/>
                        <a:pt x="5" y="30"/>
                      </a:cubicBezTo>
                      <a:cubicBezTo>
                        <a:pt x="0" y="22"/>
                        <a:pt x="2" y="11"/>
                        <a:pt x="10" y="5"/>
                      </a:cubicBezTo>
                      <a:cubicBezTo>
                        <a:pt x="19" y="0"/>
                        <a:pt x="30" y="2"/>
                        <a:pt x="35" y="11"/>
                      </a:cubicBezTo>
                      <a:cubicBezTo>
                        <a:pt x="40" y="19"/>
                        <a:pt x="38" y="30"/>
                        <a:pt x="30" y="35"/>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1" name="Freeform 60">
                  <a:extLst>
                    <a:ext uri="{FF2B5EF4-FFF2-40B4-BE49-F238E27FC236}">
                      <a16:creationId xmlns:a16="http://schemas.microsoft.com/office/drawing/2014/main" id="{100362D5-3B46-CFC0-AAF3-C2827103E82A}"/>
                    </a:ext>
                  </a:extLst>
                </p:cNvPr>
                <p:cNvSpPr>
                  <a:spLocks/>
                </p:cNvSpPr>
                <p:nvPr/>
              </p:nvSpPr>
              <p:spPr bwMode="auto">
                <a:xfrm>
                  <a:off x="3557" y="2776"/>
                  <a:ext cx="64" cy="55"/>
                </a:xfrm>
                <a:custGeom>
                  <a:avLst/>
                  <a:gdLst>
                    <a:gd name="T0" fmla="*/ 256 w 31"/>
                    <a:gd name="T1" fmla="*/ 0 h 25"/>
                    <a:gd name="T2" fmla="*/ 229 w 31"/>
                    <a:gd name="T3" fmla="*/ 125 h 25"/>
                    <a:gd name="T4" fmla="*/ 43 w 31"/>
                    <a:gd name="T5" fmla="*/ 169 h 25"/>
                    <a:gd name="T6" fmla="*/ 0 w 31"/>
                    <a:gd name="T7" fmla="*/ 97 h 25"/>
                    <a:gd name="T8" fmla="*/ 60 w 31"/>
                    <a:gd name="T9" fmla="*/ 213 h 25"/>
                    <a:gd name="T10" fmla="*/ 248 w 31"/>
                    <a:gd name="T11" fmla="*/ 169 h 25"/>
                    <a:gd name="T12" fmla="*/ 256 w 3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5">
                      <a:moveTo>
                        <a:pt x="29" y="0"/>
                      </a:moveTo>
                      <a:cubicBezTo>
                        <a:pt x="29" y="7"/>
                        <a:pt x="28" y="9"/>
                        <a:pt x="26" y="12"/>
                      </a:cubicBezTo>
                      <a:cubicBezTo>
                        <a:pt x="20" y="20"/>
                        <a:pt x="12" y="20"/>
                        <a:pt x="5" y="16"/>
                      </a:cubicBezTo>
                      <a:cubicBezTo>
                        <a:pt x="3" y="14"/>
                        <a:pt x="1" y="11"/>
                        <a:pt x="0" y="9"/>
                      </a:cubicBezTo>
                      <a:cubicBezTo>
                        <a:pt x="1" y="13"/>
                        <a:pt x="3" y="17"/>
                        <a:pt x="7" y="20"/>
                      </a:cubicBezTo>
                      <a:cubicBezTo>
                        <a:pt x="14" y="25"/>
                        <a:pt x="23" y="23"/>
                        <a:pt x="28" y="16"/>
                      </a:cubicBezTo>
                      <a:cubicBezTo>
                        <a:pt x="31" y="11"/>
                        <a:pt x="31" y="5"/>
                        <a:pt x="29"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 name="Freeform 61">
                  <a:extLst>
                    <a:ext uri="{FF2B5EF4-FFF2-40B4-BE49-F238E27FC236}">
                      <a16:creationId xmlns:a16="http://schemas.microsoft.com/office/drawing/2014/main" id="{AAD1F4AF-4E21-CCAA-F97B-D83363636032}"/>
                    </a:ext>
                  </a:extLst>
                </p:cNvPr>
                <p:cNvSpPr>
                  <a:spLocks/>
                </p:cNvSpPr>
                <p:nvPr/>
              </p:nvSpPr>
              <p:spPr bwMode="auto">
                <a:xfrm>
                  <a:off x="3664" y="2827"/>
                  <a:ext cx="82" cy="90"/>
                </a:xfrm>
                <a:custGeom>
                  <a:avLst/>
                  <a:gdLst>
                    <a:gd name="T0" fmla="*/ 248 w 40"/>
                    <a:gd name="T1" fmla="*/ 380 h 41"/>
                    <a:gd name="T2" fmla="*/ 43 w 40"/>
                    <a:gd name="T3" fmla="*/ 318 h 41"/>
                    <a:gd name="T4" fmla="*/ 88 w 40"/>
                    <a:gd name="T5" fmla="*/ 64 h 41"/>
                    <a:gd name="T6" fmla="*/ 303 w 40"/>
                    <a:gd name="T7" fmla="*/ 116 h 41"/>
                    <a:gd name="T8" fmla="*/ 248 w 40"/>
                    <a:gd name="T9" fmla="*/ 38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29" y="36"/>
                      </a:moveTo>
                      <a:cubicBezTo>
                        <a:pt x="21" y="41"/>
                        <a:pt x="10" y="39"/>
                        <a:pt x="5" y="30"/>
                      </a:cubicBezTo>
                      <a:cubicBezTo>
                        <a:pt x="0" y="22"/>
                        <a:pt x="2" y="11"/>
                        <a:pt x="10" y="6"/>
                      </a:cubicBezTo>
                      <a:cubicBezTo>
                        <a:pt x="18" y="0"/>
                        <a:pt x="29" y="3"/>
                        <a:pt x="35" y="11"/>
                      </a:cubicBezTo>
                      <a:cubicBezTo>
                        <a:pt x="40" y="19"/>
                        <a:pt x="38" y="30"/>
                        <a:pt x="29" y="36"/>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 name="Freeform 62">
                  <a:extLst>
                    <a:ext uri="{FF2B5EF4-FFF2-40B4-BE49-F238E27FC236}">
                      <a16:creationId xmlns:a16="http://schemas.microsoft.com/office/drawing/2014/main" id="{6F8F5079-4245-1D61-4869-C82E3447865B}"/>
                    </a:ext>
                  </a:extLst>
                </p:cNvPr>
                <p:cNvSpPr>
                  <a:spLocks/>
                </p:cNvSpPr>
                <p:nvPr/>
              </p:nvSpPr>
              <p:spPr bwMode="auto">
                <a:xfrm>
                  <a:off x="3680" y="2840"/>
                  <a:ext cx="39" cy="42"/>
                </a:xfrm>
                <a:custGeom>
                  <a:avLst/>
                  <a:gdLst>
                    <a:gd name="T0" fmla="*/ 25 w 19"/>
                    <a:gd name="T1" fmla="*/ 33 h 19"/>
                    <a:gd name="T2" fmla="*/ 131 w 19"/>
                    <a:gd name="T3" fmla="*/ 33 h 19"/>
                    <a:gd name="T4" fmla="*/ 131 w 19"/>
                    <a:gd name="T5" fmla="*/ 170 h 19"/>
                    <a:gd name="T6" fmla="*/ 25 w 19"/>
                    <a:gd name="T7" fmla="*/ 170 h 19"/>
                    <a:gd name="T8" fmla="*/ 25 w 19"/>
                    <a:gd name="T9" fmla="*/ 33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3" y="3"/>
                      </a:moveTo>
                      <a:cubicBezTo>
                        <a:pt x="6" y="0"/>
                        <a:pt x="12" y="0"/>
                        <a:pt x="15" y="3"/>
                      </a:cubicBezTo>
                      <a:cubicBezTo>
                        <a:pt x="19" y="7"/>
                        <a:pt x="19" y="12"/>
                        <a:pt x="15" y="16"/>
                      </a:cubicBezTo>
                      <a:cubicBezTo>
                        <a:pt x="12" y="19"/>
                        <a:pt x="6" y="19"/>
                        <a:pt x="3" y="16"/>
                      </a:cubicBezTo>
                      <a:cubicBezTo>
                        <a:pt x="0" y="12"/>
                        <a:pt x="0" y="7"/>
                        <a:pt x="3" y="3"/>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 name="Freeform 63">
                  <a:extLst>
                    <a:ext uri="{FF2B5EF4-FFF2-40B4-BE49-F238E27FC236}">
                      <a16:creationId xmlns:a16="http://schemas.microsoft.com/office/drawing/2014/main" id="{99334888-C0C9-09A2-0E11-26829F1BB848}"/>
                    </a:ext>
                  </a:extLst>
                </p:cNvPr>
                <p:cNvSpPr>
                  <a:spLocks/>
                </p:cNvSpPr>
                <p:nvPr/>
              </p:nvSpPr>
              <p:spPr bwMode="auto">
                <a:xfrm>
                  <a:off x="3689" y="2849"/>
                  <a:ext cx="16" cy="17"/>
                </a:xfrm>
                <a:custGeom>
                  <a:avLst/>
                  <a:gdLst>
                    <a:gd name="T0" fmla="*/ 16 w 8"/>
                    <a:gd name="T1" fmla="*/ 9 h 8"/>
                    <a:gd name="T2" fmla="*/ 56 w 8"/>
                    <a:gd name="T3" fmla="*/ 9 h 8"/>
                    <a:gd name="T4" fmla="*/ 56 w 8"/>
                    <a:gd name="T5" fmla="*/ 60 h 8"/>
                    <a:gd name="T6" fmla="*/ 16 w 8"/>
                    <a:gd name="T7" fmla="*/ 60 h 8"/>
                    <a:gd name="T8" fmla="*/ 16 w 8"/>
                    <a:gd name="T9" fmla="*/ 9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2" y="1"/>
                      </a:moveTo>
                      <a:cubicBezTo>
                        <a:pt x="3" y="0"/>
                        <a:pt x="5" y="0"/>
                        <a:pt x="7" y="1"/>
                      </a:cubicBezTo>
                      <a:cubicBezTo>
                        <a:pt x="8" y="3"/>
                        <a:pt x="8" y="5"/>
                        <a:pt x="7" y="6"/>
                      </a:cubicBezTo>
                      <a:cubicBezTo>
                        <a:pt x="5" y="8"/>
                        <a:pt x="3" y="8"/>
                        <a:pt x="2" y="6"/>
                      </a:cubicBezTo>
                      <a:cubicBezTo>
                        <a:pt x="0" y="5"/>
                        <a:pt x="0"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 name="Freeform 64">
                  <a:extLst>
                    <a:ext uri="{FF2B5EF4-FFF2-40B4-BE49-F238E27FC236}">
                      <a16:creationId xmlns:a16="http://schemas.microsoft.com/office/drawing/2014/main" id="{F77B5353-8775-649F-85C1-93C3E1CDD2D5}"/>
                    </a:ext>
                  </a:extLst>
                </p:cNvPr>
                <p:cNvSpPr>
                  <a:spLocks/>
                </p:cNvSpPr>
                <p:nvPr/>
              </p:nvSpPr>
              <p:spPr bwMode="auto">
                <a:xfrm>
                  <a:off x="3664" y="2827"/>
                  <a:ext cx="82" cy="90"/>
                </a:xfrm>
                <a:custGeom>
                  <a:avLst/>
                  <a:gdLst>
                    <a:gd name="T0" fmla="*/ 248 w 40"/>
                    <a:gd name="T1" fmla="*/ 380 h 41"/>
                    <a:gd name="T2" fmla="*/ 43 w 40"/>
                    <a:gd name="T3" fmla="*/ 318 h 41"/>
                    <a:gd name="T4" fmla="*/ 88 w 40"/>
                    <a:gd name="T5" fmla="*/ 64 h 41"/>
                    <a:gd name="T6" fmla="*/ 303 w 40"/>
                    <a:gd name="T7" fmla="*/ 116 h 41"/>
                    <a:gd name="T8" fmla="*/ 248 w 40"/>
                    <a:gd name="T9" fmla="*/ 38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29" y="36"/>
                      </a:moveTo>
                      <a:cubicBezTo>
                        <a:pt x="21" y="41"/>
                        <a:pt x="10" y="39"/>
                        <a:pt x="5" y="30"/>
                      </a:cubicBezTo>
                      <a:cubicBezTo>
                        <a:pt x="0" y="22"/>
                        <a:pt x="2" y="11"/>
                        <a:pt x="10" y="6"/>
                      </a:cubicBezTo>
                      <a:cubicBezTo>
                        <a:pt x="18" y="0"/>
                        <a:pt x="29" y="3"/>
                        <a:pt x="35" y="11"/>
                      </a:cubicBezTo>
                      <a:cubicBezTo>
                        <a:pt x="40" y="19"/>
                        <a:pt x="38" y="30"/>
                        <a:pt x="29" y="36"/>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6" name="Freeform 65">
                  <a:extLst>
                    <a:ext uri="{FF2B5EF4-FFF2-40B4-BE49-F238E27FC236}">
                      <a16:creationId xmlns:a16="http://schemas.microsoft.com/office/drawing/2014/main" id="{E904A78A-CA54-4D90-4BC0-FAECD6FC7D0A}"/>
                    </a:ext>
                  </a:extLst>
                </p:cNvPr>
                <p:cNvSpPr>
                  <a:spLocks/>
                </p:cNvSpPr>
                <p:nvPr/>
              </p:nvSpPr>
              <p:spPr bwMode="auto">
                <a:xfrm>
                  <a:off x="3674" y="2855"/>
                  <a:ext cx="64" cy="55"/>
                </a:xfrm>
                <a:custGeom>
                  <a:avLst/>
                  <a:gdLst>
                    <a:gd name="T0" fmla="*/ 248 w 31"/>
                    <a:gd name="T1" fmla="*/ 0 h 25"/>
                    <a:gd name="T2" fmla="*/ 229 w 31"/>
                    <a:gd name="T3" fmla="*/ 125 h 25"/>
                    <a:gd name="T4" fmla="*/ 43 w 31"/>
                    <a:gd name="T5" fmla="*/ 169 h 25"/>
                    <a:gd name="T6" fmla="*/ 0 w 31"/>
                    <a:gd name="T7" fmla="*/ 106 h 25"/>
                    <a:gd name="T8" fmla="*/ 60 w 31"/>
                    <a:gd name="T9" fmla="*/ 213 h 25"/>
                    <a:gd name="T10" fmla="*/ 248 w 31"/>
                    <a:gd name="T11" fmla="*/ 169 h 25"/>
                    <a:gd name="T12" fmla="*/ 248 w 3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25">
                      <a:moveTo>
                        <a:pt x="28" y="0"/>
                      </a:moveTo>
                      <a:cubicBezTo>
                        <a:pt x="29" y="7"/>
                        <a:pt x="28" y="9"/>
                        <a:pt x="26" y="12"/>
                      </a:cubicBezTo>
                      <a:cubicBezTo>
                        <a:pt x="20" y="21"/>
                        <a:pt x="12" y="21"/>
                        <a:pt x="5" y="16"/>
                      </a:cubicBezTo>
                      <a:cubicBezTo>
                        <a:pt x="3" y="15"/>
                        <a:pt x="1" y="12"/>
                        <a:pt x="0" y="10"/>
                      </a:cubicBezTo>
                      <a:cubicBezTo>
                        <a:pt x="1" y="14"/>
                        <a:pt x="3" y="18"/>
                        <a:pt x="7" y="20"/>
                      </a:cubicBezTo>
                      <a:cubicBezTo>
                        <a:pt x="13" y="25"/>
                        <a:pt x="23" y="23"/>
                        <a:pt x="28" y="16"/>
                      </a:cubicBezTo>
                      <a:cubicBezTo>
                        <a:pt x="31" y="12"/>
                        <a:pt x="31" y="5"/>
                        <a:pt x="2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37" name="Group 66">
                <a:extLst>
                  <a:ext uri="{FF2B5EF4-FFF2-40B4-BE49-F238E27FC236}">
                    <a16:creationId xmlns:a16="http://schemas.microsoft.com/office/drawing/2014/main" id="{4D817CD7-0F1A-A251-D050-AE2312C197AC}"/>
                  </a:ext>
                </a:extLst>
              </p:cNvPr>
              <p:cNvGrpSpPr>
                <a:grpSpLocks noChangeAspect="1"/>
              </p:cNvGrpSpPr>
              <p:nvPr/>
            </p:nvGrpSpPr>
            <p:grpSpPr bwMode="auto">
              <a:xfrm>
                <a:off x="3200400" y="2178050"/>
                <a:ext cx="5888038" cy="2411413"/>
                <a:chOff x="1056" y="816"/>
                <a:chExt cx="3709" cy="1519"/>
              </a:xfrm>
            </p:grpSpPr>
            <p:sp>
              <p:nvSpPr>
                <p:cNvPr id="538" name="Freeform 67">
                  <a:extLst>
                    <a:ext uri="{FF2B5EF4-FFF2-40B4-BE49-F238E27FC236}">
                      <a16:creationId xmlns:a16="http://schemas.microsoft.com/office/drawing/2014/main" id="{3F360694-CBCC-E08D-AAE7-0FF3A3D67FB5}"/>
                    </a:ext>
                  </a:extLst>
                </p:cNvPr>
                <p:cNvSpPr>
                  <a:spLocks/>
                </p:cNvSpPr>
                <p:nvPr/>
              </p:nvSpPr>
              <p:spPr bwMode="auto">
                <a:xfrm>
                  <a:off x="1465" y="1230"/>
                  <a:ext cx="748" cy="1105"/>
                </a:xfrm>
                <a:custGeom>
                  <a:avLst/>
                  <a:gdLst>
                    <a:gd name="T0" fmla="*/ 1580 w 364"/>
                    <a:gd name="T1" fmla="*/ 5312 h 504"/>
                    <a:gd name="T2" fmla="*/ 2733 w 364"/>
                    <a:gd name="T3" fmla="*/ 4120 h 504"/>
                    <a:gd name="T4" fmla="*/ 3158 w 364"/>
                    <a:gd name="T5" fmla="*/ 2508 h 504"/>
                    <a:gd name="T6" fmla="*/ 1580 w 364"/>
                    <a:gd name="T7" fmla="*/ 0 h 504"/>
                    <a:gd name="T8" fmla="*/ 1580 w 364"/>
                    <a:gd name="T9" fmla="*/ 0 h 504"/>
                    <a:gd name="T10" fmla="*/ 0 w 364"/>
                    <a:gd name="T11" fmla="*/ 2508 h 504"/>
                    <a:gd name="T12" fmla="*/ 427 w 364"/>
                    <a:gd name="T13" fmla="*/ 4120 h 504"/>
                    <a:gd name="T14" fmla="*/ 1580 w 364"/>
                    <a:gd name="T15" fmla="*/ 5312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 h="504">
                      <a:moveTo>
                        <a:pt x="182" y="504"/>
                      </a:moveTo>
                      <a:cubicBezTo>
                        <a:pt x="224" y="504"/>
                        <a:pt x="300" y="494"/>
                        <a:pt x="315" y="391"/>
                      </a:cubicBezTo>
                      <a:cubicBezTo>
                        <a:pt x="328" y="301"/>
                        <a:pt x="362" y="299"/>
                        <a:pt x="364" y="238"/>
                      </a:cubicBezTo>
                      <a:cubicBezTo>
                        <a:pt x="363" y="64"/>
                        <a:pt x="288" y="0"/>
                        <a:pt x="182" y="0"/>
                      </a:cubicBezTo>
                      <a:cubicBezTo>
                        <a:pt x="182" y="0"/>
                        <a:pt x="182" y="0"/>
                        <a:pt x="182" y="0"/>
                      </a:cubicBezTo>
                      <a:cubicBezTo>
                        <a:pt x="77" y="0"/>
                        <a:pt x="1" y="64"/>
                        <a:pt x="0" y="238"/>
                      </a:cubicBezTo>
                      <a:cubicBezTo>
                        <a:pt x="2" y="299"/>
                        <a:pt x="36" y="301"/>
                        <a:pt x="49" y="391"/>
                      </a:cubicBezTo>
                      <a:cubicBezTo>
                        <a:pt x="64" y="494"/>
                        <a:pt x="140" y="504"/>
                        <a:pt x="182" y="504"/>
                      </a:cubicBezTo>
                    </a:path>
                  </a:pathLst>
                </a:custGeom>
                <a:solidFill>
                  <a:srgbClr val="8D81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9" name="Freeform 68">
                  <a:extLst>
                    <a:ext uri="{FF2B5EF4-FFF2-40B4-BE49-F238E27FC236}">
                      <a16:creationId xmlns:a16="http://schemas.microsoft.com/office/drawing/2014/main" id="{EE335DA6-8C2C-D038-8F3B-388A817311B1}"/>
                    </a:ext>
                  </a:extLst>
                </p:cNvPr>
                <p:cNvSpPr>
                  <a:spLocks/>
                </p:cNvSpPr>
                <p:nvPr/>
              </p:nvSpPr>
              <p:spPr bwMode="auto">
                <a:xfrm>
                  <a:off x="1479" y="1239"/>
                  <a:ext cx="506" cy="1072"/>
                </a:xfrm>
                <a:custGeom>
                  <a:avLst/>
                  <a:gdLst>
                    <a:gd name="T0" fmla="*/ 487 w 246"/>
                    <a:gd name="T1" fmla="*/ 4152 h 489"/>
                    <a:gd name="T2" fmla="*/ 156 w 246"/>
                    <a:gd name="T3" fmla="*/ 2475 h 489"/>
                    <a:gd name="T4" fmla="*/ 1730 w 246"/>
                    <a:gd name="T5" fmla="*/ 96 h 489"/>
                    <a:gd name="T6" fmla="*/ 1730 w 246"/>
                    <a:gd name="T7" fmla="*/ 96 h 489"/>
                    <a:gd name="T8" fmla="*/ 2141 w 246"/>
                    <a:gd name="T9" fmla="*/ 149 h 489"/>
                    <a:gd name="T10" fmla="*/ 1497 w 246"/>
                    <a:gd name="T11" fmla="*/ 0 h 489"/>
                    <a:gd name="T12" fmla="*/ 1497 w 246"/>
                    <a:gd name="T13" fmla="*/ 0 h 489"/>
                    <a:gd name="T14" fmla="*/ 0 w 246"/>
                    <a:gd name="T15" fmla="*/ 2475 h 489"/>
                    <a:gd name="T16" fmla="*/ 401 w 246"/>
                    <a:gd name="T17" fmla="*/ 4003 h 489"/>
                    <a:gd name="T18" fmla="*/ 1168 w 246"/>
                    <a:gd name="T19" fmla="*/ 5152 h 489"/>
                    <a:gd name="T20" fmla="*/ 487 w 246"/>
                    <a:gd name="T21" fmla="*/ 4152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6" h="489">
                      <a:moveTo>
                        <a:pt x="56" y="394"/>
                      </a:moveTo>
                      <a:cubicBezTo>
                        <a:pt x="43" y="308"/>
                        <a:pt x="20" y="293"/>
                        <a:pt x="18" y="235"/>
                      </a:cubicBezTo>
                      <a:cubicBezTo>
                        <a:pt x="19" y="70"/>
                        <a:pt x="99" y="9"/>
                        <a:pt x="199" y="9"/>
                      </a:cubicBezTo>
                      <a:cubicBezTo>
                        <a:pt x="199" y="9"/>
                        <a:pt x="199" y="9"/>
                        <a:pt x="199" y="9"/>
                      </a:cubicBezTo>
                      <a:cubicBezTo>
                        <a:pt x="215" y="9"/>
                        <a:pt x="231" y="11"/>
                        <a:pt x="246" y="14"/>
                      </a:cubicBezTo>
                      <a:cubicBezTo>
                        <a:pt x="224" y="5"/>
                        <a:pt x="199" y="0"/>
                        <a:pt x="172" y="0"/>
                      </a:cubicBezTo>
                      <a:cubicBezTo>
                        <a:pt x="172" y="0"/>
                        <a:pt x="172" y="0"/>
                        <a:pt x="172" y="0"/>
                      </a:cubicBezTo>
                      <a:cubicBezTo>
                        <a:pt x="72" y="0"/>
                        <a:pt x="1" y="70"/>
                        <a:pt x="0" y="235"/>
                      </a:cubicBezTo>
                      <a:cubicBezTo>
                        <a:pt x="2" y="293"/>
                        <a:pt x="34" y="295"/>
                        <a:pt x="46" y="380"/>
                      </a:cubicBezTo>
                      <a:cubicBezTo>
                        <a:pt x="57" y="451"/>
                        <a:pt x="97" y="481"/>
                        <a:pt x="134" y="489"/>
                      </a:cubicBezTo>
                      <a:cubicBezTo>
                        <a:pt x="105" y="478"/>
                        <a:pt x="64" y="448"/>
                        <a:pt x="56" y="394"/>
                      </a:cubicBezTo>
                      <a:close/>
                    </a:path>
                  </a:pathLst>
                </a:custGeom>
                <a:solidFill>
                  <a:srgbClr val="D5CF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0" name="Freeform 69">
                  <a:extLst>
                    <a:ext uri="{FF2B5EF4-FFF2-40B4-BE49-F238E27FC236}">
                      <a16:creationId xmlns:a16="http://schemas.microsoft.com/office/drawing/2014/main" id="{7D1B5141-8911-0535-AD2E-0B4387A9CF23}"/>
                    </a:ext>
                  </a:extLst>
                </p:cNvPr>
                <p:cNvSpPr>
                  <a:spLocks/>
                </p:cNvSpPr>
                <p:nvPr/>
              </p:nvSpPr>
              <p:spPr bwMode="auto">
                <a:xfrm>
                  <a:off x="1917" y="1274"/>
                  <a:ext cx="276" cy="1037"/>
                </a:xfrm>
                <a:custGeom>
                  <a:avLst/>
                  <a:gdLst>
                    <a:gd name="T0" fmla="*/ 684 w 134"/>
                    <a:gd name="T1" fmla="*/ 3984 h 473"/>
                    <a:gd name="T2" fmla="*/ 1013 w 134"/>
                    <a:gd name="T3" fmla="*/ 2306 h 473"/>
                    <a:gd name="T4" fmla="*/ 428 w 134"/>
                    <a:gd name="T5" fmla="*/ 105 h 473"/>
                    <a:gd name="T6" fmla="*/ 313 w 134"/>
                    <a:gd name="T7" fmla="*/ 0 h 473"/>
                    <a:gd name="T8" fmla="*/ 1170 w 134"/>
                    <a:gd name="T9" fmla="*/ 2306 h 473"/>
                    <a:gd name="T10" fmla="*/ 760 w 134"/>
                    <a:gd name="T11" fmla="*/ 3837 h 473"/>
                    <a:gd name="T12" fmla="*/ 0 w 134"/>
                    <a:gd name="T13" fmla="*/ 4985 h 473"/>
                    <a:gd name="T14" fmla="*/ 684 w 134"/>
                    <a:gd name="T15" fmla="*/ 3984 h 4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473">
                      <a:moveTo>
                        <a:pt x="78" y="378"/>
                      </a:moveTo>
                      <a:cubicBezTo>
                        <a:pt x="91" y="292"/>
                        <a:pt x="114" y="277"/>
                        <a:pt x="116" y="219"/>
                      </a:cubicBezTo>
                      <a:cubicBezTo>
                        <a:pt x="115" y="117"/>
                        <a:pt x="91" y="42"/>
                        <a:pt x="49" y="10"/>
                      </a:cubicBezTo>
                      <a:cubicBezTo>
                        <a:pt x="44" y="5"/>
                        <a:pt x="39" y="2"/>
                        <a:pt x="36" y="0"/>
                      </a:cubicBezTo>
                      <a:cubicBezTo>
                        <a:pt x="95" y="29"/>
                        <a:pt x="133" y="99"/>
                        <a:pt x="134" y="219"/>
                      </a:cubicBezTo>
                      <a:cubicBezTo>
                        <a:pt x="132" y="277"/>
                        <a:pt x="100" y="279"/>
                        <a:pt x="87" y="364"/>
                      </a:cubicBezTo>
                      <a:cubicBezTo>
                        <a:pt x="77" y="435"/>
                        <a:pt x="36" y="465"/>
                        <a:pt x="0" y="473"/>
                      </a:cubicBezTo>
                      <a:cubicBezTo>
                        <a:pt x="29" y="462"/>
                        <a:pt x="70" y="432"/>
                        <a:pt x="78" y="378"/>
                      </a:cubicBezTo>
                      <a:close/>
                    </a:path>
                  </a:pathLst>
                </a:custGeom>
                <a:solidFill>
                  <a:srgbClr val="6659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1" name="Freeform 70">
                  <a:extLst>
                    <a:ext uri="{FF2B5EF4-FFF2-40B4-BE49-F238E27FC236}">
                      <a16:creationId xmlns:a16="http://schemas.microsoft.com/office/drawing/2014/main" id="{B1FE0D68-25D4-5850-3F3F-C2FC0E6535B2}"/>
                    </a:ext>
                  </a:extLst>
                </p:cNvPr>
                <p:cNvSpPr>
                  <a:spLocks/>
                </p:cNvSpPr>
                <p:nvPr/>
              </p:nvSpPr>
              <p:spPr bwMode="auto">
                <a:xfrm>
                  <a:off x="1465" y="1230"/>
                  <a:ext cx="748" cy="1105"/>
                </a:xfrm>
                <a:custGeom>
                  <a:avLst/>
                  <a:gdLst>
                    <a:gd name="T0" fmla="*/ 1580 w 364"/>
                    <a:gd name="T1" fmla="*/ 5312 h 504"/>
                    <a:gd name="T2" fmla="*/ 2733 w 364"/>
                    <a:gd name="T3" fmla="*/ 4120 h 504"/>
                    <a:gd name="T4" fmla="*/ 3158 w 364"/>
                    <a:gd name="T5" fmla="*/ 2508 h 504"/>
                    <a:gd name="T6" fmla="*/ 1580 w 364"/>
                    <a:gd name="T7" fmla="*/ 0 h 504"/>
                    <a:gd name="T8" fmla="*/ 1580 w 364"/>
                    <a:gd name="T9" fmla="*/ 0 h 504"/>
                    <a:gd name="T10" fmla="*/ 0 w 364"/>
                    <a:gd name="T11" fmla="*/ 2508 h 504"/>
                    <a:gd name="T12" fmla="*/ 427 w 364"/>
                    <a:gd name="T13" fmla="*/ 4120 h 504"/>
                    <a:gd name="T14" fmla="*/ 1580 w 364"/>
                    <a:gd name="T15" fmla="*/ 5312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 h="504">
                      <a:moveTo>
                        <a:pt x="182" y="504"/>
                      </a:moveTo>
                      <a:cubicBezTo>
                        <a:pt x="224" y="504"/>
                        <a:pt x="300" y="494"/>
                        <a:pt x="315" y="391"/>
                      </a:cubicBezTo>
                      <a:cubicBezTo>
                        <a:pt x="328" y="301"/>
                        <a:pt x="362" y="299"/>
                        <a:pt x="364" y="238"/>
                      </a:cubicBezTo>
                      <a:cubicBezTo>
                        <a:pt x="363" y="64"/>
                        <a:pt x="288" y="0"/>
                        <a:pt x="182" y="0"/>
                      </a:cubicBezTo>
                      <a:cubicBezTo>
                        <a:pt x="182" y="0"/>
                        <a:pt x="182" y="0"/>
                        <a:pt x="182" y="0"/>
                      </a:cubicBezTo>
                      <a:cubicBezTo>
                        <a:pt x="77" y="0"/>
                        <a:pt x="1" y="64"/>
                        <a:pt x="0" y="238"/>
                      </a:cubicBezTo>
                      <a:cubicBezTo>
                        <a:pt x="2" y="299"/>
                        <a:pt x="36" y="301"/>
                        <a:pt x="49" y="391"/>
                      </a:cubicBezTo>
                      <a:cubicBezTo>
                        <a:pt x="64" y="494"/>
                        <a:pt x="140" y="504"/>
                        <a:pt x="182" y="504"/>
                      </a:cubicBezTo>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 name="Freeform 71">
                  <a:extLst>
                    <a:ext uri="{FF2B5EF4-FFF2-40B4-BE49-F238E27FC236}">
                      <a16:creationId xmlns:a16="http://schemas.microsoft.com/office/drawing/2014/main" id="{EBB9846A-A38E-8E79-248D-C0BBF44FA464}"/>
                    </a:ext>
                  </a:extLst>
                </p:cNvPr>
                <p:cNvSpPr>
                  <a:spLocks/>
                </p:cNvSpPr>
                <p:nvPr/>
              </p:nvSpPr>
              <p:spPr bwMode="auto">
                <a:xfrm>
                  <a:off x="1533" y="1546"/>
                  <a:ext cx="687" cy="129"/>
                </a:xfrm>
                <a:custGeom>
                  <a:avLst/>
                  <a:gdLst>
                    <a:gd name="T0" fmla="*/ 0 w 334"/>
                    <a:gd name="T1" fmla="*/ 157 h 59"/>
                    <a:gd name="T2" fmla="*/ 2690 w 334"/>
                    <a:gd name="T3" fmla="*/ 378 h 59"/>
                    <a:gd name="T4" fmla="*/ 2645 w 334"/>
                    <a:gd name="T5" fmla="*/ 0 h 59"/>
                    <a:gd name="T6" fmla="*/ 0 60000 65536"/>
                    <a:gd name="T7" fmla="*/ 0 60000 65536"/>
                    <a:gd name="T8" fmla="*/ 0 60000 65536"/>
                  </a:gdLst>
                  <a:ahLst/>
                  <a:cxnLst>
                    <a:cxn ang="T6">
                      <a:pos x="T0" y="T1"/>
                    </a:cxn>
                    <a:cxn ang="T7">
                      <a:pos x="T2" y="T3"/>
                    </a:cxn>
                    <a:cxn ang="T8">
                      <a:pos x="T4" y="T5"/>
                    </a:cxn>
                  </a:cxnLst>
                  <a:rect l="0" t="0" r="r" b="b"/>
                  <a:pathLst>
                    <a:path w="334" h="59">
                      <a:moveTo>
                        <a:pt x="0" y="15"/>
                      </a:moveTo>
                      <a:cubicBezTo>
                        <a:pt x="41" y="32"/>
                        <a:pt x="225" y="59"/>
                        <a:pt x="309" y="36"/>
                      </a:cubicBezTo>
                      <a:cubicBezTo>
                        <a:pt x="334" y="29"/>
                        <a:pt x="304" y="0"/>
                        <a:pt x="304" y="0"/>
                      </a:cubicBezTo>
                    </a:path>
                  </a:pathLst>
                </a:custGeom>
                <a:solidFill>
                  <a:srgbClr val="AD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 name="Freeform 72">
                  <a:extLst>
                    <a:ext uri="{FF2B5EF4-FFF2-40B4-BE49-F238E27FC236}">
                      <a16:creationId xmlns:a16="http://schemas.microsoft.com/office/drawing/2014/main" id="{44C379EF-C151-FADF-23C6-125609B74BB3}"/>
                    </a:ext>
                  </a:extLst>
                </p:cNvPr>
                <p:cNvSpPr>
                  <a:spLocks/>
                </p:cNvSpPr>
                <p:nvPr/>
              </p:nvSpPr>
              <p:spPr bwMode="auto">
                <a:xfrm>
                  <a:off x="1529" y="1239"/>
                  <a:ext cx="304" cy="215"/>
                </a:xfrm>
                <a:custGeom>
                  <a:avLst/>
                  <a:gdLst>
                    <a:gd name="T0" fmla="*/ 1282 w 148"/>
                    <a:gd name="T1" fmla="*/ 0 h 98"/>
                    <a:gd name="T2" fmla="*/ 0 w 148"/>
                    <a:gd name="T3" fmla="*/ 1036 h 98"/>
                    <a:gd name="T4" fmla="*/ 1282 w 148"/>
                    <a:gd name="T5" fmla="*/ 0 h 98"/>
                    <a:gd name="T6" fmla="*/ 0 60000 65536"/>
                    <a:gd name="T7" fmla="*/ 0 60000 65536"/>
                    <a:gd name="T8" fmla="*/ 0 60000 65536"/>
                  </a:gdLst>
                  <a:ahLst/>
                  <a:cxnLst>
                    <a:cxn ang="T6">
                      <a:pos x="T0" y="T1"/>
                    </a:cxn>
                    <a:cxn ang="T7">
                      <a:pos x="T2" y="T3"/>
                    </a:cxn>
                    <a:cxn ang="T8">
                      <a:pos x="T4" y="T5"/>
                    </a:cxn>
                  </a:cxnLst>
                  <a:rect l="0" t="0" r="r" b="b"/>
                  <a:pathLst>
                    <a:path w="148" h="98">
                      <a:moveTo>
                        <a:pt x="148" y="0"/>
                      </a:moveTo>
                      <a:cubicBezTo>
                        <a:pt x="83" y="0"/>
                        <a:pt x="29" y="30"/>
                        <a:pt x="0" y="98"/>
                      </a:cubicBezTo>
                      <a:cubicBezTo>
                        <a:pt x="16" y="73"/>
                        <a:pt x="60" y="3"/>
                        <a:pt x="1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 name="Freeform 73">
                  <a:extLst>
                    <a:ext uri="{FF2B5EF4-FFF2-40B4-BE49-F238E27FC236}">
                      <a16:creationId xmlns:a16="http://schemas.microsoft.com/office/drawing/2014/main" id="{B34FD950-82C6-FAD0-E41F-1888ED57D77E}"/>
                    </a:ext>
                  </a:extLst>
                </p:cNvPr>
                <p:cNvSpPr>
                  <a:spLocks/>
                </p:cNvSpPr>
                <p:nvPr/>
              </p:nvSpPr>
              <p:spPr bwMode="auto">
                <a:xfrm>
                  <a:off x="1056" y="1243"/>
                  <a:ext cx="2938" cy="375"/>
                </a:xfrm>
                <a:custGeom>
                  <a:avLst/>
                  <a:gdLst>
                    <a:gd name="T0" fmla="*/ 10724 w 1429"/>
                    <a:gd name="T1" fmla="*/ 452 h 171"/>
                    <a:gd name="T2" fmla="*/ 8639 w 1429"/>
                    <a:gd name="T3" fmla="*/ 64 h 171"/>
                    <a:gd name="T4" fmla="*/ 7681 w 1429"/>
                    <a:gd name="T5" fmla="*/ 274 h 171"/>
                    <a:gd name="T6" fmla="*/ 6328 w 1429"/>
                    <a:gd name="T7" fmla="*/ 717 h 171"/>
                    <a:gd name="T8" fmla="*/ 3051 w 1429"/>
                    <a:gd name="T9" fmla="*/ 1318 h 171"/>
                    <a:gd name="T10" fmla="*/ 469 w 1429"/>
                    <a:gd name="T11" fmla="*/ 390 h 171"/>
                    <a:gd name="T12" fmla="*/ 0 w 1429"/>
                    <a:gd name="T13" fmla="*/ 371 h 171"/>
                    <a:gd name="T14" fmla="*/ 2469 w 1429"/>
                    <a:gd name="T15" fmla="*/ 1645 h 171"/>
                    <a:gd name="T16" fmla="*/ 6248 w 1429"/>
                    <a:gd name="T17" fmla="*/ 1160 h 171"/>
                    <a:gd name="T18" fmla="*/ 6256 w 1429"/>
                    <a:gd name="T19" fmla="*/ 1160 h 171"/>
                    <a:gd name="T20" fmla="*/ 8610 w 1429"/>
                    <a:gd name="T21" fmla="*/ 379 h 171"/>
                    <a:gd name="T22" fmla="*/ 8806 w 1429"/>
                    <a:gd name="T23" fmla="*/ 371 h 171"/>
                    <a:gd name="T24" fmla="*/ 9083 w 1429"/>
                    <a:gd name="T25" fmla="*/ 360 h 171"/>
                    <a:gd name="T26" fmla="*/ 9194 w 1429"/>
                    <a:gd name="T27" fmla="*/ 360 h 171"/>
                    <a:gd name="T28" fmla="*/ 9194 w 1429"/>
                    <a:gd name="T29" fmla="*/ 360 h 171"/>
                    <a:gd name="T30" fmla="*/ 10699 w 1429"/>
                    <a:gd name="T31" fmla="*/ 612 h 171"/>
                    <a:gd name="T32" fmla="*/ 12418 w 1429"/>
                    <a:gd name="T33" fmla="*/ 294 h 171"/>
                    <a:gd name="T34" fmla="*/ 10724 w 1429"/>
                    <a:gd name="T35" fmla="*/ 452 h 1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9" h="171">
                      <a:moveTo>
                        <a:pt x="1234" y="43"/>
                      </a:moveTo>
                      <a:cubicBezTo>
                        <a:pt x="1160" y="42"/>
                        <a:pt x="1100" y="0"/>
                        <a:pt x="994" y="6"/>
                      </a:cubicBezTo>
                      <a:cubicBezTo>
                        <a:pt x="956" y="10"/>
                        <a:pt x="919" y="18"/>
                        <a:pt x="884" y="26"/>
                      </a:cubicBezTo>
                      <a:cubicBezTo>
                        <a:pt x="839" y="36"/>
                        <a:pt x="793" y="47"/>
                        <a:pt x="728" y="68"/>
                      </a:cubicBezTo>
                      <a:cubicBezTo>
                        <a:pt x="610" y="107"/>
                        <a:pt x="473" y="130"/>
                        <a:pt x="351" y="125"/>
                      </a:cubicBezTo>
                      <a:cubicBezTo>
                        <a:pt x="228" y="121"/>
                        <a:pt x="119" y="90"/>
                        <a:pt x="54" y="37"/>
                      </a:cubicBezTo>
                      <a:cubicBezTo>
                        <a:pt x="17" y="44"/>
                        <a:pt x="0" y="35"/>
                        <a:pt x="0" y="35"/>
                      </a:cubicBezTo>
                      <a:cubicBezTo>
                        <a:pt x="109" y="125"/>
                        <a:pt x="179" y="146"/>
                        <a:pt x="284" y="156"/>
                      </a:cubicBezTo>
                      <a:cubicBezTo>
                        <a:pt x="436" y="171"/>
                        <a:pt x="567" y="147"/>
                        <a:pt x="719" y="110"/>
                      </a:cubicBezTo>
                      <a:cubicBezTo>
                        <a:pt x="720" y="110"/>
                        <a:pt x="720" y="110"/>
                        <a:pt x="720" y="110"/>
                      </a:cubicBezTo>
                      <a:cubicBezTo>
                        <a:pt x="829" y="79"/>
                        <a:pt x="918" y="44"/>
                        <a:pt x="991" y="36"/>
                      </a:cubicBezTo>
                      <a:cubicBezTo>
                        <a:pt x="996" y="36"/>
                        <a:pt x="1008" y="35"/>
                        <a:pt x="1013" y="35"/>
                      </a:cubicBezTo>
                      <a:cubicBezTo>
                        <a:pt x="1021" y="33"/>
                        <a:pt x="1033" y="33"/>
                        <a:pt x="1045" y="34"/>
                      </a:cubicBezTo>
                      <a:cubicBezTo>
                        <a:pt x="1049" y="34"/>
                        <a:pt x="1053" y="34"/>
                        <a:pt x="1058" y="34"/>
                      </a:cubicBezTo>
                      <a:cubicBezTo>
                        <a:pt x="1058" y="34"/>
                        <a:pt x="1058" y="34"/>
                        <a:pt x="1058" y="34"/>
                      </a:cubicBezTo>
                      <a:cubicBezTo>
                        <a:pt x="1113" y="36"/>
                        <a:pt x="1171" y="56"/>
                        <a:pt x="1231" y="58"/>
                      </a:cubicBezTo>
                      <a:cubicBezTo>
                        <a:pt x="1304" y="60"/>
                        <a:pt x="1370" y="48"/>
                        <a:pt x="1429" y="28"/>
                      </a:cubicBezTo>
                      <a:cubicBezTo>
                        <a:pt x="1327" y="48"/>
                        <a:pt x="1244" y="44"/>
                        <a:pt x="1234" y="43"/>
                      </a:cubicBezTo>
                      <a:close/>
                    </a:path>
                  </a:pathLst>
                </a:custGeom>
                <a:solidFill>
                  <a:srgbClr val="89D2F1"/>
                </a:solidFill>
                <a:ln w="6350" cap="rnd">
                  <a:solidFill>
                    <a:srgbClr val="000000"/>
                  </a:solidFill>
                  <a:prstDash val="solid"/>
                  <a:round/>
                  <a:headEnd/>
                  <a:tailEnd/>
                </a:ln>
              </p:spPr>
              <p:txBody>
                <a:bodyPr/>
                <a:lstStyle/>
                <a:p>
                  <a:endParaRPr lang="en-US"/>
                </a:p>
              </p:txBody>
            </p:sp>
            <p:sp>
              <p:nvSpPr>
                <p:cNvPr id="545" name="Freeform 74">
                  <a:extLst>
                    <a:ext uri="{FF2B5EF4-FFF2-40B4-BE49-F238E27FC236}">
                      <a16:creationId xmlns:a16="http://schemas.microsoft.com/office/drawing/2014/main" id="{F42EAD1B-1CB0-7FA2-C084-BDA564015A4B}"/>
                    </a:ext>
                  </a:extLst>
                </p:cNvPr>
                <p:cNvSpPr>
                  <a:spLocks/>
                </p:cNvSpPr>
                <p:nvPr/>
              </p:nvSpPr>
              <p:spPr bwMode="auto">
                <a:xfrm>
                  <a:off x="3786" y="864"/>
                  <a:ext cx="979" cy="471"/>
                </a:xfrm>
                <a:custGeom>
                  <a:avLst/>
                  <a:gdLst>
                    <a:gd name="T0" fmla="*/ 3795 w 476"/>
                    <a:gd name="T1" fmla="*/ 0 h 215"/>
                    <a:gd name="T2" fmla="*/ 3375 w 476"/>
                    <a:gd name="T3" fmla="*/ 221 h 215"/>
                    <a:gd name="T4" fmla="*/ 3375 w 476"/>
                    <a:gd name="T5" fmla="*/ 221 h 215"/>
                    <a:gd name="T6" fmla="*/ 2454 w 476"/>
                    <a:gd name="T7" fmla="*/ 892 h 215"/>
                    <a:gd name="T8" fmla="*/ 1020 w 476"/>
                    <a:gd name="T9" fmla="*/ 1871 h 215"/>
                    <a:gd name="T10" fmla="*/ 0 w 476"/>
                    <a:gd name="T11" fmla="*/ 2261 h 215"/>
                    <a:gd name="T12" fmla="*/ 880 w 476"/>
                    <a:gd name="T13" fmla="*/ 2112 h 215"/>
                    <a:gd name="T14" fmla="*/ 2534 w 476"/>
                    <a:gd name="T15" fmla="*/ 1165 h 215"/>
                    <a:gd name="T16" fmla="*/ 4142 w 476"/>
                    <a:gd name="T17" fmla="*/ 9 h 215"/>
                    <a:gd name="T18" fmla="*/ 3795 w 476"/>
                    <a:gd name="T19" fmla="*/ 0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6" h="215">
                      <a:moveTo>
                        <a:pt x="436" y="0"/>
                      </a:moveTo>
                      <a:cubicBezTo>
                        <a:pt x="412" y="3"/>
                        <a:pt x="403" y="13"/>
                        <a:pt x="388" y="21"/>
                      </a:cubicBezTo>
                      <a:cubicBezTo>
                        <a:pt x="388" y="21"/>
                        <a:pt x="388" y="21"/>
                        <a:pt x="388" y="21"/>
                      </a:cubicBezTo>
                      <a:cubicBezTo>
                        <a:pt x="352" y="38"/>
                        <a:pt x="319" y="64"/>
                        <a:pt x="282" y="85"/>
                      </a:cubicBezTo>
                      <a:cubicBezTo>
                        <a:pt x="225" y="118"/>
                        <a:pt x="181" y="149"/>
                        <a:pt x="117" y="178"/>
                      </a:cubicBezTo>
                      <a:cubicBezTo>
                        <a:pt x="95" y="188"/>
                        <a:pt x="53" y="204"/>
                        <a:pt x="0" y="215"/>
                      </a:cubicBezTo>
                      <a:cubicBezTo>
                        <a:pt x="28" y="213"/>
                        <a:pt x="61" y="209"/>
                        <a:pt x="101" y="201"/>
                      </a:cubicBezTo>
                      <a:cubicBezTo>
                        <a:pt x="171" y="178"/>
                        <a:pt x="233" y="144"/>
                        <a:pt x="291" y="111"/>
                      </a:cubicBezTo>
                      <a:cubicBezTo>
                        <a:pt x="360" y="71"/>
                        <a:pt x="414" y="13"/>
                        <a:pt x="476" y="1"/>
                      </a:cubicBezTo>
                      <a:cubicBezTo>
                        <a:pt x="463" y="0"/>
                        <a:pt x="447" y="0"/>
                        <a:pt x="436" y="0"/>
                      </a:cubicBezTo>
                      <a:close/>
                    </a:path>
                  </a:pathLst>
                </a:custGeom>
                <a:solidFill>
                  <a:srgbClr val="00ACE5"/>
                </a:solidFill>
                <a:ln w="6350" cap="rnd">
                  <a:solidFill>
                    <a:srgbClr val="000000"/>
                  </a:solidFill>
                  <a:prstDash val="solid"/>
                  <a:round/>
                  <a:headEnd/>
                  <a:tailEnd/>
                </a:ln>
              </p:spPr>
              <p:txBody>
                <a:bodyPr/>
                <a:lstStyle/>
                <a:p>
                  <a:endParaRPr lang="en-US"/>
                </a:p>
              </p:txBody>
            </p:sp>
            <p:sp>
              <p:nvSpPr>
                <p:cNvPr id="546" name="Freeform 75">
                  <a:extLst>
                    <a:ext uri="{FF2B5EF4-FFF2-40B4-BE49-F238E27FC236}">
                      <a16:creationId xmlns:a16="http://schemas.microsoft.com/office/drawing/2014/main" id="{51CA2B7B-B702-31AB-3232-47102CE896AA}"/>
                    </a:ext>
                  </a:extLst>
                </p:cNvPr>
                <p:cNvSpPr>
                  <a:spLocks/>
                </p:cNvSpPr>
                <p:nvPr/>
              </p:nvSpPr>
              <p:spPr bwMode="auto">
                <a:xfrm>
                  <a:off x="1623" y="1973"/>
                  <a:ext cx="432" cy="209"/>
                </a:xfrm>
                <a:custGeom>
                  <a:avLst/>
                  <a:gdLst>
                    <a:gd name="T0" fmla="*/ 1697 w 210"/>
                    <a:gd name="T1" fmla="*/ 0 h 95"/>
                    <a:gd name="T2" fmla="*/ 191 w 210"/>
                    <a:gd name="T3" fmla="*/ 0 h 95"/>
                    <a:gd name="T4" fmla="*/ 115 w 210"/>
                    <a:gd name="T5" fmla="*/ 44 h 95"/>
                    <a:gd name="T6" fmla="*/ 0 w 210"/>
                    <a:gd name="T7" fmla="*/ 222 h 95"/>
                    <a:gd name="T8" fmla="*/ 0 w 210"/>
                    <a:gd name="T9" fmla="*/ 222 h 95"/>
                    <a:gd name="T10" fmla="*/ 132 w 210"/>
                    <a:gd name="T11" fmla="*/ 97 h 95"/>
                    <a:gd name="T12" fmla="*/ 1637 w 210"/>
                    <a:gd name="T13" fmla="*/ 97 h 95"/>
                    <a:gd name="T14" fmla="*/ 1777 w 210"/>
                    <a:gd name="T15" fmla="*/ 266 h 95"/>
                    <a:gd name="T16" fmla="*/ 1777 w 210"/>
                    <a:gd name="T17" fmla="*/ 924 h 95"/>
                    <a:gd name="T18" fmla="*/ 1749 w 210"/>
                    <a:gd name="T19" fmla="*/ 1012 h 95"/>
                    <a:gd name="T20" fmla="*/ 1802 w 210"/>
                    <a:gd name="T21" fmla="*/ 924 h 95"/>
                    <a:gd name="T22" fmla="*/ 1829 w 210"/>
                    <a:gd name="T23" fmla="*/ 832 h 95"/>
                    <a:gd name="T24" fmla="*/ 1829 w 210"/>
                    <a:gd name="T25" fmla="*/ 169 h 95"/>
                    <a:gd name="T26" fmla="*/ 1697 w 210"/>
                    <a:gd name="T27" fmla="*/ 0 h 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0" h="95">
                      <a:moveTo>
                        <a:pt x="195" y="0"/>
                      </a:moveTo>
                      <a:cubicBezTo>
                        <a:pt x="22" y="0"/>
                        <a:pt x="22" y="0"/>
                        <a:pt x="22" y="0"/>
                      </a:cubicBezTo>
                      <a:cubicBezTo>
                        <a:pt x="19" y="0"/>
                        <a:pt x="15" y="2"/>
                        <a:pt x="13" y="4"/>
                      </a:cubicBezTo>
                      <a:cubicBezTo>
                        <a:pt x="9" y="7"/>
                        <a:pt x="0" y="16"/>
                        <a:pt x="0" y="21"/>
                      </a:cubicBezTo>
                      <a:cubicBezTo>
                        <a:pt x="0" y="21"/>
                        <a:pt x="0" y="21"/>
                        <a:pt x="0" y="21"/>
                      </a:cubicBezTo>
                      <a:cubicBezTo>
                        <a:pt x="2" y="14"/>
                        <a:pt x="8" y="9"/>
                        <a:pt x="15" y="9"/>
                      </a:cubicBezTo>
                      <a:cubicBezTo>
                        <a:pt x="188" y="9"/>
                        <a:pt x="188" y="9"/>
                        <a:pt x="188" y="9"/>
                      </a:cubicBezTo>
                      <a:cubicBezTo>
                        <a:pt x="197" y="9"/>
                        <a:pt x="204" y="16"/>
                        <a:pt x="204" y="25"/>
                      </a:cubicBezTo>
                      <a:cubicBezTo>
                        <a:pt x="204" y="87"/>
                        <a:pt x="204" y="87"/>
                        <a:pt x="204" y="87"/>
                      </a:cubicBezTo>
                      <a:cubicBezTo>
                        <a:pt x="204" y="90"/>
                        <a:pt x="203" y="92"/>
                        <a:pt x="201" y="95"/>
                      </a:cubicBezTo>
                      <a:cubicBezTo>
                        <a:pt x="204" y="92"/>
                        <a:pt x="206" y="89"/>
                        <a:pt x="207" y="87"/>
                      </a:cubicBezTo>
                      <a:cubicBezTo>
                        <a:pt x="209" y="85"/>
                        <a:pt x="210" y="82"/>
                        <a:pt x="210" y="78"/>
                      </a:cubicBezTo>
                      <a:cubicBezTo>
                        <a:pt x="210" y="16"/>
                        <a:pt x="210" y="16"/>
                        <a:pt x="210" y="16"/>
                      </a:cubicBezTo>
                      <a:cubicBezTo>
                        <a:pt x="210" y="7"/>
                        <a:pt x="203" y="0"/>
                        <a:pt x="195" y="0"/>
                      </a:cubicBezTo>
                      <a:close/>
                    </a:path>
                  </a:pathLst>
                </a:custGeom>
                <a:solidFill>
                  <a:srgbClr val="9D6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 name="Freeform 76">
                  <a:extLst>
                    <a:ext uri="{FF2B5EF4-FFF2-40B4-BE49-F238E27FC236}">
                      <a16:creationId xmlns:a16="http://schemas.microsoft.com/office/drawing/2014/main" id="{AB9F9632-4398-22C8-D2DF-FB26F46415FA}"/>
                    </a:ext>
                  </a:extLst>
                </p:cNvPr>
                <p:cNvSpPr>
                  <a:spLocks/>
                </p:cNvSpPr>
                <p:nvPr/>
              </p:nvSpPr>
              <p:spPr bwMode="auto">
                <a:xfrm>
                  <a:off x="1623" y="1973"/>
                  <a:ext cx="424" cy="46"/>
                </a:xfrm>
                <a:custGeom>
                  <a:avLst/>
                  <a:gdLst>
                    <a:gd name="T0" fmla="*/ 1797 w 206"/>
                    <a:gd name="T1" fmla="*/ 53 h 21"/>
                    <a:gd name="T2" fmla="*/ 1698 w 206"/>
                    <a:gd name="T3" fmla="*/ 0 h 21"/>
                    <a:gd name="T4" fmla="*/ 191 w 206"/>
                    <a:gd name="T5" fmla="*/ 0 h 21"/>
                    <a:gd name="T6" fmla="*/ 115 w 206"/>
                    <a:gd name="T7" fmla="*/ 44 h 21"/>
                    <a:gd name="T8" fmla="*/ 0 w 206"/>
                    <a:gd name="T9" fmla="*/ 221 h 21"/>
                    <a:gd name="T10" fmla="*/ 0 w 206"/>
                    <a:gd name="T11" fmla="*/ 221 h 21"/>
                    <a:gd name="T12" fmla="*/ 132 w 206"/>
                    <a:gd name="T13" fmla="*/ 96 h 21"/>
                    <a:gd name="T14" fmla="*/ 1640 w 206"/>
                    <a:gd name="T15" fmla="*/ 96 h 21"/>
                    <a:gd name="T16" fmla="*/ 1737 w 206"/>
                    <a:gd name="T17" fmla="*/ 134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 h="21">
                      <a:moveTo>
                        <a:pt x="206" y="5"/>
                      </a:moveTo>
                      <a:cubicBezTo>
                        <a:pt x="203" y="2"/>
                        <a:pt x="199" y="0"/>
                        <a:pt x="195" y="0"/>
                      </a:cubicBezTo>
                      <a:cubicBezTo>
                        <a:pt x="22" y="0"/>
                        <a:pt x="22" y="0"/>
                        <a:pt x="22" y="0"/>
                      </a:cubicBezTo>
                      <a:cubicBezTo>
                        <a:pt x="19" y="0"/>
                        <a:pt x="15" y="2"/>
                        <a:pt x="13" y="4"/>
                      </a:cubicBezTo>
                      <a:cubicBezTo>
                        <a:pt x="9" y="7"/>
                        <a:pt x="0" y="16"/>
                        <a:pt x="0" y="21"/>
                      </a:cubicBezTo>
                      <a:cubicBezTo>
                        <a:pt x="0" y="21"/>
                        <a:pt x="0" y="21"/>
                        <a:pt x="0" y="21"/>
                      </a:cubicBezTo>
                      <a:cubicBezTo>
                        <a:pt x="2" y="14"/>
                        <a:pt x="8" y="9"/>
                        <a:pt x="15" y="9"/>
                      </a:cubicBezTo>
                      <a:cubicBezTo>
                        <a:pt x="188" y="9"/>
                        <a:pt x="188" y="9"/>
                        <a:pt x="188" y="9"/>
                      </a:cubicBezTo>
                      <a:cubicBezTo>
                        <a:pt x="192" y="9"/>
                        <a:pt x="196" y="11"/>
                        <a:pt x="199" y="13"/>
                      </a:cubicBezTo>
                    </a:path>
                  </a:pathLst>
                </a:custGeom>
                <a:solidFill>
                  <a:srgbClr val="F7F2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8" name="Freeform 77">
                  <a:extLst>
                    <a:ext uri="{FF2B5EF4-FFF2-40B4-BE49-F238E27FC236}">
                      <a16:creationId xmlns:a16="http://schemas.microsoft.com/office/drawing/2014/main" id="{21C57C42-59FE-EF59-93C7-E2A044DB7920}"/>
                    </a:ext>
                  </a:extLst>
                </p:cNvPr>
                <p:cNvSpPr>
                  <a:spLocks/>
                </p:cNvSpPr>
                <p:nvPr/>
              </p:nvSpPr>
              <p:spPr bwMode="auto">
                <a:xfrm>
                  <a:off x="2008" y="1976"/>
                  <a:ext cx="47" cy="46"/>
                </a:xfrm>
                <a:custGeom>
                  <a:avLst/>
                  <a:gdLst>
                    <a:gd name="T0" fmla="*/ 84 w 23"/>
                    <a:gd name="T1" fmla="*/ 0 h 21"/>
                    <a:gd name="T2" fmla="*/ 0 w 23"/>
                    <a:gd name="T3" fmla="*/ 85 h 21"/>
                    <a:gd name="T4" fmla="*/ 8 w 23"/>
                    <a:gd name="T5" fmla="*/ 85 h 21"/>
                    <a:gd name="T6" fmla="*/ 137 w 23"/>
                    <a:gd name="T7" fmla="*/ 221 h 21"/>
                    <a:gd name="T8" fmla="*/ 196 w 23"/>
                    <a:gd name="T9" fmla="*/ 134 h 21"/>
                    <a:gd name="T10" fmla="*/ 84 w 23"/>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0" y="0"/>
                      </a:moveTo>
                      <a:cubicBezTo>
                        <a:pt x="0" y="8"/>
                        <a:pt x="0" y="8"/>
                        <a:pt x="0" y="8"/>
                      </a:cubicBezTo>
                      <a:cubicBezTo>
                        <a:pt x="1" y="8"/>
                        <a:pt x="1" y="8"/>
                        <a:pt x="1" y="8"/>
                      </a:cubicBezTo>
                      <a:cubicBezTo>
                        <a:pt x="9" y="8"/>
                        <a:pt x="15" y="14"/>
                        <a:pt x="16" y="21"/>
                      </a:cubicBezTo>
                      <a:cubicBezTo>
                        <a:pt x="23" y="13"/>
                        <a:pt x="23" y="13"/>
                        <a:pt x="23" y="13"/>
                      </a:cubicBezTo>
                      <a:cubicBezTo>
                        <a:pt x="22" y="6"/>
                        <a:pt x="17" y="0"/>
                        <a:pt x="10" y="0"/>
                      </a:cubicBezTo>
                      <a:close/>
                    </a:path>
                  </a:pathLst>
                </a:custGeom>
                <a:solidFill>
                  <a:srgbClr val="D9BE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9" name="Freeform 78">
                  <a:extLst>
                    <a:ext uri="{FF2B5EF4-FFF2-40B4-BE49-F238E27FC236}">
                      <a16:creationId xmlns:a16="http://schemas.microsoft.com/office/drawing/2014/main" id="{B1063334-AD3E-ECC4-EBB8-89F4652D2256}"/>
                    </a:ext>
                  </a:extLst>
                </p:cNvPr>
                <p:cNvSpPr>
                  <a:spLocks/>
                </p:cNvSpPr>
                <p:nvPr/>
              </p:nvSpPr>
              <p:spPr bwMode="auto">
                <a:xfrm>
                  <a:off x="1623" y="1993"/>
                  <a:ext cx="420" cy="204"/>
                </a:xfrm>
                <a:custGeom>
                  <a:avLst/>
                  <a:gdLst>
                    <a:gd name="T0" fmla="*/ 1641 w 204"/>
                    <a:gd name="T1" fmla="*/ 0 h 93"/>
                    <a:gd name="T2" fmla="*/ 132 w 204"/>
                    <a:gd name="T3" fmla="*/ 0 h 93"/>
                    <a:gd name="T4" fmla="*/ 0 w 204"/>
                    <a:gd name="T5" fmla="*/ 169 h 93"/>
                    <a:gd name="T6" fmla="*/ 0 w 204"/>
                    <a:gd name="T7" fmla="*/ 823 h 93"/>
                    <a:gd name="T8" fmla="*/ 132 w 204"/>
                    <a:gd name="T9" fmla="*/ 981 h 93"/>
                    <a:gd name="T10" fmla="*/ 681 w 204"/>
                    <a:gd name="T11" fmla="*/ 981 h 93"/>
                    <a:gd name="T12" fmla="*/ 889 w 204"/>
                    <a:gd name="T13" fmla="*/ 726 h 93"/>
                    <a:gd name="T14" fmla="*/ 1097 w 204"/>
                    <a:gd name="T15" fmla="*/ 981 h 93"/>
                    <a:gd name="T16" fmla="*/ 1641 w 204"/>
                    <a:gd name="T17" fmla="*/ 981 h 93"/>
                    <a:gd name="T18" fmla="*/ 1781 w 204"/>
                    <a:gd name="T19" fmla="*/ 823 h 93"/>
                    <a:gd name="T20" fmla="*/ 1781 w 204"/>
                    <a:gd name="T21" fmla="*/ 169 h 93"/>
                    <a:gd name="T22" fmla="*/ 1641 w 204"/>
                    <a:gd name="T23" fmla="*/ 0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4" h="93">
                      <a:moveTo>
                        <a:pt x="188" y="0"/>
                      </a:moveTo>
                      <a:cubicBezTo>
                        <a:pt x="15" y="0"/>
                        <a:pt x="15" y="0"/>
                        <a:pt x="15" y="0"/>
                      </a:cubicBezTo>
                      <a:cubicBezTo>
                        <a:pt x="7" y="0"/>
                        <a:pt x="0" y="7"/>
                        <a:pt x="0" y="16"/>
                      </a:cubicBezTo>
                      <a:cubicBezTo>
                        <a:pt x="0" y="78"/>
                        <a:pt x="0" y="78"/>
                        <a:pt x="0" y="78"/>
                      </a:cubicBezTo>
                      <a:cubicBezTo>
                        <a:pt x="0" y="86"/>
                        <a:pt x="7" y="93"/>
                        <a:pt x="15" y="93"/>
                      </a:cubicBezTo>
                      <a:cubicBezTo>
                        <a:pt x="78" y="93"/>
                        <a:pt x="78" y="93"/>
                        <a:pt x="78" y="93"/>
                      </a:cubicBezTo>
                      <a:cubicBezTo>
                        <a:pt x="78" y="80"/>
                        <a:pt x="89" y="69"/>
                        <a:pt x="102" y="69"/>
                      </a:cubicBezTo>
                      <a:cubicBezTo>
                        <a:pt x="115" y="69"/>
                        <a:pt x="126" y="80"/>
                        <a:pt x="126" y="93"/>
                      </a:cubicBezTo>
                      <a:cubicBezTo>
                        <a:pt x="188" y="93"/>
                        <a:pt x="188" y="93"/>
                        <a:pt x="188" y="93"/>
                      </a:cubicBezTo>
                      <a:cubicBezTo>
                        <a:pt x="197" y="93"/>
                        <a:pt x="204" y="86"/>
                        <a:pt x="204" y="78"/>
                      </a:cubicBezTo>
                      <a:cubicBezTo>
                        <a:pt x="204" y="16"/>
                        <a:pt x="204" y="16"/>
                        <a:pt x="204" y="16"/>
                      </a:cubicBezTo>
                      <a:cubicBezTo>
                        <a:pt x="204" y="7"/>
                        <a:pt x="197" y="0"/>
                        <a:pt x="188" y="0"/>
                      </a:cubicBezTo>
                      <a:close/>
                    </a:path>
                  </a:pathLst>
                </a:custGeom>
                <a:solidFill>
                  <a:srgbClr val="CBA8B9"/>
                </a:solidFill>
                <a:ln w="6350" cap="rnd">
                  <a:solidFill>
                    <a:srgbClr val="000000"/>
                  </a:solidFill>
                  <a:prstDash val="solid"/>
                  <a:round/>
                  <a:headEnd/>
                  <a:tailEnd/>
                </a:ln>
              </p:spPr>
              <p:txBody>
                <a:bodyPr/>
                <a:lstStyle/>
                <a:p>
                  <a:endParaRPr lang="en-US"/>
                </a:p>
              </p:txBody>
            </p:sp>
            <p:sp>
              <p:nvSpPr>
                <p:cNvPr id="550" name="Freeform 79">
                  <a:extLst>
                    <a:ext uri="{FF2B5EF4-FFF2-40B4-BE49-F238E27FC236}">
                      <a16:creationId xmlns:a16="http://schemas.microsoft.com/office/drawing/2014/main" id="{2BE64509-49BE-6FAB-0C1E-F59BF31D24ED}"/>
                    </a:ext>
                  </a:extLst>
                </p:cNvPr>
                <p:cNvSpPr>
                  <a:spLocks/>
                </p:cNvSpPr>
                <p:nvPr/>
              </p:nvSpPr>
              <p:spPr bwMode="auto">
                <a:xfrm>
                  <a:off x="1841" y="2136"/>
                  <a:ext cx="48" cy="52"/>
                </a:xfrm>
                <a:custGeom>
                  <a:avLst/>
                  <a:gdLst>
                    <a:gd name="T0" fmla="*/ 0 w 23"/>
                    <a:gd name="T1" fmla="*/ 20 h 24"/>
                    <a:gd name="T2" fmla="*/ 192 w 23"/>
                    <a:gd name="T3" fmla="*/ 245 h 24"/>
                    <a:gd name="T4" fmla="*/ 0 w 23"/>
                    <a:gd name="T5" fmla="*/ 20 h 24"/>
                    <a:gd name="T6" fmla="*/ 0 60000 65536"/>
                    <a:gd name="T7" fmla="*/ 0 60000 65536"/>
                    <a:gd name="T8" fmla="*/ 0 60000 65536"/>
                  </a:gdLst>
                  <a:ahLst/>
                  <a:cxnLst>
                    <a:cxn ang="T6">
                      <a:pos x="T0" y="T1"/>
                    </a:cxn>
                    <a:cxn ang="T7">
                      <a:pos x="T2" y="T3"/>
                    </a:cxn>
                    <a:cxn ang="T8">
                      <a:pos x="T4" y="T5"/>
                    </a:cxn>
                  </a:cxnLst>
                  <a:rect l="0" t="0" r="r" b="b"/>
                  <a:pathLst>
                    <a:path w="23" h="24">
                      <a:moveTo>
                        <a:pt x="0" y="2"/>
                      </a:moveTo>
                      <a:cubicBezTo>
                        <a:pt x="11" y="2"/>
                        <a:pt x="21" y="12"/>
                        <a:pt x="21" y="24"/>
                      </a:cubicBezTo>
                      <a:cubicBezTo>
                        <a:pt x="23" y="14"/>
                        <a:pt x="17"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1" name="Freeform 80">
                  <a:extLst>
                    <a:ext uri="{FF2B5EF4-FFF2-40B4-BE49-F238E27FC236}">
                      <a16:creationId xmlns:a16="http://schemas.microsoft.com/office/drawing/2014/main" id="{5F7F2922-0CD8-C390-D08C-BAF77A739A32}"/>
                    </a:ext>
                  </a:extLst>
                </p:cNvPr>
                <p:cNvSpPr>
                  <a:spLocks/>
                </p:cNvSpPr>
                <p:nvPr/>
              </p:nvSpPr>
              <p:spPr bwMode="auto">
                <a:xfrm>
                  <a:off x="1632" y="2002"/>
                  <a:ext cx="355" cy="162"/>
                </a:xfrm>
                <a:custGeom>
                  <a:avLst/>
                  <a:gdLst>
                    <a:gd name="T0" fmla="*/ 1486 w 173"/>
                    <a:gd name="T1" fmla="*/ 0 h 74"/>
                    <a:gd name="T2" fmla="*/ 123 w 173"/>
                    <a:gd name="T3" fmla="*/ 0 h 74"/>
                    <a:gd name="T4" fmla="*/ 0 w 173"/>
                    <a:gd name="T5" fmla="*/ 149 h 74"/>
                    <a:gd name="T6" fmla="*/ 0 w 173"/>
                    <a:gd name="T7" fmla="*/ 742 h 74"/>
                    <a:gd name="T8" fmla="*/ 68 w 173"/>
                    <a:gd name="T9" fmla="*/ 158 h 74"/>
                    <a:gd name="T10" fmla="*/ 164 w 173"/>
                    <a:gd name="T11" fmla="*/ 85 h 74"/>
                    <a:gd name="T12" fmla="*/ 1494 w 173"/>
                    <a:gd name="T13" fmla="*/ 0 h 74"/>
                    <a:gd name="T14" fmla="*/ 1486 w 173"/>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3" h="74">
                      <a:moveTo>
                        <a:pt x="172" y="0"/>
                      </a:moveTo>
                      <a:cubicBezTo>
                        <a:pt x="14" y="0"/>
                        <a:pt x="14" y="0"/>
                        <a:pt x="14" y="0"/>
                      </a:cubicBezTo>
                      <a:cubicBezTo>
                        <a:pt x="6" y="0"/>
                        <a:pt x="0" y="6"/>
                        <a:pt x="0" y="14"/>
                      </a:cubicBezTo>
                      <a:cubicBezTo>
                        <a:pt x="0" y="71"/>
                        <a:pt x="0" y="71"/>
                        <a:pt x="0" y="71"/>
                      </a:cubicBezTo>
                      <a:cubicBezTo>
                        <a:pt x="0" y="74"/>
                        <a:pt x="5" y="25"/>
                        <a:pt x="8" y="15"/>
                      </a:cubicBezTo>
                      <a:cubicBezTo>
                        <a:pt x="10" y="11"/>
                        <a:pt x="14" y="8"/>
                        <a:pt x="19" y="8"/>
                      </a:cubicBezTo>
                      <a:cubicBezTo>
                        <a:pt x="173" y="0"/>
                        <a:pt x="173" y="0"/>
                        <a:pt x="173" y="0"/>
                      </a:cubicBezTo>
                      <a:cubicBezTo>
                        <a:pt x="172" y="0"/>
                        <a:pt x="172" y="0"/>
                        <a:pt x="172" y="0"/>
                      </a:cubicBezTo>
                      <a:close/>
                    </a:path>
                  </a:pathLst>
                </a:custGeom>
                <a:solidFill>
                  <a:srgbClr val="F2E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2" name="Freeform 81">
                  <a:extLst>
                    <a:ext uri="{FF2B5EF4-FFF2-40B4-BE49-F238E27FC236}">
                      <a16:creationId xmlns:a16="http://schemas.microsoft.com/office/drawing/2014/main" id="{C8BEA814-85B1-6BB8-FC45-C470E4E63D94}"/>
                    </a:ext>
                  </a:extLst>
                </p:cNvPr>
                <p:cNvSpPr>
                  <a:spLocks/>
                </p:cNvSpPr>
                <p:nvPr/>
              </p:nvSpPr>
              <p:spPr bwMode="auto">
                <a:xfrm>
                  <a:off x="1623" y="1973"/>
                  <a:ext cx="432" cy="209"/>
                </a:xfrm>
                <a:custGeom>
                  <a:avLst/>
                  <a:gdLst>
                    <a:gd name="T0" fmla="*/ 1697 w 210"/>
                    <a:gd name="T1" fmla="*/ 0 h 95"/>
                    <a:gd name="T2" fmla="*/ 191 w 210"/>
                    <a:gd name="T3" fmla="*/ 0 h 95"/>
                    <a:gd name="T4" fmla="*/ 115 w 210"/>
                    <a:gd name="T5" fmla="*/ 44 h 95"/>
                    <a:gd name="T6" fmla="*/ 0 w 210"/>
                    <a:gd name="T7" fmla="*/ 222 h 95"/>
                    <a:gd name="T8" fmla="*/ 0 w 210"/>
                    <a:gd name="T9" fmla="*/ 222 h 95"/>
                    <a:gd name="T10" fmla="*/ 132 w 210"/>
                    <a:gd name="T11" fmla="*/ 97 h 95"/>
                    <a:gd name="T12" fmla="*/ 1637 w 210"/>
                    <a:gd name="T13" fmla="*/ 97 h 95"/>
                    <a:gd name="T14" fmla="*/ 1777 w 210"/>
                    <a:gd name="T15" fmla="*/ 266 h 95"/>
                    <a:gd name="T16" fmla="*/ 1777 w 210"/>
                    <a:gd name="T17" fmla="*/ 924 h 95"/>
                    <a:gd name="T18" fmla="*/ 1749 w 210"/>
                    <a:gd name="T19" fmla="*/ 1012 h 95"/>
                    <a:gd name="T20" fmla="*/ 1802 w 210"/>
                    <a:gd name="T21" fmla="*/ 924 h 95"/>
                    <a:gd name="T22" fmla="*/ 1829 w 210"/>
                    <a:gd name="T23" fmla="*/ 832 h 95"/>
                    <a:gd name="T24" fmla="*/ 1829 w 210"/>
                    <a:gd name="T25" fmla="*/ 169 h 95"/>
                    <a:gd name="T26" fmla="*/ 1697 w 210"/>
                    <a:gd name="T27" fmla="*/ 0 h 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0" h="95">
                      <a:moveTo>
                        <a:pt x="195" y="0"/>
                      </a:moveTo>
                      <a:cubicBezTo>
                        <a:pt x="22" y="0"/>
                        <a:pt x="22" y="0"/>
                        <a:pt x="22" y="0"/>
                      </a:cubicBezTo>
                      <a:cubicBezTo>
                        <a:pt x="19" y="0"/>
                        <a:pt x="15" y="2"/>
                        <a:pt x="13" y="4"/>
                      </a:cubicBezTo>
                      <a:cubicBezTo>
                        <a:pt x="9" y="7"/>
                        <a:pt x="0" y="16"/>
                        <a:pt x="0" y="21"/>
                      </a:cubicBezTo>
                      <a:cubicBezTo>
                        <a:pt x="0" y="21"/>
                        <a:pt x="0" y="21"/>
                        <a:pt x="0" y="21"/>
                      </a:cubicBezTo>
                      <a:cubicBezTo>
                        <a:pt x="2" y="14"/>
                        <a:pt x="8" y="9"/>
                        <a:pt x="15" y="9"/>
                      </a:cubicBezTo>
                      <a:cubicBezTo>
                        <a:pt x="188" y="9"/>
                        <a:pt x="188" y="9"/>
                        <a:pt x="188" y="9"/>
                      </a:cubicBezTo>
                      <a:cubicBezTo>
                        <a:pt x="197" y="9"/>
                        <a:pt x="204" y="16"/>
                        <a:pt x="204" y="25"/>
                      </a:cubicBezTo>
                      <a:cubicBezTo>
                        <a:pt x="204" y="87"/>
                        <a:pt x="204" y="87"/>
                        <a:pt x="204" y="87"/>
                      </a:cubicBezTo>
                      <a:cubicBezTo>
                        <a:pt x="204" y="90"/>
                        <a:pt x="203" y="92"/>
                        <a:pt x="201" y="95"/>
                      </a:cubicBezTo>
                      <a:cubicBezTo>
                        <a:pt x="204" y="92"/>
                        <a:pt x="206" y="89"/>
                        <a:pt x="207" y="87"/>
                      </a:cubicBezTo>
                      <a:cubicBezTo>
                        <a:pt x="209" y="85"/>
                        <a:pt x="210" y="82"/>
                        <a:pt x="210" y="78"/>
                      </a:cubicBezTo>
                      <a:cubicBezTo>
                        <a:pt x="210" y="16"/>
                        <a:pt x="210" y="16"/>
                        <a:pt x="210" y="16"/>
                      </a:cubicBezTo>
                      <a:cubicBezTo>
                        <a:pt x="210" y="7"/>
                        <a:pt x="203" y="0"/>
                        <a:pt x="195" y="0"/>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 name="Freeform 82">
                  <a:extLst>
                    <a:ext uri="{FF2B5EF4-FFF2-40B4-BE49-F238E27FC236}">
                      <a16:creationId xmlns:a16="http://schemas.microsoft.com/office/drawing/2014/main" id="{EFBA4745-B455-F0D7-EE20-776998BDA9EA}"/>
                    </a:ext>
                  </a:extLst>
                </p:cNvPr>
                <p:cNvSpPr>
                  <a:spLocks/>
                </p:cNvSpPr>
                <p:nvPr/>
              </p:nvSpPr>
              <p:spPr bwMode="auto">
                <a:xfrm>
                  <a:off x="1623" y="1973"/>
                  <a:ext cx="424" cy="46"/>
                </a:xfrm>
                <a:custGeom>
                  <a:avLst/>
                  <a:gdLst>
                    <a:gd name="T0" fmla="*/ 1797 w 206"/>
                    <a:gd name="T1" fmla="*/ 53 h 21"/>
                    <a:gd name="T2" fmla="*/ 1698 w 206"/>
                    <a:gd name="T3" fmla="*/ 0 h 21"/>
                    <a:gd name="T4" fmla="*/ 191 w 206"/>
                    <a:gd name="T5" fmla="*/ 0 h 21"/>
                    <a:gd name="T6" fmla="*/ 115 w 206"/>
                    <a:gd name="T7" fmla="*/ 44 h 21"/>
                    <a:gd name="T8" fmla="*/ 0 w 206"/>
                    <a:gd name="T9" fmla="*/ 221 h 21"/>
                    <a:gd name="T10" fmla="*/ 0 w 206"/>
                    <a:gd name="T11" fmla="*/ 221 h 21"/>
                    <a:gd name="T12" fmla="*/ 132 w 206"/>
                    <a:gd name="T13" fmla="*/ 96 h 21"/>
                    <a:gd name="T14" fmla="*/ 1640 w 206"/>
                    <a:gd name="T15" fmla="*/ 96 h 21"/>
                    <a:gd name="T16" fmla="*/ 1737 w 206"/>
                    <a:gd name="T17" fmla="*/ 134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 h="21">
                      <a:moveTo>
                        <a:pt x="206" y="5"/>
                      </a:moveTo>
                      <a:cubicBezTo>
                        <a:pt x="203" y="2"/>
                        <a:pt x="199" y="0"/>
                        <a:pt x="195" y="0"/>
                      </a:cubicBezTo>
                      <a:cubicBezTo>
                        <a:pt x="22" y="0"/>
                        <a:pt x="22" y="0"/>
                        <a:pt x="22" y="0"/>
                      </a:cubicBezTo>
                      <a:cubicBezTo>
                        <a:pt x="19" y="0"/>
                        <a:pt x="15" y="2"/>
                        <a:pt x="13" y="4"/>
                      </a:cubicBezTo>
                      <a:cubicBezTo>
                        <a:pt x="9" y="7"/>
                        <a:pt x="0" y="16"/>
                        <a:pt x="0" y="21"/>
                      </a:cubicBezTo>
                      <a:cubicBezTo>
                        <a:pt x="0" y="21"/>
                        <a:pt x="0" y="21"/>
                        <a:pt x="0" y="21"/>
                      </a:cubicBezTo>
                      <a:cubicBezTo>
                        <a:pt x="2" y="14"/>
                        <a:pt x="8" y="9"/>
                        <a:pt x="15" y="9"/>
                      </a:cubicBezTo>
                      <a:cubicBezTo>
                        <a:pt x="188" y="9"/>
                        <a:pt x="188" y="9"/>
                        <a:pt x="188" y="9"/>
                      </a:cubicBezTo>
                      <a:cubicBezTo>
                        <a:pt x="192" y="9"/>
                        <a:pt x="196" y="11"/>
                        <a:pt x="199" y="13"/>
                      </a:cubicBezTo>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 name="Freeform 83">
                  <a:extLst>
                    <a:ext uri="{FF2B5EF4-FFF2-40B4-BE49-F238E27FC236}">
                      <a16:creationId xmlns:a16="http://schemas.microsoft.com/office/drawing/2014/main" id="{CFAE1F31-D9BF-185B-983A-4117E3EA5B04}"/>
                    </a:ext>
                  </a:extLst>
                </p:cNvPr>
                <p:cNvSpPr>
                  <a:spLocks/>
                </p:cNvSpPr>
                <p:nvPr/>
              </p:nvSpPr>
              <p:spPr bwMode="auto">
                <a:xfrm>
                  <a:off x="1905" y="2046"/>
                  <a:ext cx="130" cy="145"/>
                </a:xfrm>
                <a:custGeom>
                  <a:avLst/>
                  <a:gdLst>
                    <a:gd name="T0" fmla="*/ 0 w 63"/>
                    <a:gd name="T1" fmla="*/ 690 h 66"/>
                    <a:gd name="T2" fmla="*/ 429 w 63"/>
                    <a:gd name="T3" fmla="*/ 690 h 66"/>
                    <a:gd name="T4" fmla="*/ 553 w 63"/>
                    <a:gd name="T5" fmla="*/ 540 h 66"/>
                    <a:gd name="T6" fmla="*/ 553 w 63"/>
                    <a:gd name="T7" fmla="*/ 0 h 66"/>
                    <a:gd name="T8" fmla="*/ 440 w 63"/>
                    <a:gd name="T9" fmla="*/ 593 h 66"/>
                    <a:gd name="T10" fmla="*/ 0 w 63"/>
                    <a:gd name="T11" fmla="*/ 690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66">
                      <a:moveTo>
                        <a:pt x="0" y="65"/>
                      </a:moveTo>
                      <a:cubicBezTo>
                        <a:pt x="49" y="65"/>
                        <a:pt x="49" y="65"/>
                        <a:pt x="49" y="65"/>
                      </a:cubicBezTo>
                      <a:cubicBezTo>
                        <a:pt x="56" y="65"/>
                        <a:pt x="63" y="59"/>
                        <a:pt x="63" y="51"/>
                      </a:cubicBezTo>
                      <a:cubicBezTo>
                        <a:pt x="63" y="0"/>
                        <a:pt x="63" y="0"/>
                        <a:pt x="63" y="0"/>
                      </a:cubicBezTo>
                      <a:cubicBezTo>
                        <a:pt x="60" y="13"/>
                        <a:pt x="62" y="46"/>
                        <a:pt x="50" y="56"/>
                      </a:cubicBezTo>
                      <a:cubicBezTo>
                        <a:pt x="38" y="66"/>
                        <a:pt x="0" y="65"/>
                        <a:pt x="0" y="65"/>
                      </a:cubicBezTo>
                      <a:close/>
                    </a:path>
                  </a:pathLst>
                </a:custGeom>
                <a:solidFill>
                  <a:srgbClr val="AD7A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5" name="Freeform 84">
                  <a:extLst>
                    <a:ext uri="{FF2B5EF4-FFF2-40B4-BE49-F238E27FC236}">
                      <a16:creationId xmlns:a16="http://schemas.microsoft.com/office/drawing/2014/main" id="{784DE54A-CCEA-6A83-AD02-0E62640FCBC6}"/>
                    </a:ext>
                  </a:extLst>
                </p:cNvPr>
                <p:cNvSpPr>
                  <a:spLocks/>
                </p:cNvSpPr>
                <p:nvPr/>
              </p:nvSpPr>
              <p:spPr bwMode="auto">
                <a:xfrm>
                  <a:off x="3546" y="1349"/>
                  <a:ext cx="57" cy="153"/>
                </a:xfrm>
                <a:custGeom>
                  <a:avLst/>
                  <a:gdLst>
                    <a:gd name="T0" fmla="*/ 8 w 28"/>
                    <a:gd name="T1" fmla="*/ 125 h 70"/>
                    <a:gd name="T2" fmla="*/ 75 w 28"/>
                    <a:gd name="T3" fmla="*/ 9 h 70"/>
                    <a:gd name="T4" fmla="*/ 169 w 28"/>
                    <a:gd name="T5" fmla="*/ 96 h 70"/>
                    <a:gd name="T6" fmla="*/ 236 w 28"/>
                    <a:gd name="T7" fmla="*/ 697 h 70"/>
                    <a:gd name="T8" fmla="*/ 153 w 28"/>
                    <a:gd name="T9" fmla="*/ 669 h 70"/>
                    <a:gd name="T10" fmla="*/ 83 w 28"/>
                    <a:gd name="T11" fmla="*/ 730 h 70"/>
                    <a:gd name="T12" fmla="*/ 8 w 28"/>
                    <a:gd name="T13" fmla="*/ 125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0">
                      <a:moveTo>
                        <a:pt x="1" y="12"/>
                      </a:moveTo>
                      <a:cubicBezTo>
                        <a:pt x="0" y="7"/>
                        <a:pt x="4" y="2"/>
                        <a:pt x="9" y="1"/>
                      </a:cubicBezTo>
                      <a:cubicBezTo>
                        <a:pt x="14" y="0"/>
                        <a:pt x="19" y="4"/>
                        <a:pt x="20" y="9"/>
                      </a:cubicBezTo>
                      <a:cubicBezTo>
                        <a:pt x="28" y="67"/>
                        <a:pt x="28" y="67"/>
                        <a:pt x="28" y="67"/>
                      </a:cubicBezTo>
                      <a:cubicBezTo>
                        <a:pt x="18" y="64"/>
                        <a:pt x="18" y="64"/>
                        <a:pt x="18" y="64"/>
                      </a:cubicBezTo>
                      <a:cubicBezTo>
                        <a:pt x="10" y="70"/>
                        <a:pt x="10" y="70"/>
                        <a:pt x="10" y="70"/>
                      </a:cubicBezTo>
                      <a:lnTo>
                        <a:pt x="1" y="1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6" name="Freeform 85">
                  <a:extLst>
                    <a:ext uri="{FF2B5EF4-FFF2-40B4-BE49-F238E27FC236}">
                      <a16:creationId xmlns:a16="http://schemas.microsoft.com/office/drawing/2014/main" id="{AA1A231C-CB26-0C02-F94B-99355316482F}"/>
                    </a:ext>
                  </a:extLst>
                </p:cNvPr>
                <p:cNvSpPr>
                  <a:spLocks/>
                </p:cNvSpPr>
                <p:nvPr/>
              </p:nvSpPr>
              <p:spPr bwMode="auto">
                <a:xfrm>
                  <a:off x="3546" y="1349"/>
                  <a:ext cx="57" cy="153"/>
                </a:xfrm>
                <a:custGeom>
                  <a:avLst/>
                  <a:gdLst>
                    <a:gd name="T0" fmla="*/ 8 w 28"/>
                    <a:gd name="T1" fmla="*/ 125 h 70"/>
                    <a:gd name="T2" fmla="*/ 75 w 28"/>
                    <a:gd name="T3" fmla="*/ 9 h 70"/>
                    <a:gd name="T4" fmla="*/ 169 w 28"/>
                    <a:gd name="T5" fmla="*/ 96 h 70"/>
                    <a:gd name="T6" fmla="*/ 236 w 28"/>
                    <a:gd name="T7" fmla="*/ 697 h 70"/>
                    <a:gd name="T8" fmla="*/ 153 w 28"/>
                    <a:gd name="T9" fmla="*/ 669 h 70"/>
                    <a:gd name="T10" fmla="*/ 83 w 28"/>
                    <a:gd name="T11" fmla="*/ 730 h 70"/>
                    <a:gd name="T12" fmla="*/ 8 w 28"/>
                    <a:gd name="T13" fmla="*/ 125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0">
                      <a:moveTo>
                        <a:pt x="1" y="12"/>
                      </a:moveTo>
                      <a:cubicBezTo>
                        <a:pt x="0" y="7"/>
                        <a:pt x="4" y="2"/>
                        <a:pt x="9" y="1"/>
                      </a:cubicBezTo>
                      <a:cubicBezTo>
                        <a:pt x="14" y="0"/>
                        <a:pt x="19" y="4"/>
                        <a:pt x="20" y="9"/>
                      </a:cubicBezTo>
                      <a:cubicBezTo>
                        <a:pt x="28" y="67"/>
                        <a:pt x="28" y="67"/>
                        <a:pt x="28" y="67"/>
                      </a:cubicBezTo>
                      <a:cubicBezTo>
                        <a:pt x="18" y="64"/>
                        <a:pt x="18" y="64"/>
                        <a:pt x="18" y="64"/>
                      </a:cubicBezTo>
                      <a:cubicBezTo>
                        <a:pt x="10" y="70"/>
                        <a:pt x="10" y="70"/>
                        <a:pt x="10" y="70"/>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7" name="Freeform 86">
                  <a:extLst>
                    <a:ext uri="{FF2B5EF4-FFF2-40B4-BE49-F238E27FC236}">
                      <a16:creationId xmlns:a16="http://schemas.microsoft.com/office/drawing/2014/main" id="{CD00ED65-5EB9-221E-364D-0E64FF53EB42}"/>
                    </a:ext>
                  </a:extLst>
                </p:cNvPr>
                <p:cNvSpPr>
                  <a:spLocks/>
                </p:cNvSpPr>
                <p:nvPr/>
              </p:nvSpPr>
              <p:spPr bwMode="auto">
                <a:xfrm>
                  <a:off x="3552" y="1355"/>
                  <a:ext cx="23" cy="127"/>
                </a:xfrm>
                <a:custGeom>
                  <a:avLst/>
                  <a:gdLst>
                    <a:gd name="T0" fmla="*/ 17 w 11"/>
                    <a:gd name="T1" fmla="*/ 96 h 58"/>
                    <a:gd name="T2" fmla="*/ 75 w 11"/>
                    <a:gd name="T3" fmla="*/ 609 h 58"/>
                    <a:gd name="T4" fmla="*/ 100 w 11"/>
                    <a:gd name="T5" fmla="*/ 33 h 58"/>
                    <a:gd name="T6" fmla="*/ 17 w 11"/>
                    <a:gd name="T7" fmla="*/ 96 h 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8">
                      <a:moveTo>
                        <a:pt x="2" y="9"/>
                      </a:moveTo>
                      <a:cubicBezTo>
                        <a:pt x="8" y="58"/>
                        <a:pt x="8" y="58"/>
                        <a:pt x="8" y="58"/>
                      </a:cubicBezTo>
                      <a:cubicBezTo>
                        <a:pt x="6" y="49"/>
                        <a:pt x="4" y="2"/>
                        <a:pt x="11" y="3"/>
                      </a:cubicBezTo>
                      <a:cubicBezTo>
                        <a:pt x="11" y="1"/>
                        <a:pt x="0" y="0"/>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8" name="Freeform 87">
                  <a:extLst>
                    <a:ext uri="{FF2B5EF4-FFF2-40B4-BE49-F238E27FC236}">
                      <a16:creationId xmlns:a16="http://schemas.microsoft.com/office/drawing/2014/main" id="{89C17432-275D-AC47-384E-3B7E5A01E2D1}"/>
                    </a:ext>
                  </a:extLst>
                </p:cNvPr>
                <p:cNvSpPr>
                  <a:spLocks/>
                </p:cNvSpPr>
                <p:nvPr/>
              </p:nvSpPr>
              <p:spPr bwMode="auto">
                <a:xfrm>
                  <a:off x="3747" y="1344"/>
                  <a:ext cx="64" cy="116"/>
                </a:xfrm>
                <a:custGeom>
                  <a:avLst/>
                  <a:gdLst>
                    <a:gd name="T0" fmla="*/ 17 w 31"/>
                    <a:gd name="T1" fmla="*/ 149 h 53"/>
                    <a:gd name="T2" fmla="*/ 72 w 31"/>
                    <a:gd name="T3" fmla="*/ 20 h 53"/>
                    <a:gd name="T4" fmla="*/ 175 w 31"/>
                    <a:gd name="T5" fmla="*/ 85 h 53"/>
                    <a:gd name="T6" fmla="*/ 273 w 31"/>
                    <a:gd name="T7" fmla="*/ 492 h 53"/>
                    <a:gd name="T8" fmla="*/ 184 w 31"/>
                    <a:gd name="T9" fmla="*/ 484 h 53"/>
                    <a:gd name="T10" fmla="*/ 116 w 31"/>
                    <a:gd name="T11" fmla="*/ 556 h 53"/>
                    <a:gd name="T12" fmla="*/ 17 w 31"/>
                    <a:gd name="T13" fmla="*/ 149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53">
                      <a:moveTo>
                        <a:pt x="2" y="14"/>
                      </a:moveTo>
                      <a:cubicBezTo>
                        <a:pt x="0" y="9"/>
                        <a:pt x="3" y="4"/>
                        <a:pt x="8" y="2"/>
                      </a:cubicBezTo>
                      <a:cubicBezTo>
                        <a:pt x="13" y="0"/>
                        <a:pt x="18" y="3"/>
                        <a:pt x="20" y="8"/>
                      </a:cubicBezTo>
                      <a:cubicBezTo>
                        <a:pt x="31" y="47"/>
                        <a:pt x="31" y="47"/>
                        <a:pt x="31" y="47"/>
                      </a:cubicBezTo>
                      <a:cubicBezTo>
                        <a:pt x="21" y="46"/>
                        <a:pt x="21" y="46"/>
                        <a:pt x="21" y="46"/>
                      </a:cubicBezTo>
                      <a:cubicBezTo>
                        <a:pt x="13" y="53"/>
                        <a:pt x="13" y="53"/>
                        <a:pt x="13" y="53"/>
                      </a:cubicBezTo>
                      <a:lnTo>
                        <a:pt x="2" y="14"/>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9" name="Freeform 88">
                  <a:extLst>
                    <a:ext uri="{FF2B5EF4-FFF2-40B4-BE49-F238E27FC236}">
                      <a16:creationId xmlns:a16="http://schemas.microsoft.com/office/drawing/2014/main" id="{ED77B0F9-5264-C03F-6B6F-B0C9756126E1}"/>
                    </a:ext>
                  </a:extLst>
                </p:cNvPr>
                <p:cNvSpPr>
                  <a:spLocks/>
                </p:cNvSpPr>
                <p:nvPr/>
              </p:nvSpPr>
              <p:spPr bwMode="auto">
                <a:xfrm>
                  <a:off x="3747" y="1344"/>
                  <a:ext cx="64" cy="116"/>
                </a:xfrm>
                <a:custGeom>
                  <a:avLst/>
                  <a:gdLst>
                    <a:gd name="T0" fmla="*/ 17 w 31"/>
                    <a:gd name="T1" fmla="*/ 149 h 53"/>
                    <a:gd name="T2" fmla="*/ 72 w 31"/>
                    <a:gd name="T3" fmla="*/ 20 h 53"/>
                    <a:gd name="T4" fmla="*/ 175 w 31"/>
                    <a:gd name="T5" fmla="*/ 85 h 53"/>
                    <a:gd name="T6" fmla="*/ 273 w 31"/>
                    <a:gd name="T7" fmla="*/ 492 h 53"/>
                    <a:gd name="T8" fmla="*/ 184 w 31"/>
                    <a:gd name="T9" fmla="*/ 484 h 53"/>
                    <a:gd name="T10" fmla="*/ 116 w 31"/>
                    <a:gd name="T11" fmla="*/ 556 h 53"/>
                    <a:gd name="T12" fmla="*/ 17 w 31"/>
                    <a:gd name="T13" fmla="*/ 149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53">
                      <a:moveTo>
                        <a:pt x="2" y="14"/>
                      </a:moveTo>
                      <a:cubicBezTo>
                        <a:pt x="0" y="9"/>
                        <a:pt x="3" y="4"/>
                        <a:pt x="8" y="2"/>
                      </a:cubicBezTo>
                      <a:cubicBezTo>
                        <a:pt x="13" y="0"/>
                        <a:pt x="18" y="3"/>
                        <a:pt x="20" y="8"/>
                      </a:cubicBezTo>
                      <a:cubicBezTo>
                        <a:pt x="31" y="47"/>
                        <a:pt x="31" y="47"/>
                        <a:pt x="31" y="47"/>
                      </a:cubicBezTo>
                      <a:cubicBezTo>
                        <a:pt x="21" y="46"/>
                        <a:pt x="21" y="46"/>
                        <a:pt x="21" y="46"/>
                      </a:cubicBezTo>
                      <a:cubicBezTo>
                        <a:pt x="13" y="53"/>
                        <a:pt x="13" y="53"/>
                        <a:pt x="13" y="53"/>
                      </a:cubicBezTo>
                      <a:lnTo>
                        <a:pt x="2" y="14"/>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0" name="Freeform 89">
                  <a:extLst>
                    <a:ext uri="{FF2B5EF4-FFF2-40B4-BE49-F238E27FC236}">
                      <a16:creationId xmlns:a16="http://schemas.microsoft.com/office/drawing/2014/main" id="{8FE56EC9-C6BC-912E-EBE4-CC3CD6EEE120}"/>
                    </a:ext>
                  </a:extLst>
                </p:cNvPr>
                <p:cNvSpPr>
                  <a:spLocks/>
                </p:cNvSpPr>
                <p:nvPr/>
              </p:nvSpPr>
              <p:spPr bwMode="auto">
                <a:xfrm>
                  <a:off x="3751" y="1349"/>
                  <a:ext cx="27" cy="92"/>
                </a:xfrm>
                <a:custGeom>
                  <a:avLst/>
                  <a:gdLst>
                    <a:gd name="T0" fmla="*/ 25 w 13"/>
                    <a:gd name="T1" fmla="*/ 116 h 42"/>
                    <a:gd name="T2" fmla="*/ 108 w 13"/>
                    <a:gd name="T3" fmla="*/ 442 h 42"/>
                    <a:gd name="T4" fmla="*/ 81 w 13"/>
                    <a:gd name="T5" fmla="*/ 241 h 42"/>
                    <a:gd name="T6" fmla="*/ 108 w 13"/>
                    <a:gd name="T7" fmla="*/ 33 h 42"/>
                    <a:gd name="T8" fmla="*/ 25 w 13"/>
                    <a:gd name="T9" fmla="*/ 1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3" y="11"/>
                      </a:moveTo>
                      <a:cubicBezTo>
                        <a:pt x="12" y="42"/>
                        <a:pt x="12" y="42"/>
                        <a:pt x="12" y="42"/>
                      </a:cubicBezTo>
                      <a:cubicBezTo>
                        <a:pt x="10" y="34"/>
                        <a:pt x="11" y="33"/>
                        <a:pt x="9" y="23"/>
                      </a:cubicBezTo>
                      <a:cubicBezTo>
                        <a:pt x="3" y="3"/>
                        <a:pt x="9" y="5"/>
                        <a:pt x="12" y="3"/>
                      </a:cubicBezTo>
                      <a:cubicBezTo>
                        <a:pt x="13" y="0"/>
                        <a:pt x="0" y="2"/>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1" name="Freeform 90">
                  <a:extLst>
                    <a:ext uri="{FF2B5EF4-FFF2-40B4-BE49-F238E27FC236}">
                      <a16:creationId xmlns:a16="http://schemas.microsoft.com/office/drawing/2014/main" id="{27DEBA01-88B2-D263-3AB8-E25CDE10D18E}"/>
                    </a:ext>
                  </a:extLst>
                </p:cNvPr>
                <p:cNvSpPr>
                  <a:spLocks/>
                </p:cNvSpPr>
                <p:nvPr/>
              </p:nvSpPr>
              <p:spPr bwMode="auto">
                <a:xfrm>
                  <a:off x="4377" y="816"/>
                  <a:ext cx="92" cy="210"/>
                </a:xfrm>
                <a:custGeom>
                  <a:avLst/>
                  <a:gdLst>
                    <a:gd name="T0" fmla="*/ 376 w 45"/>
                    <a:gd name="T1" fmla="*/ 858 h 96"/>
                    <a:gd name="T2" fmla="*/ 325 w 45"/>
                    <a:gd name="T3" fmla="*/ 987 h 96"/>
                    <a:gd name="T4" fmla="*/ 221 w 45"/>
                    <a:gd name="T5" fmla="*/ 923 h 96"/>
                    <a:gd name="T6" fmla="*/ 0 w 45"/>
                    <a:gd name="T7" fmla="*/ 61 h 96"/>
                    <a:gd name="T8" fmla="*/ 76 w 45"/>
                    <a:gd name="T9" fmla="*/ 85 h 96"/>
                    <a:gd name="T10" fmla="*/ 147 w 45"/>
                    <a:gd name="T11" fmla="*/ 0 h 96"/>
                    <a:gd name="T12" fmla="*/ 376 w 45"/>
                    <a:gd name="T13" fmla="*/ 858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96">
                      <a:moveTo>
                        <a:pt x="44" y="82"/>
                      </a:moveTo>
                      <a:cubicBezTo>
                        <a:pt x="45" y="87"/>
                        <a:pt x="43" y="92"/>
                        <a:pt x="38" y="94"/>
                      </a:cubicBezTo>
                      <a:cubicBezTo>
                        <a:pt x="33" y="96"/>
                        <a:pt x="27" y="93"/>
                        <a:pt x="26" y="88"/>
                      </a:cubicBezTo>
                      <a:cubicBezTo>
                        <a:pt x="0" y="6"/>
                        <a:pt x="0" y="6"/>
                        <a:pt x="0" y="6"/>
                      </a:cubicBezTo>
                      <a:cubicBezTo>
                        <a:pt x="9" y="8"/>
                        <a:pt x="9" y="8"/>
                        <a:pt x="9" y="8"/>
                      </a:cubicBezTo>
                      <a:cubicBezTo>
                        <a:pt x="17" y="0"/>
                        <a:pt x="17" y="0"/>
                        <a:pt x="17" y="0"/>
                      </a:cubicBezTo>
                      <a:lnTo>
                        <a:pt x="44" y="8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2" name="Freeform 91">
                  <a:extLst>
                    <a:ext uri="{FF2B5EF4-FFF2-40B4-BE49-F238E27FC236}">
                      <a16:creationId xmlns:a16="http://schemas.microsoft.com/office/drawing/2014/main" id="{FB332ACC-872F-3D87-894D-6EE707CFDA7F}"/>
                    </a:ext>
                  </a:extLst>
                </p:cNvPr>
                <p:cNvSpPr>
                  <a:spLocks/>
                </p:cNvSpPr>
                <p:nvPr/>
              </p:nvSpPr>
              <p:spPr bwMode="auto">
                <a:xfrm>
                  <a:off x="4377" y="816"/>
                  <a:ext cx="92" cy="210"/>
                </a:xfrm>
                <a:custGeom>
                  <a:avLst/>
                  <a:gdLst>
                    <a:gd name="T0" fmla="*/ 376 w 45"/>
                    <a:gd name="T1" fmla="*/ 858 h 96"/>
                    <a:gd name="T2" fmla="*/ 325 w 45"/>
                    <a:gd name="T3" fmla="*/ 987 h 96"/>
                    <a:gd name="T4" fmla="*/ 221 w 45"/>
                    <a:gd name="T5" fmla="*/ 923 h 96"/>
                    <a:gd name="T6" fmla="*/ 0 w 45"/>
                    <a:gd name="T7" fmla="*/ 61 h 96"/>
                    <a:gd name="T8" fmla="*/ 76 w 45"/>
                    <a:gd name="T9" fmla="*/ 85 h 96"/>
                    <a:gd name="T10" fmla="*/ 147 w 45"/>
                    <a:gd name="T11" fmla="*/ 0 h 96"/>
                    <a:gd name="T12" fmla="*/ 376 w 45"/>
                    <a:gd name="T13" fmla="*/ 858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96">
                      <a:moveTo>
                        <a:pt x="44" y="82"/>
                      </a:moveTo>
                      <a:cubicBezTo>
                        <a:pt x="45" y="87"/>
                        <a:pt x="43" y="92"/>
                        <a:pt x="38" y="94"/>
                      </a:cubicBezTo>
                      <a:cubicBezTo>
                        <a:pt x="33" y="96"/>
                        <a:pt x="27" y="93"/>
                        <a:pt x="26" y="88"/>
                      </a:cubicBezTo>
                      <a:cubicBezTo>
                        <a:pt x="0" y="6"/>
                        <a:pt x="0" y="6"/>
                        <a:pt x="0" y="6"/>
                      </a:cubicBezTo>
                      <a:cubicBezTo>
                        <a:pt x="9" y="8"/>
                        <a:pt x="9" y="8"/>
                        <a:pt x="9" y="8"/>
                      </a:cubicBezTo>
                      <a:cubicBezTo>
                        <a:pt x="17" y="0"/>
                        <a:pt x="17" y="0"/>
                        <a:pt x="17" y="0"/>
                      </a:cubicBezTo>
                      <a:lnTo>
                        <a:pt x="44" y="8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3" name="Freeform 92">
                  <a:extLst>
                    <a:ext uri="{FF2B5EF4-FFF2-40B4-BE49-F238E27FC236}">
                      <a16:creationId xmlns:a16="http://schemas.microsoft.com/office/drawing/2014/main" id="{64930194-3695-6D74-174C-F69C25FA4F66}"/>
                    </a:ext>
                  </a:extLst>
                </p:cNvPr>
                <p:cNvSpPr>
                  <a:spLocks/>
                </p:cNvSpPr>
                <p:nvPr/>
              </p:nvSpPr>
              <p:spPr bwMode="auto">
                <a:xfrm>
                  <a:off x="4202" y="949"/>
                  <a:ext cx="103" cy="182"/>
                </a:xfrm>
                <a:custGeom>
                  <a:avLst/>
                  <a:gdLst>
                    <a:gd name="T0" fmla="*/ 412 w 50"/>
                    <a:gd name="T1" fmla="*/ 717 h 83"/>
                    <a:gd name="T2" fmla="*/ 377 w 50"/>
                    <a:gd name="T3" fmla="*/ 855 h 83"/>
                    <a:gd name="T4" fmla="*/ 272 w 50"/>
                    <a:gd name="T5" fmla="*/ 803 h 83"/>
                    <a:gd name="T6" fmla="*/ 0 w 50"/>
                    <a:gd name="T7" fmla="*/ 86 h 83"/>
                    <a:gd name="T8" fmla="*/ 89 w 50"/>
                    <a:gd name="T9" fmla="*/ 86 h 83"/>
                    <a:gd name="T10" fmla="*/ 148 w 50"/>
                    <a:gd name="T11" fmla="*/ 0 h 83"/>
                    <a:gd name="T12" fmla="*/ 412 w 50"/>
                    <a:gd name="T13" fmla="*/ 717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83">
                      <a:moveTo>
                        <a:pt x="47" y="68"/>
                      </a:moveTo>
                      <a:cubicBezTo>
                        <a:pt x="50" y="73"/>
                        <a:pt x="48" y="78"/>
                        <a:pt x="43" y="81"/>
                      </a:cubicBezTo>
                      <a:cubicBezTo>
                        <a:pt x="38" y="83"/>
                        <a:pt x="33" y="81"/>
                        <a:pt x="31" y="76"/>
                      </a:cubicBezTo>
                      <a:cubicBezTo>
                        <a:pt x="0" y="8"/>
                        <a:pt x="0" y="8"/>
                        <a:pt x="0" y="8"/>
                      </a:cubicBezTo>
                      <a:cubicBezTo>
                        <a:pt x="10" y="8"/>
                        <a:pt x="10" y="8"/>
                        <a:pt x="10" y="8"/>
                      </a:cubicBezTo>
                      <a:cubicBezTo>
                        <a:pt x="17" y="0"/>
                        <a:pt x="17" y="0"/>
                        <a:pt x="17" y="0"/>
                      </a:cubicBezTo>
                      <a:lnTo>
                        <a:pt x="47" y="6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 name="Freeform 93">
                  <a:extLst>
                    <a:ext uri="{FF2B5EF4-FFF2-40B4-BE49-F238E27FC236}">
                      <a16:creationId xmlns:a16="http://schemas.microsoft.com/office/drawing/2014/main" id="{3CBEA3E1-5B85-7BC7-C9B4-5C2C8FF529F4}"/>
                    </a:ext>
                  </a:extLst>
                </p:cNvPr>
                <p:cNvSpPr>
                  <a:spLocks/>
                </p:cNvSpPr>
                <p:nvPr/>
              </p:nvSpPr>
              <p:spPr bwMode="auto">
                <a:xfrm>
                  <a:off x="4202" y="949"/>
                  <a:ext cx="103" cy="182"/>
                </a:xfrm>
                <a:custGeom>
                  <a:avLst/>
                  <a:gdLst>
                    <a:gd name="T0" fmla="*/ 412 w 50"/>
                    <a:gd name="T1" fmla="*/ 717 h 83"/>
                    <a:gd name="T2" fmla="*/ 377 w 50"/>
                    <a:gd name="T3" fmla="*/ 855 h 83"/>
                    <a:gd name="T4" fmla="*/ 272 w 50"/>
                    <a:gd name="T5" fmla="*/ 803 h 83"/>
                    <a:gd name="T6" fmla="*/ 0 w 50"/>
                    <a:gd name="T7" fmla="*/ 86 h 83"/>
                    <a:gd name="T8" fmla="*/ 89 w 50"/>
                    <a:gd name="T9" fmla="*/ 86 h 83"/>
                    <a:gd name="T10" fmla="*/ 148 w 50"/>
                    <a:gd name="T11" fmla="*/ 0 h 83"/>
                    <a:gd name="T12" fmla="*/ 412 w 50"/>
                    <a:gd name="T13" fmla="*/ 717 h 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83">
                      <a:moveTo>
                        <a:pt x="47" y="68"/>
                      </a:moveTo>
                      <a:cubicBezTo>
                        <a:pt x="50" y="73"/>
                        <a:pt x="48" y="78"/>
                        <a:pt x="43" y="81"/>
                      </a:cubicBezTo>
                      <a:cubicBezTo>
                        <a:pt x="38" y="83"/>
                        <a:pt x="33" y="81"/>
                        <a:pt x="31" y="76"/>
                      </a:cubicBezTo>
                      <a:cubicBezTo>
                        <a:pt x="0" y="8"/>
                        <a:pt x="0" y="8"/>
                        <a:pt x="0" y="8"/>
                      </a:cubicBezTo>
                      <a:cubicBezTo>
                        <a:pt x="10" y="8"/>
                        <a:pt x="10" y="8"/>
                        <a:pt x="10" y="8"/>
                      </a:cubicBezTo>
                      <a:cubicBezTo>
                        <a:pt x="17" y="0"/>
                        <a:pt x="17" y="0"/>
                        <a:pt x="17" y="0"/>
                      </a:cubicBezTo>
                      <a:lnTo>
                        <a:pt x="47" y="6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5" name="Freeform 94">
                  <a:extLst>
                    <a:ext uri="{FF2B5EF4-FFF2-40B4-BE49-F238E27FC236}">
                      <a16:creationId xmlns:a16="http://schemas.microsoft.com/office/drawing/2014/main" id="{0C89C972-34E1-7E5E-5546-737292409B42}"/>
                    </a:ext>
                  </a:extLst>
                </p:cNvPr>
                <p:cNvSpPr>
                  <a:spLocks/>
                </p:cNvSpPr>
                <p:nvPr/>
              </p:nvSpPr>
              <p:spPr bwMode="auto">
                <a:xfrm>
                  <a:off x="4035" y="1101"/>
                  <a:ext cx="93" cy="133"/>
                </a:xfrm>
                <a:custGeom>
                  <a:avLst/>
                  <a:gdLst>
                    <a:gd name="T0" fmla="*/ 380 w 45"/>
                    <a:gd name="T1" fmla="*/ 475 h 61"/>
                    <a:gd name="T2" fmla="*/ 345 w 45"/>
                    <a:gd name="T3" fmla="*/ 600 h 61"/>
                    <a:gd name="T4" fmla="*/ 240 w 45"/>
                    <a:gd name="T5" fmla="*/ 571 h 61"/>
                    <a:gd name="T6" fmla="*/ 0 w 45"/>
                    <a:gd name="T7" fmla="*/ 105 h 61"/>
                    <a:gd name="T8" fmla="*/ 89 w 45"/>
                    <a:gd name="T9" fmla="*/ 96 h 61"/>
                    <a:gd name="T10" fmla="*/ 141 w 45"/>
                    <a:gd name="T11" fmla="*/ 0 h 61"/>
                    <a:gd name="T12" fmla="*/ 380 w 45"/>
                    <a:gd name="T13" fmla="*/ 475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43" y="46"/>
                      </a:moveTo>
                      <a:cubicBezTo>
                        <a:pt x="45" y="50"/>
                        <a:pt x="44" y="56"/>
                        <a:pt x="39" y="58"/>
                      </a:cubicBezTo>
                      <a:cubicBezTo>
                        <a:pt x="35" y="61"/>
                        <a:pt x="29" y="60"/>
                        <a:pt x="27" y="55"/>
                      </a:cubicBezTo>
                      <a:cubicBezTo>
                        <a:pt x="0" y="10"/>
                        <a:pt x="0" y="10"/>
                        <a:pt x="0" y="10"/>
                      </a:cubicBezTo>
                      <a:cubicBezTo>
                        <a:pt x="10" y="9"/>
                        <a:pt x="10" y="9"/>
                        <a:pt x="10" y="9"/>
                      </a:cubicBezTo>
                      <a:cubicBezTo>
                        <a:pt x="16" y="0"/>
                        <a:pt x="16" y="0"/>
                        <a:pt x="16" y="0"/>
                      </a:cubicBezTo>
                      <a:lnTo>
                        <a:pt x="43" y="4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6" name="Freeform 95">
                  <a:extLst>
                    <a:ext uri="{FF2B5EF4-FFF2-40B4-BE49-F238E27FC236}">
                      <a16:creationId xmlns:a16="http://schemas.microsoft.com/office/drawing/2014/main" id="{04C3C23D-BD3C-00D8-EE7B-17C4271B5B0B}"/>
                    </a:ext>
                  </a:extLst>
                </p:cNvPr>
                <p:cNvSpPr>
                  <a:spLocks/>
                </p:cNvSpPr>
                <p:nvPr/>
              </p:nvSpPr>
              <p:spPr bwMode="auto">
                <a:xfrm>
                  <a:off x="4035" y="1101"/>
                  <a:ext cx="93" cy="133"/>
                </a:xfrm>
                <a:custGeom>
                  <a:avLst/>
                  <a:gdLst>
                    <a:gd name="T0" fmla="*/ 380 w 45"/>
                    <a:gd name="T1" fmla="*/ 475 h 61"/>
                    <a:gd name="T2" fmla="*/ 345 w 45"/>
                    <a:gd name="T3" fmla="*/ 600 h 61"/>
                    <a:gd name="T4" fmla="*/ 240 w 45"/>
                    <a:gd name="T5" fmla="*/ 571 h 61"/>
                    <a:gd name="T6" fmla="*/ 0 w 45"/>
                    <a:gd name="T7" fmla="*/ 105 h 61"/>
                    <a:gd name="T8" fmla="*/ 89 w 45"/>
                    <a:gd name="T9" fmla="*/ 96 h 61"/>
                    <a:gd name="T10" fmla="*/ 141 w 45"/>
                    <a:gd name="T11" fmla="*/ 0 h 61"/>
                    <a:gd name="T12" fmla="*/ 380 w 45"/>
                    <a:gd name="T13" fmla="*/ 475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61">
                      <a:moveTo>
                        <a:pt x="43" y="46"/>
                      </a:moveTo>
                      <a:cubicBezTo>
                        <a:pt x="45" y="50"/>
                        <a:pt x="44" y="56"/>
                        <a:pt x="39" y="58"/>
                      </a:cubicBezTo>
                      <a:cubicBezTo>
                        <a:pt x="35" y="61"/>
                        <a:pt x="29" y="60"/>
                        <a:pt x="27" y="55"/>
                      </a:cubicBezTo>
                      <a:cubicBezTo>
                        <a:pt x="0" y="10"/>
                        <a:pt x="0" y="10"/>
                        <a:pt x="0" y="10"/>
                      </a:cubicBezTo>
                      <a:cubicBezTo>
                        <a:pt x="10" y="9"/>
                        <a:pt x="10" y="9"/>
                        <a:pt x="10" y="9"/>
                      </a:cubicBezTo>
                      <a:cubicBezTo>
                        <a:pt x="16" y="0"/>
                        <a:pt x="16" y="0"/>
                        <a:pt x="16" y="0"/>
                      </a:cubicBezTo>
                      <a:lnTo>
                        <a:pt x="43" y="46"/>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 name="Freeform 96">
                  <a:extLst>
                    <a:ext uri="{FF2B5EF4-FFF2-40B4-BE49-F238E27FC236}">
                      <a16:creationId xmlns:a16="http://schemas.microsoft.com/office/drawing/2014/main" id="{9412FE91-96CB-9A99-7FF9-5C9BFF054458}"/>
                    </a:ext>
                  </a:extLst>
                </p:cNvPr>
                <p:cNvSpPr>
                  <a:spLocks/>
                </p:cNvSpPr>
                <p:nvPr/>
              </p:nvSpPr>
              <p:spPr bwMode="auto">
                <a:xfrm>
                  <a:off x="3881" y="1215"/>
                  <a:ext cx="70" cy="96"/>
                </a:xfrm>
                <a:custGeom>
                  <a:avLst/>
                  <a:gdLst>
                    <a:gd name="T0" fmla="*/ 280 w 34"/>
                    <a:gd name="T1" fmla="*/ 299 h 44"/>
                    <a:gd name="T2" fmla="*/ 245 w 34"/>
                    <a:gd name="T3" fmla="*/ 439 h 44"/>
                    <a:gd name="T4" fmla="*/ 132 w 34"/>
                    <a:gd name="T5" fmla="*/ 395 h 44"/>
                    <a:gd name="T6" fmla="*/ 0 w 34"/>
                    <a:gd name="T7" fmla="*/ 96 h 44"/>
                    <a:gd name="T8" fmla="*/ 89 w 34"/>
                    <a:gd name="T9" fmla="*/ 81 h 44"/>
                    <a:gd name="T10" fmla="*/ 148 w 34"/>
                    <a:gd name="T11" fmla="*/ 0 h 44"/>
                    <a:gd name="T12" fmla="*/ 280 w 34"/>
                    <a:gd name="T13" fmla="*/ 299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44">
                      <a:moveTo>
                        <a:pt x="32" y="29"/>
                      </a:moveTo>
                      <a:cubicBezTo>
                        <a:pt x="34" y="34"/>
                        <a:pt x="33" y="39"/>
                        <a:pt x="28" y="42"/>
                      </a:cubicBezTo>
                      <a:cubicBezTo>
                        <a:pt x="23" y="44"/>
                        <a:pt x="18" y="42"/>
                        <a:pt x="15" y="38"/>
                      </a:cubicBezTo>
                      <a:cubicBezTo>
                        <a:pt x="0" y="9"/>
                        <a:pt x="0" y="9"/>
                        <a:pt x="0" y="9"/>
                      </a:cubicBezTo>
                      <a:cubicBezTo>
                        <a:pt x="10" y="8"/>
                        <a:pt x="10" y="8"/>
                        <a:pt x="10" y="8"/>
                      </a:cubicBezTo>
                      <a:cubicBezTo>
                        <a:pt x="17" y="0"/>
                        <a:pt x="17" y="0"/>
                        <a:pt x="17" y="0"/>
                      </a:cubicBezTo>
                      <a:lnTo>
                        <a:pt x="32" y="2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8" name="Freeform 97">
                  <a:extLst>
                    <a:ext uri="{FF2B5EF4-FFF2-40B4-BE49-F238E27FC236}">
                      <a16:creationId xmlns:a16="http://schemas.microsoft.com/office/drawing/2014/main" id="{A2F85B64-3148-D1DD-57CC-E6E5EB5F32BF}"/>
                    </a:ext>
                  </a:extLst>
                </p:cNvPr>
                <p:cNvSpPr>
                  <a:spLocks/>
                </p:cNvSpPr>
                <p:nvPr/>
              </p:nvSpPr>
              <p:spPr bwMode="auto">
                <a:xfrm>
                  <a:off x="3881" y="1215"/>
                  <a:ext cx="70" cy="96"/>
                </a:xfrm>
                <a:custGeom>
                  <a:avLst/>
                  <a:gdLst>
                    <a:gd name="T0" fmla="*/ 280 w 34"/>
                    <a:gd name="T1" fmla="*/ 299 h 44"/>
                    <a:gd name="T2" fmla="*/ 245 w 34"/>
                    <a:gd name="T3" fmla="*/ 439 h 44"/>
                    <a:gd name="T4" fmla="*/ 132 w 34"/>
                    <a:gd name="T5" fmla="*/ 395 h 44"/>
                    <a:gd name="T6" fmla="*/ 0 w 34"/>
                    <a:gd name="T7" fmla="*/ 96 h 44"/>
                    <a:gd name="T8" fmla="*/ 89 w 34"/>
                    <a:gd name="T9" fmla="*/ 81 h 44"/>
                    <a:gd name="T10" fmla="*/ 148 w 34"/>
                    <a:gd name="T11" fmla="*/ 0 h 44"/>
                    <a:gd name="T12" fmla="*/ 280 w 34"/>
                    <a:gd name="T13" fmla="*/ 299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44">
                      <a:moveTo>
                        <a:pt x="32" y="29"/>
                      </a:moveTo>
                      <a:cubicBezTo>
                        <a:pt x="34" y="34"/>
                        <a:pt x="33" y="39"/>
                        <a:pt x="28" y="42"/>
                      </a:cubicBezTo>
                      <a:cubicBezTo>
                        <a:pt x="23" y="44"/>
                        <a:pt x="18" y="42"/>
                        <a:pt x="15" y="38"/>
                      </a:cubicBezTo>
                      <a:cubicBezTo>
                        <a:pt x="0" y="9"/>
                        <a:pt x="0" y="9"/>
                        <a:pt x="0" y="9"/>
                      </a:cubicBezTo>
                      <a:cubicBezTo>
                        <a:pt x="10" y="8"/>
                        <a:pt x="10" y="8"/>
                        <a:pt x="10" y="8"/>
                      </a:cubicBezTo>
                      <a:cubicBezTo>
                        <a:pt x="17" y="0"/>
                        <a:pt x="17" y="0"/>
                        <a:pt x="17" y="0"/>
                      </a:cubicBezTo>
                      <a:lnTo>
                        <a:pt x="32" y="2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9" name="Freeform 98">
                  <a:extLst>
                    <a:ext uri="{FF2B5EF4-FFF2-40B4-BE49-F238E27FC236}">
                      <a16:creationId xmlns:a16="http://schemas.microsoft.com/office/drawing/2014/main" id="{E0FA1E04-E5EE-3F7C-B4B4-9122B46DB7C4}"/>
                    </a:ext>
                  </a:extLst>
                </p:cNvPr>
                <p:cNvSpPr>
                  <a:spLocks/>
                </p:cNvSpPr>
                <p:nvPr/>
              </p:nvSpPr>
              <p:spPr bwMode="auto">
                <a:xfrm>
                  <a:off x="4383" y="835"/>
                  <a:ext cx="51" cy="158"/>
                </a:xfrm>
                <a:custGeom>
                  <a:avLst/>
                  <a:gdLst>
                    <a:gd name="T0" fmla="*/ 12 w 51"/>
                    <a:gd name="T1" fmla="*/ 5 h 158"/>
                    <a:gd name="T2" fmla="*/ 0 w 51"/>
                    <a:gd name="T3" fmla="*/ 0 h 158"/>
                    <a:gd name="T4" fmla="*/ 51 w 51"/>
                    <a:gd name="T5" fmla="*/ 158 h 158"/>
                    <a:gd name="T6" fmla="*/ 12 w 51"/>
                    <a:gd name="T7" fmla="*/ 5 h 1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58">
                      <a:moveTo>
                        <a:pt x="12" y="5"/>
                      </a:moveTo>
                      <a:lnTo>
                        <a:pt x="0" y="0"/>
                      </a:lnTo>
                      <a:lnTo>
                        <a:pt x="51" y="158"/>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0" name="Freeform 99">
                  <a:extLst>
                    <a:ext uri="{FF2B5EF4-FFF2-40B4-BE49-F238E27FC236}">
                      <a16:creationId xmlns:a16="http://schemas.microsoft.com/office/drawing/2014/main" id="{8D536BC1-917D-4318-CD72-2FC71312BC46}"/>
                    </a:ext>
                  </a:extLst>
                </p:cNvPr>
                <p:cNvSpPr>
                  <a:spLocks/>
                </p:cNvSpPr>
                <p:nvPr/>
              </p:nvSpPr>
              <p:spPr bwMode="auto">
                <a:xfrm>
                  <a:off x="4383" y="835"/>
                  <a:ext cx="51" cy="158"/>
                </a:xfrm>
                <a:custGeom>
                  <a:avLst/>
                  <a:gdLst>
                    <a:gd name="T0" fmla="*/ 12 w 51"/>
                    <a:gd name="T1" fmla="*/ 5 h 158"/>
                    <a:gd name="T2" fmla="*/ 0 w 51"/>
                    <a:gd name="T3" fmla="*/ 0 h 158"/>
                    <a:gd name="T4" fmla="*/ 51 w 51"/>
                    <a:gd name="T5" fmla="*/ 158 h 158"/>
                    <a:gd name="T6" fmla="*/ 0 60000 65536"/>
                    <a:gd name="T7" fmla="*/ 0 60000 65536"/>
                    <a:gd name="T8" fmla="*/ 0 60000 65536"/>
                  </a:gdLst>
                  <a:ahLst/>
                  <a:cxnLst>
                    <a:cxn ang="T6">
                      <a:pos x="T0" y="T1"/>
                    </a:cxn>
                    <a:cxn ang="T7">
                      <a:pos x="T2" y="T3"/>
                    </a:cxn>
                    <a:cxn ang="T8">
                      <a:pos x="T4" y="T5"/>
                    </a:cxn>
                  </a:cxnLst>
                  <a:rect l="0" t="0" r="r" b="b"/>
                  <a:pathLst>
                    <a:path w="51" h="158">
                      <a:moveTo>
                        <a:pt x="12" y="5"/>
                      </a:moveTo>
                      <a:lnTo>
                        <a:pt x="0" y="0"/>
                      </a:lnTo>
                      <a:lnTo>
                        <a:pt x="51" y="1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1" name="Freeform 100">
                  <a:extLst>
                    <a:ext uri="{FF2B5EF4-FFF2-40B4-BE49-F238E27FC236}">
                      <a16:creationId xmlns:a16="http://schemas.microsoft.com/office/drawing/2014/main" id="{113460CB-1E2D-3ACB-B93B-14FA4AEAAF7F}"/>
                    </a:ext>
                  </a:extLst>
                </p:cNvPr>
                <p:cNvSpPr>
                  <a:spLocks/>
                </p:cNvSpPr>
                <p:nvPr/>
              </p:nvSpPr>
              <p:spPr bwMode="auto">
                <a:xfrm>
                  <a:off x="4210" y="974"/>
                  <a:ext cx="62" cy="135"/>
                </a:xfrm>
                <a:custGeom>
                  <a:avLst/>
                  <a:gdLst>
                    <a:gd name="T0" fmla="*/ 12 w 62"/>
                    <a:gd name="T1" fmla="*/ 2 h 135"/>
                    <a:gd name="T2" fmla="*/ 0 w 62"/>
                    <a:gd name="T3" fmla="*/ 0 h 135"/>
                    <a:gd name="T4" fmla="*/ 62 w 62"/>
                    <a:gd name="T5" fmla="*/ 135 h 135"/>
                    <a:gd name="T6" fmla="*/ 12 w 62"/>
                    <a:gd name="T7" fmla="*/ 2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135">
                      <a:moveTo>
                        <a:pt x="12" y="2"/>
                      </a:moveTo>
                      <a:lnTo>
                        <a:pt x="0" y="0"/>
                      </a:lnTo>
                      <a:lnTo>
                        <a:pt x="62" y="135"/>
                      </a:lnTo>
                      <a:lnTo>
                        <a:pt x="1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2" name="Freeform 101">
                  <a:extLst>
                    <a:ext uri="{FF2B5EF4-FFF2-40B4-BE49-F238E27FC236}">
                      <a16:creationId xmlns:a16="http://schemas.microsoft.com/office/drawing/2014/main" id="{1D628531-83F6-DBF6-2666-C2BA0635F235}"/>
                    </a:ext>
                  </a:extLst>
                </p:cNvPr>
                <p:cNvSpPr>
                  <a:spLocks/>
                </p:cNvSpPr>
                <p:nvPr/>
              </p:nvSpPr>
              <p:spPr bwMode="auto">
                <a:xfrm>
                  <a:off x="4210" y="974"/>
                  <a:ext cx="62" cy="135"/>
                </a:xfrm>
                <a:custGeom>
                  <a:avLst/>
                  <a:gdLst>
                    <a:gd name="T0" fmla="*/ 12 w 62"/>
                    <a:gd name="T1" fmla="*/ 2 h 135"/>
                    <a:gd name="T2" fmla="*/ 0 w 62"/>
                    <a:gd name="T3" fmla="*/ 0 h 135"/>
                    <a:gd name="T4" fmla="*/ 62 w 62"/>
                    <a:gd name="T5" fmla="*/ 135 h 135"/>
                    <a:gd name="T6" fmla="*/ 0 60000 65536"/>
                    <a:gd name="T7" fmla="*/ 0 60000 65536"/>
                    <a:gd name="T8" fmla="*/ 0 60000 65536"/>
                  </a:gdLst>
                  <a:ahLst/>
                  <a:cxnLst>
                    <a:cxn ang="T6">
                      <a:pos x="T0" y="T1"/>
                    </a:cxn>
                    <a:cxn ang="T7">
                      <a:pos x="T2" y="T3"/>
                    </a:cxn>
                    <a:cxn ang="T8">
                      <a:pos x="T4" y="T5"/>
                    </a:cxn>
                  </a:cxnLst>
                  <a:rect l="0" t="0" r="r" b="b"/>
                  <a:pathLst>
                    <a:path w="62" h="135">
                      <a:moveTo>
                        <a:pt x="12" y="2"/>
                      </a:moveTo>
                      <a:lnTo>
                        <a:pt x="0" y="0"/>
                      </a:lnTo>
                      <a:lnTo>
                        <a:pt x="62"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 name="Freeform 102">
                  <a:extLst>
                    <a:ext uri="{FF2B5EF4-FFF2-40B4-BE49-F238E27FC236}">
                      <a16:creationId xmlns:a16="http://schemas.microsoft.com/office/drawing/2014/main" id="{B44682ED-612F-78D5-EE9B-5CD040655F12}"/>
                    </a:ext>
                  </a:extLst>
                </p:cNvPr>
                <p:cNvSpPr>
                  <a:spLocks/>
                </p:cNvSpPr>
                <p:nvPr/>
              </p:nvSpPr>
              <p:spPr bwMode="auto">
                <a:xfrm>
                  <a:off x="4045" y="1127"/>
                  <a:ext cx="48" cy="86"/>
                </a:xfrm>
                <a:custGeom>
                  <a:avLst/>
                  <a:gdLst>
                    <a:gd name="T0" fmla="*/ 13 w 48"/>
                    <a:gd name="T1" fmla="*/ 2 h 86"/>
                    <a:gd name="T2" fmla="*/ 0 w 48"/>
                    <a:gd name="T3" fmla="*/ 0 h 86"/>
                    <a:gd name="T4" fmla="*/ 48 w 48"/>
                    <a:gd name="T5" fmla="*/ 86 h 86"/>
                    <a:gd name="T6" fmla="*/ 13 w 48"/>
                    <a:gd name="T7" fmla="*/ 2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86">
                      <a:moveTo>
                        <a:pt x="13" y="2"/>
                      </a:moveTo>
                      <a:lnTo>
                        <a:pt x="0" y="0"/>
                      </a:lnTo>
                      <a:lnTo>
                        <a:pt x="48" y="86"/>
                      </a:lnTo>
                      <a:lnTo>
                        <a:pt x="1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 name="Freeform 103">
                  <a:extLst>
                    <a:ext uri="{FF2B5EF4-FFF2-40B4-BE49-F238E27FC236}">
                      <a16:creationId xmlns:a16="http://schemas.microsoft.com/office/drawing/2014/main" id="{69921CF3-05E5-95F0-94D4-1D7186347C71}"/>
                    </a:ext>
                  </a:extLst>
                </p:cNvPr>
                <p:cNvSpPr>
                  <a:spLocks/>
                </p:cNvSpPr>
                <p:nvPr/>
              </p:nvSpPr>
              <p:spPr bwMode="auto">
                <a:xfrm>
                  <a:off x="4045" y="1127"/>
                  <a:ext cx="48" cy="86"/>
                </a:xfrm>
                <a:custGeom>
                  <a:avLst/>
                  <a:gdLst>
                    <a:gd name="T0" fmla="*/ 13 w 48"/>
                    <a:gd name="T1" fmla="*/ 2 h 86"/>
                    <a:gd name="T2" fmla="*/ 0 w 48"/>
                    <a:gd name="T3" fmla="*/ 0 h 86"/>
                    <a:gd name="T4" fmla="*/ 48 w 48"/>
                    <a:gd name="T5" fmla="*/ 86 h 86"/>
                    <a:gd name="T6" fmla="*/ 0 60000 65536"/>
                    <a:gd name="T7" fmla="*/ 0 60000 65536"/>
                    <a:gd name="T8" fmla="*/ 0 60000 65536"/>
                  </a:gdLst>
                  <a:ahLst/>
                  <a:cxnLst>
                    <a:cxn ang="T6">
                      <a:pos x="T0" y="T1"/>
                    </a:cxn>
                    <a:cxn ang="T7">
                      <a:pos x="T2" y="T3"/>
                    </a:cxn>
                    <a:cxn ang="T8">
                      <a:pos x="T4" y="T5"/>
                    </a:cxn>
                  </a:cxnLst>
                  <a:rect l="0" t="0" r="r" b="b"/>
                  <a:pathLst>
                    <a:path w="48" h="86">
                      <a:moveTo>
                        <a:pt x="13" y="2"/>
                      </a:moveTo>
                      <a:lnTo>
                        <a:pt x="0" y="0"/>
                      </a:lnTo>
                      <a:lnTo>
                        <a:pt x="48"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 name="Freeform 104">
                  <a:extLst>
                    <a:ext uri="{FF2B5EF4-FFF2-40B4-BE49-F238E27FC236}">
                      <a16:creationId xmlns:a16="http://schemas.microsoft.com/office/drawing/2014/main" id="{5CE40381-70AE-0E77-5069-452C7DAD8AA1}"/>
                    </a:ext>
                  </a:extLst>
                </p:cNvPr>
                <p:cNvSpPr>
                  <a:spLocks/>
                </p:cNvSpPr>
                <p:nvPr/>
              </p:nvSpPr>
              <p:spPr bwMode="auto">
                <a:xfrm>
                  <a:off x="3889" y="1239"/>
                  <a:ext cx="27" cy="52"/>
                </a:xfrm>
                <a:custGeom>
                  <a:avLst/>
                  <a:gdLst>
                    <a:gd name="T0" fmla="*/ 13 w 27"/>
                    <a:gd name="T1" fmla="*/ 0 h 52"/>
                    <a:gd name="T2" fmla="*/ 0 w 27"/>
                    <a:gd name="T3" fmla="*/ 0 h 52"/>
                    <a:gd name="T4" fmla="*/ 27 w 27"/>
                    <a:gd name="T5" fmla="*/ 52 h 52"/>
                    <a:gd name="T6" fmla="*/ 13 w 27"/>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52">
                      <a:moveTo>
                        <a:pt x="13" y="0"/>
                      </a:moveTo>
                      <a:lnTo>
                        <a:pt x="0" y="0"/>
                      </a:lnTo>
                      <a:lnTo>
                        <a:pt x="27" y="52"/>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 name="Freeform 105">
                  <a:extLst>
                    <a:ext uri="{FF2B5EF4-FFF2-40B4-BE49-F238E27FC236}">
                      <a16:creationId xmlns:a16="http://schemas.microsoft.com/office/drawing/2014/main" id="{A262E456-0166-C7F6-DDC5-8E89D22977CA}"/>
                    </a:ext>
                  </a:extLst>
                </p:cNvPr>
                <p:cNvSpPr>
                  <a:spLocks/>
                </p:cNvSpPr>
                <p:nvPr/>
              </p:nvSpPr>
              <p:spPr bwMode="auto">
                <a:xfrm>
                  <a:off x="3889" y="1239"/>
                  <a:ext cx="27" cy="52"/>
                </a:xfrm>
                <a:custGeom>
                  <a:avLst/>
                  <a:gdLst>
                    <a:gd name="T0" fmla="*/ 13 w 27"/>
                    <a:gd name="T1" fmla="*/ 0 h 52"/>
                    <a:gd name="T2" fmla="*/ 0 w 27"/>
                    <a:gd name="T3" fmla="*/ 0 h 52"/>
                    <a:gd name="T4" fmla="*/ 27 w 27"/>
                    <a:gd name="T5" fmla="*/ 52 h 52"/>
                    <a:gd name="T6" fmla="*/ 0 60000 65536"/>
                    <a:gd name="T7" fmla="*/ 0 60000 65536"/>
                    <a:gd name="T8" fmla="*/ 0 60000 65536"/>
                  </a:gdLst>
                  <a:ahLst/>
                  <a:cxnLst>
                    <a:cxn ang="T6">
                      <a:pos x="T0" y="T1"/>
                    </a:cxn>
                    <a:cxn ang="T7">
                      <a:pos x="T2" y="T3"/>
                    </a:cxn>
                    <a:cxn ang="T8">
                      <a:pos x="T4" y="T5"/>
                    </a:cxn>
                  </a:cxnLst>
                  <a:rect l="0" t="0" r="r" b="b"/>
                  <a:pathLst>
                    <a:path w="27" h="52">
                      <a:moveTo>
                        <a:pt x="13" y="0"/>
                      </a:moveTo>
                      <a:lnTo>
                        <a:pt x="0" y="0"/>
                      </a:lnTo>
                      <a:lnTo>
                        <a:pt x="27"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 name="Freeform 106">
                  <a:extLst>
                    <a:ext uri="{FF2B5EF4-FFF2-40B4-BE49-F238E27FC236}">
                      <a16:creationId xmlns:a16="http://schemas.microsoft.com/office/drawing/2014/main" id="{66061E0E-42E9-4831-CD41-7B66705838F4}"/>
                    </a:ext>
                  </a:extLst>
                </p:cNvPr>
                <p:cNvSpPr>
                  <a:spLocks/>
                </p:cNvSpPr>
                <p:nvPr/>
              </p:nvSpPr>
              <p:spPr bwMode="auto">
                <a:xfrm>
                  <a:off x="4568" y="820"/>
                  <a:ext cx="49" cy="97"/>
                </a:xfrm>
                <a:custGeom>
                  <a:avLst/>
                  <a:gdLst>
                    <a:gd name="T0" fmla="*/ 196 w 24"/>
                    <a:gd name="T1" fmla="*/ 355 h 44"/>
                    <a:gd name="T2" fmla="*/ 129 w 24"/>
                    <a:gd name="T3" fmla="*/ 472 h 44"/>
                    <a:gd name="T4" fmla="*/ 41 w 24"/>
                    <a:gd name="T5" fmla="*/ 384 h 44"/>
                    <a:gd name="T6" fmla="*/ 0 w 24"/>
                    <a:gd name="T7" fmla="*/ 33 h 44"/>
                    <a:gd name="T8" fmla="*/ 84 w 24"/>
                    <a:gd name="T9" fmla="*/ 64 h 44"/>
                    <a:gd name="T10" fmla="*/ 163 w 24"/>
                    <a:gd name="T11" fmla="*/ 0 h 44"/>
                    <a:gd name="T12" fmla="*/ 196 w 24"/>
                    <a:gd name="T13" fmla="*/ 355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4">
                      <a:moveTo>
                        <a:pt x="23" y="33"/>
                      </a:moveTo>
                      <a:cubicBezTo>
                        <a:pt x="24" y="38"/>
                        <a:pt x="20" y="43"/>
                        <a:pt x="15" y="44"/>
                      </a:cubicBezTo>
                      <a:cubicBezTo>
                        <a:pt x="10" y="44"/>
                        <a:pt x="5" y="41"/>
                        <a:pt x="5" y="36"/>
                      </a:cubicBezTo>
                      <a:cubicBezTo>
                        <a:pt x="0" y="3"/>
                        <a:pt x="0" y="3"/>
                        <a:pt x="0" y="3"/>
                      </a:cubicBezTo>
                      <a:cubicBezTo>
                        <a:pt x="10" y="6"/>
                        <a:pt x="10" y="6"/>
                        <a:pt x="10" y="6"/>
                      </a:cubicBezTo>
                      <a:cubicBezTo>
                        <a:pt x="19" y="0"/>
                        <a:pt x="19" y="0"/>
                        <a:pt x="19" y="0"/>
                      </a:cubicBezTo>
                      <a:lnTo>
                        <a:pt x="23" y="33"/>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 name="Freeform 107">
                  <a:extLst>
                    <a:ext uri="{FF2B5EF4-FFF2-40B4-BE49-F238E27FC236}">
                      <a16:creationId xmlns:a16="http://schemas.microsoft.com/office/drawing/2014/main" id="{9A93A465-2655-1AA7-C940-0B09C4AB4673}"/>
                    </a:ext>
                  </a:extLst>
                </p:cNvPr>
                <p:cNvSpPr>
                  <a:spLocks/>
                </p:cNvSpPr>
                <p:nvPr/>
              </p:nvSpPr>
              <p:spPr bwMode="auto">
                <a:xfrm>
                  <a:off x="4568" y="820"/>
                  <a:ext cx="49" cy="97"/>
                </a:xfrm>
                <a:custGeom>
                  <a:avLst/>
                  <a:gdLst>
                    <a:gd name="T0" fmla="*/ 196 w 24"/>
                    <a:gd name="T1" fmla="*/ 355 h 44"/>
                    <a:gd name="T2" fmla="*/ 129 w 24"/>
                    <a:gd name="T3" fmla="*/ 472 h 44"/>
                    <a:gd name="T4" fmla="*/ 41 w 24"/>
                    <a:gd name="T5" fmla="*/ 384 h 44"/>
                    <a:gd name="T6" fmla="*/ 0 w 24"/>
                    <a:gd name="T7" fmla="*/ 33 h 44"/>
                    <a:gd name="T8" fmla="*/ 84 w 24"/>
                    <a:gd name="T9" fmla="*/ 64 h 44"/>
                    <a:gd name="T10" fmla="*/ 163 w 24"/>
                    <a:gd name="T11" fmla="*/ 0 h 44"/>
                    <a:gd name="T12" fmla="*/ 196 w 24"/>
                    <a:gd name="T13" fmla="*/ 355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4">
                      <a:moveTo>
                        <a:pt x="23" y="33"/>
                      </a:moveTo>
                      <a:cubicBezTo>
                        <a:pt x="24" y="38"/>
                        <a:pt x="20" y="43"/>
                        <a:pt x="15" y="44"/>
                      </a:cubicBezTo>
                      <a:cubicBezTo>
                        <a:pt x="10" y="44"/>
                        <a:pt x="5" y="41"/>
                        <a:pt x="5" y="36"/>
                      </a:cubicBezTo>
                      <a:cubicBezTo>
                        <a:pt x="0" y="3"/>
                        <a:pt x="0" y="3"/>
                        <a:pt x="0" y="3"/>
                      </a:cubicBezTo>
                      <a:cubicBezTo>
                        <a:pt x="10" y="6"/>
                        <a:pt x="10" y="6"/>
                        <a:pt x="10" y="6"/>
                      </a:cubicBezTo>
                      <a:cubicBezTo>
                        <a:pt x="19" y="0"/>
                        <a:pt x="19" y="0"/>
                        <a:pt x="19" y="0"/>
                      </a:cubicBezTo>
                      <a:lnTo>
                        <a:pt x="23" y="33"/>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9" name="Freeform 108">
                  <a:extLst>
                    <a:ext uri="{FF2B5EF4-FFF2-40B4-BE49-F238E27FC236}">
                      <a16:creationId xmlns:a16="http://schemas.microsoft.com/office/drawing/2014/main" id="{8D20AF49-DFC1-0239-46CD-71B94A836DE8}"/>
                    </a:ext>
                  </a:extLst>
                </p:cNvPr>
                <p:cNvSpPr>
                  <a:spLocks/>
                </p:cNvSpPr>
                <p:nvPr/>
              </p:nvSpPr>
              <p:spPr bwMode="auto">
                <a:xfrm>
                  <a:off x="4576" y="833"/>
                  <a:ext cx="10" cy="62"/>
                </a:xfrm>
                <a:custGeom>
                  <a:avLst/>
                  <a:gdLst>
                    <a:gd name="T0" fmla="*/ 10 w 10"/>
                    <a:gd name="T1" fmla="*/ 7 h 62"/>
                    <a:gd name="T2" fmla="*/ 0 w 10"/>
                    <a:gd name="T3" fmla="*/ 0 h 62"/>
                    <a:gd name="T4" fmla="*/ 6 w 10"/>
                    <a:gd name="T5" fmla="*/ 62 h 62"/>
                    <a:gd name="T6" fmla="*/ 10 w 10"/>
                    <a:gd name="T7" fmla="*/ 7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62">
                      <a:moveTo>
                        <a:pt x="10" y="7"/>
                      </a:moveTo>
                      <a:lnTo>
                        <a:pt x="0" y="0"/>
                      </a:lnTo>
                      <a:lnTo>
                        <a:pt x="6" y="62"/>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0" name="Freeform 109">
                  <a:extLst>
                    <a:ext uri="{FF2B5EF4-FFF2-40B4-BE49-F238E27FC236}">
                      <a16:creationId xmlns:a16="http://schemas.microsoft.com/office/drawing/2014/main" id="{01DA6972-F304-5D89-B76D-B80D902DBD8C}"/>
                    </a:ext>
                  </a:extLst>
                </p:cNvPr>
                <p:cNvSpPr>
                  <a:spLocks/>
                </p:cNvSpPr>
                <p:nvPr/>
              </p:nvSpPr>
              <p:spPr bwMode="auto">
                <a:xfrm>
                  <a:off x="4576" y="833"/>
                  <a:ext cx="10" cy="62"/>
                </a:xfrm>
                <a:custGeom>
                  <a:avLst/>
                  <a:gdLst>
                    <a:gd name="T0" fmla="*/ 10 w 10"/>
                    <a:gd name="T1" fmla="*/ 7 h 62"/>
                    <a:gd name="T2" fmla="*/ 0 w 10"/>
                    <a:gd name="T3" fmla="*/ 0 h 62"/>
                    <a:gd name="T4" fmla="*/ 6 w 10"/>
                    <a:gd name="T5" fmla="*/ 62 h 62"/>
                    <a:gd name="T6" fmla="*/ 0 60000 65536"/>
                    <a:gd name="T7" fmla="*/ 0 60000 65536"/>
                    <a:gd name="T8" fmla="*/ 0 60000 65536"/>
                  </a:gdLst>
                  <a:ahLst/>
                  <a:cxnLst>
                    <a:cxn ang="T6">
                      <a:pos x="T0" y="T1"/>
                    </a:cxn>
                    <a:cxn ang="T7">
                      <a:pos x="T2" y="T3"/>
                    </a:cxn>
                    <a:cxn ang="T8">
                      <a:pos x="T4" y="T5"/>
                    </a:cxn>
                  </a:cxnLst>
                  <a:rect l="0" t="0" r="r" b="b"/>
                  <a:pathLst>
                    <a:path w="10" h="62">
                      <a:moveTo>
                        <a:pt x="10" y="7"/>
                      </a:moveTo>
                      <a:lnTo>
                        <a:pt x="0" y="0"/>
                      </a:lnTo>
                      <a:lnTo>
                        <a:pt x="6"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1" name="Freeform 110">
                  <a:extLst>
                    <a:ext uri="{FF2B5EF4-FFF2-40B4-BE49-F238E27FC236}">
                      <a16:creationId xmlns:a16="http://schemas.microsoft.com/office/drawing/2014/main" id="{F8A404A7-17F0-5325-F8A3-5FCD6D40C385}"/>
                    </a:ext>
                  </a:extLst>
                </p:cNvPr>
                <p:cNvSpPr>
                  <a:spLocks/>
                </p:cNvSpPr>
                <p:nvPr/>
              </p:nvSpPr>
              <p:spPr bwMode="auto">
                <a:xfrm>
                  <a:off x="1444" y="1520"/>
                  <a:ext cx="77" cy="210"/>
                </a:xfrm>
                <a:custGeom>
                  <a:avLst/>
                  <a:gdLst>
                    <a:gd name="T0" fmla="*/ 160 w 37"/>
                    <a:gd name="T1" fmla="*/ 96 h 96"/>
                    <a:gd name="T2" fmla="*/ 260 w 37"/>
                    <a:gd name="T3" fmla="*/ 9 h 96"/>
                    <a:gd name="T4" fmla="*/ 325 w 37"/>
                    <a:gd name="T5" fmla="*/ 125 h 96"/>
                    <a:gd name="T6" fmla="*/ 173 w 37"/>
                    <a:gd name="T7" fmla="*/ 1004 h 96"/>
                    <a:gd name="T8" fmla="*/ 100 w 37"/>
                    <a:gd name="T9" fmla="*/ 943 h 96"/>
                    <a:gd name="T10" fmla="*/ 0 w 37"/>
                    <a:gd name="T11" fmla="*/ 971 h 96"/>
                    <a:gd name="T12" fmla="*/ 160 w 37"/>
                    <a:gd name="T13" fmla="*/ 9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8" y="9"/>
                      </a:moveTo>
                      <a:cubicBezTo>
                        <a:pt x="19" y="4"/>
                        <a:pt x="24" y="0"/>
                        <a:pt x="29" y="1"/>
                      </a:cubicBezTo>
                      <a:cubicBezTo>
                        <a:pt x="34" y="2"/>
                        <a:pt x="37" y="7"/>
                        <a:pt x="36" y="12"/>
                      </a:cubicBezTo>
                      <a:cubicBezTo>
                        <a:pt x="19" y="96"/>
                        <a:pt x="19" y="96"/>
                        <a:pt x="19" y="96"/>
                      </a:cubicBezTo>
                      <a:cubicBezTo>
                        <a:pt x="11" y="90"/>
                        <a:pt x="11" y="90"/>
                        <a:pt x="11" y="90"/>
                      </a:cubicBezTo>
                      <a:cubicBezTo>
                        <a:pt x="0" y="93"/>
                        <a:pt x="0" y="93"/>
                        <a:pt x="0" y="93"/>
                      </a:cubicBezTo>
                      <a:lnTo>
                        <a:pt x="18" y="9"/>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2" name="Freeform 111">
                  <a:extLst>
                    <a:ext uri="{FF2B5EF4-FFF2-40B4-BE49-F238E27FC236}">
                      <a16:creationId xmlns:a16="http://schemas.microsoft.com/office/drawing/2014/main" id="{9B67D36E-F3DD-4FE2-5DCF-7FC151704282}"/>
                    </a:ext>
                  </a:extLst>
                </p:cNvPr>
                <p:cNvSpPr>
                  <a:spLocks/>
                </p:cNvSpPr>
                <p:nvPr/>
              </p:nvSpPr>
              <p:spPr bwMode="auto">
                <a:xfrm>
                  <a:off x="1444" y="1520"/>
                  <a:ext cx="77" cy="210"/>
                </a:xfrm>
                <a:custGeom>
                  <a:avLst/>
                  <a:gdLst>
                    <a:gd name="T0" fmla="*/ 160 w 37"/>
                    <a:gd name="T1" fmla="*/ 96 h 96"/>
                    <a:gd name="T2" fmla="*/ 260 w 37"/>
                    <a:gd name="T3" fmla="*/ 9 h 96"/>
                    <a:gd name="T4" fmla="*/ 325 w 37"/>
                    <a:gd name="T5" fmla="*/ 125 h 96"/>
                    <a:gd name="T6" fmla="*/ 173 w 37"/>
                    <a:gd name="T7" fmla="*/ 1004 h 96"/>
                    <a:gd name="T8" fmla="*/ 100 w 37"/>
                    <a:gd name="T9" fmla="*/ 943 h 96"/>
                    <a:gd name="T10" fmla="*/ 0 w 37"/>
                    <a:gd name="T11" fmla="*/ 971 h 96"/>
                    <a:gd name="T12" fmla="*/ 160 w 37"/>
                    <a:gd name="T13" fmla="*/ 9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8" y="9"/>
                      </a:moveTo>
                      <a:cubicBezTo>
                        <a:pt x="19" y="4"/>
                        <a:pt x="24" y="0"/>
                        <a:pt x="29" y="1"/>
                      </a:cubicBezTo>
                      <a:cubicBezTo>
                        <a:pt x="34" y="2"/>
                        <a:pt x="37" y="7"/>
                        <a:pt x="36" y="12"/>
                      </a:cubicBezTo>
                      <a:cubicBezTo>
                        <a:pt x="19" y="96"/>
                        <a:pt x="19" y="96"/>
                        <a:pt x="19" y="96"/>
                      </a:cubicBezTo>
                      <a:cubicBezTo>
                        <a:pt x="11" y="90"/>
                        <a:pt x="11" y="90"/>
                        <a:pt x="11" y="90"/>
                      </a:cubicBezTo>
                      <a:cubicBezTo>
                        <a:pt x="0" y="93"/>
                        <a:pt x="0" y="93"/>
                        <a:pt x="0" y="93"/>
                      </a:cubicBezTo>
                      <a:lnTo>
                        <a:pt x="18"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3" name="Freeform 112">
                  <a:extLst>
                    <a:ext uri="{FF2B5EF4-FFF2-40B4-BE49-F238E27FC236}">
                      <a16:creationId xmlns:a16="http://schemas.microsoft.com/office/drawing/2014/main" id="{40B1DB2B-7FF0-548E-ADDF-17124FDA3C55}"/>
                    </a:ext>
                  </a:extLst>
                </p:cNvPr>
                <p:cNvSpPr>
                  <a:spLocks/>
                </p:cNvSpPr>
                <p:nvPr/>
              </p:nvSpPr>
              <p:spPr bwMode="auto">
                <a:xfrm>
                  <a:off x="1455" y="1520"/>
                  <a:ext cx="61" cy="186"/>
                </a:xfrm>
                <a:custGeom>
                  <a:avLst/>
                  <a:gdLst>
                    <a:gd name="T0" fmla="*/ 136 w 30"/>
                    <a:gd name="T1" fmla="*/ 105 h 85"/>
                    <a:gd name="T2" fmla="*/ 0 w 30"/>
                    <a:gd name="T3" fmla="*/ 891 h 85"/>
                    <a:gd name="T4" fmla="*/ 92 w 30"/>
                    <a:gd name="T5" fmla="*/ 484 h 85"/>
                    <a:gd name="T6" fmla="*/ 228 w 30"/>
                    <a:gd name="T7" fmla="*/ 72 h 85"/>
                    <a:gd name="T8" fmla="*/ 136 w 30"/>
                    <a:gd name="T9" fmla="*/ 105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85">
                      <a:moveTo>
                        <a:pt x="16" y="10"/>
                      </a:moveTo>
                      <a:cubicBezTo>
                        <a:pt x="0" y="85"/>
                        <a:pt x="0" y="85"/>
                        <a:pt x="0" y="85"/>
                      </a:cubicBezTo>
                      <a:cubicBezTo>
                        <a:pt x="2" y="76"/>
                        <a:pt x="2" y="77"/>
                        <a:pt x="11" y="46"/>
                      </a:cubicBezTo>
                      <a:cubicBezTo>
                        <a:pt x="19" y="10"/>
                        <a:pt x="24" y="7"/>
                        <a:pt x="27" y="7"/>
                      </a:cubicBezTo>
                      <a:cubicBezTo>
                        <a:pt x="30" y="6"/>
                        <a:pt x="18" y="0"/>
                        <a:pt x="1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4" name="Freeform 113">
                  <a:extLst>
                    <a:ext uri="{FF2B5EF4-FFF2-40B4-BE49-F238E27FC236}">
                      <a16:creationId xmlns:a16="http://schemas.microsoft.com/office/drawing/2014/main" id="{7FF04FC2-82DC-C6BA-7FCB-9A8294B3014C}"/>
                    </a:ext>
                  </a:extLst>
                </p:cNvPr>
                <p:cNvSpPr>
                  <a:spLocks/>
                </p:cNvSpPr>
                <p:nvPr/>
              </p:nvSpPr>
              <p:spPr bwMode="auto">
                <a:xfrm>
                  <a:off x="1253" y="1465"/>
                  <a:ext cx="103" cy="206"/>
                </a:xfrm>
                <a:custGeom>
                  <a:avLst/>
                  <a:gdLst>
                    <a:gd name="T0" fmla="*/ 272 w 50"/>
                    <a:gd name="T1" fmla="*/ 85 h 94"/>
                    <a:gd name="T2" fmla="*/ 377 w 50"/>
                    <a:gd name="T3" fmla="*/ 20 h 94"/>
                    <a:gd name="T4" fmla="*/ 420 w 50"/>
                    <a:gd name="T5" fmla="*/ 149 h 94"/>
                    <a:gd name="T6" fmla="*/ 157 w 50"/>
                    <a:gd name="T7" fmla="*/ 988 h 94"/>
                    <a:gd name="T8" fmla="*/ 97 w 50"/>
                    <a:gd name="T9" fmla="*/ 918 h 94"/>
                    <a:gd name="T10" fmla="*/ 0 w 50"/>
                    <a:gd name="T11" fmla="*/ 927 h 94"/>
                    <a:gd name="T12" fmla="*/ 272 w 50"/>
                    <a:gd name="T13" fmla="*/ 85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94">
                      <a:moveTo>
                        <a:pt x="31" y="8"/>
                      </a:moveTo>
                      <a:cubicBezTo>
                        <a:pt x="33" y="3"/>
                        <a:pt x="38" y="0"/>
                        <a:pt x="43" y="2"/>
                      </a:cubicBezTo>
                      <a:cubicBezTo>
                        <a:pt x="48" y="4"/>
                        <a:pt x="50" y="9"/>
                        <a:pt x="48" y="14"/>
                      </a:cubicBezTo>
                      <a:cubicBezTo>
                        <a:pt x="18" y="94"/>
                        <a:pt x="18" y="94"/>
                        <a:pt x="18" y="94"/>
                      </a:cubicBezTo>
                      <a:cubicBezTo>
                        <a:pt x="11" y="87"/>
                        <a:pt x="11" y="87"/>
                        <a:pt x="11" y="87"/>
                      </a:cubicBezTo>
                      <a:cubicBezTo>
                        <a:pt x="0" y="88"/>
                        <a:pt x="0" y="88"/>
                        <a:pt x="0" y="88"/>
                      </a:cubicBezTo>
                      <a:lnTo>
                        <a:pt x="31" y="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5" name="Freeform 114">
                  <a:extLst>
                    <a:ext uri="{FF2B5EF4-FFF2-40B4-BE49-F238E27FC236}">
                      <a16:creationId xmlns:a16="http://schemas.microsoft.com/office/drawing/2014/main" id="{C44B0C54-87C3-6372-192B-CCB0DEFB9789}"/>
                    </a:ext>
                  </a:extLst>
                </p:cNvPr>
                <p:cNvSpPr>
                  <a:spLocks/>
                </p:cNvSpPr>
                <p:nvPr/>
              </p:nvSpPr>
              <p:spPr bwMode="auto">
                <a:xfrm>
                  <a:off x="1253" y="1465"/>
                  <a:ext cx="103" cy="206"/>
                </a:xfrm>
                <a:custGeom>
                  <a:avLst/>
                  <a:gdLst>
                    <a:gd name="T0" fmla="*/ 272 w 50"/>
                    <a:gd name="T1" fmla="*/ 85 h 94"/>
                    <a:gd name="T2" fmla="*/ 377 w 50"/>
                    <a:gd name="T3" fmla="*/ 20 h 94"/>
                    <a:gd name="T4" fmla="*/ 420 w 50"/>
                    <a:gd name="T5" fmla="*/ 149 h 94"/>
                    <a:gd name="T6" fmla="*/ 157 w 50"/>
                    <a:gd name="T7" fmla="*/ 988 h 94"/>
                    <a:gd name="T8" fmla="*/ 97 w 50"/>
                    <a:gd name="T9" fmla="*/ 918 h 94"/>
                    <a:gd name="T10" fmla="*/ 0 w 50"/>
                    <a:gd name="T11" fmla="*/ 927 h 94"/>
                    <a:gd name="T12" fmla="*/ 272 w 50"/>
                    <a:gd name="T13" fmla="*/ 85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94">
                      <a:moveTo>
                        <a:pt x="31" y="8"/>
                      </a:moveTo>
                      <a:cubicBezTo>
                        <a:pt x="33" y="3"/>
                        <a:pt x="38" y="0"/>
                        <a:pt x="43" y="2"/>
                      </a:cubicBezTo>
                      <a:cubicBezTo>
                        <a:pt x="48" y="4"/>
                        <a:pt x="50" y="9"/>
                        <a:pt x="48" y="14"/>
                      </a:cubicBezTo>
                      <a:cubicBezTo>
                        <a:pt x="18" y="94"/>
                        <a:pt x="18" y="94"/>
                        <a:pt x="18" y="94"/>
                      </a:cubicBezTo>
                      <a:cubicBezTo>
                        <a:pt x="11" y="87"/>
                        <a:pt x="11" y="87"/>
                        <a:pt x="11" y="87"/>
                      </a:cubicBezTo>
                      <a:cubicBezTo>
                        <a:pt x="0" y="88"/>
                        <a:pt x="0" y="88"/>
                        <a:pt x="0" y="88"/>
                      </a:cubicBezTo>
                      <a:lnTo>
                        <a:pt x="31" y="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6" name="Freeform 115">
                  <a:extLst>
                    <a:ext uri="{FF2B5EF4-FFF2-40B4-BE49-F238E27FC236}">
                      <a16:creationId xmlns:a16="http://schemas.microsoft.com/office/drawing/2014/main" id="{10D9CA58-74DB-9FA0-1667-584C79661663}"/>
                    </a:ext>
                  </a:extLst>
                </p:cNvPr>
                <p:cNvSpPr>
                  <a:spLocks/>
                </p:cNvSpPr>
                <p:nvPr/>
              </p:nvSpPr>
              <p:spPr bwMode="auto">
                <a:xfrm>
                  <a:off x="1266" y="1465"/>
                  <a:ext cx="88" cy="177"/>
                </a:xfrm>
                <a:custGeom>
                  <a:avLst/>
                  <a:gdLst>
                    <a:gd name="T0" fmla="*/ 239 w 43"/>
                    <a:gd name="T1" fmla="*/ 96 h 81"/>
                    <a:gd name="T2" fmla="*/ 0 w 43"/>
                    <a:gd name="T3" fmla="*/ 846 h 81"/>
                    <a:gd name="T4" fmla="*/ 147 w 43"/>
                    <a:gd name="T5" fmla="*/ 459 h 81"/>
                    <a:gd name="T6" fmla="*/ 336 w 43"/>
                    <a:gd name="T7" fmla="*/ 96 h 81"/>
                    <a:gd name="T8" fmla="*/ 239 w 43"/>
                    <a:gd name="T9" fmla="*/ 96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28" y="9"/>
                      </a:moveTo>
                      <a:cubicBezTo>
                        <a:pt x="0" y="81"/>
                        <a:pt x="0" y="81"/>
                        <a:pt x="0" y="81"/>
                      </a:cubicBezTo>
                      <a:cubicBezTo>
                        <a:pt x="3" y="72"/>
                        <a:pt x="4" y="73"/>
                        <a:pt x="17" y="44"/>
                      </a:cubicBezTo>
                      <a:cubicBezTo>
                        <a:pt x="31" y="10"/>
                        <a:pt x="36" y="8"/>
                        <a:pt x="39" y="9"/>
                      </a:cubicBezTo>
                      <a:cubicBezTo>
                        <a:pt x="43" y="7"/>
                        <a:pt x="31" y="0"/>
                        <a:pt x="2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7" name="Freeform 116">
                  <a:extLst>
                    <a:ext uri="{FF2B5EF4-FFF2-40B4-BE49-F238E27FC236}">
                      <a16:creationId xmlns:a16="http://schemas.microsoft.com/office/drawing/2014/main" id="{BEC21684-59F3-8379-959D-C2902C6B654D}"/>
                    </a:ext>
                  </a:extLst>
                </p:cNvPr>
                <p:cNvSpPr>
                  <a:spLocks/>
                </p:cNvSpPr>
                <p:nvPr/>
              </p:nvSpPr>
              <p:spPr bwMode="auto">
                <a:xfrm>
                  <a:off x="1064" y="1381"/>
                  <a:ext cx="132" cy="193"/>
                </a:xfrm>
                <a:custGeom>
                  <a:avLst/>
                  <a:gdLst>
                    <a:gd name="T0" fmla="*/ 396 w 64"/>
                    <a:gd name="T1" fmla="*/ 64 h 88"/>
                    <a:gd name="T2" fmla="*/ 512 w 64"/>
                    <a:gd name="T3" fmla="*/ 20 h 88"/>
                    <a:gd name="T4" fmla="*/ 536 w 64"/>
                    <a:gd name="T5" fmla="*/ 158 h 88"/>
                    <a:gd name="T6" fmla="*/ 140 w 64"/>
                    <a:gd name="T7" fmla="*/ 928 h 88"/>
                    <a:gd name="T8" fmla="*/ 89 w 64"/>
                    <a:gd name="T9" fmla="*/ 842 h 88"/>
                    <a:gd name="T10" fmla="*/ 0 w 64"/>
                    <a:gd name="T11" fmla="*/ 831 h 88"/>
                    <a:gd name="T12" fmla="*/ 396 w 64"/>
                    <a:gd name="T13" fmla="*/ 64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8">
                      <a:moveTo>
                        <a:pt x="45" y="6"/>
                      </a:moveTo>
                      <a:cubicBezTo>
                        <a:pt x="48" y="1"/>
                        <a:pt x="53" y="0"/>
                        <a:pt x="58" y="2"/>
                      </a:cubicBezTo>
                      <a:cubicBezTo>
                        <a:pt x="62" y="5"/>
                        <a:pt x="64" y="11"/>
                        <a:pt x="61" y="15"/>
                      </a:cubicBezTo>
                      <a:cubicBezTo>
                        <a:pt x="16" y="88"/>
                        <a:pt x="16" y="88"/>
                        <a:pt x="16" y="88"/>
                      </a:cubicBezTo>
                      <a:cubicBezTo>
                        <a:pt x="10" y="80"/>
                        <a:pt x="10" y="80"/>
                        <a:pt x="10" y="80"/>
                      </a:cubicBezTo>
                      <a:cubicBezTo>
                        <a:pt x="0" y="79"/>
                        <a:pt x="0" y="79"/>
                        <a:pt x="0" y="79"/>
                      </a:cubicBezTo>
                      <a:lnTo>
                        <a:pt x="45" y="6"/>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8" name="Freeform 117">
                  <a:extLst>
                    <a:ext uri="{FF2B5EF4-FFF2-40B4-BE49-F238E27FC236}">
                      <a16:creationId xmlns:a16="http://schemas.microsoft.com/office/drawing/2014/main" id="{E0BCF70A-5118-304E-1A09-FE1EBA071DC2}"/>
                    </a:ext>
                  </a:extLst>
                </p:cNvPr>
                <p:cNvSpPr>
                  <a:spLocks/>
                </p:cNvSpPr>
                <p:nvPr/>
              </p:nvSpPr>
              <p:spPr bwMode="auto">
                <a:xfrm>
                  <a:off x="1064" y="1381"/>
                  <a:ext cx="132" cy="193"/>
                </a:xfrm>
                <a:custGeom>
                  <a:avLst/>
                  <a:gdLst>
                    <a:gd name="T0" fmla="*/ 396 w 64"/>
                    <a:gd name="T1" fmla="*/ 64 h 88"/>
                    <a:gd name="T2" fmla="*/ 512 w 64"/>
                    <a:gd name="T3" fmla="*/ 20 h 88"/>
                    <a:gd name="T4" fmla="*/ 536 w 64"/>
                    <a:gd name="T5" fmla="*/ 158 h 88"/>
                    <a:gd name="T6" fmla="*/ 140 w 64"/>
                    <a:gd name="T7" fmla="*/ 928 h 88"/>
                    <a:gd name="T8" fmla="*/ 89 w 64"/>
                    <a:gd name="T9" fmla="*/ 842 h 88"/>
                    <a:gd name="T10" fmla="*/ 0 w 64"/>
                    <a:gd name="T11" fmla="*/ 831 h 88"/>
                    <a:gd name="T12" fmla="*/ 396 w 64"/>
                    <a:gd name="T13" fmla="*/ 64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8">
                      <a:moveTo>
                        <a:pt x="45" y="6"/>
                      </a:moveTo>
                      <a:cubicBezTo>
                        <a:pt x="48" y="1"/>
                        <a:pt x="53" y="0"/>
                        <a:pt x="58" y="2"/>
                      </a:cubicBezTo>
                      <a:cubicBezTo>
                        <a:pt x="62" y="5"/>
                        <a:pt x="64" y="11"/>
                        <a:pt x="61" y="15"/>
                      </a:cubicBezTo>
                      <a:cubicBezTo>
                        <a:pt x="16" y="88"/>
                        <a:pt x="16" y="88"/>
                        <a:pt x="16" y="88"/>
                      </a:cubicBezTo>
                      <a:cubicBezTo>
                        <a:pt x="10" y="80"/>
                        <a:pt x="10" y="80"/>
                        <a:pt x="10" y="80"/>
                      </a:cubicBezTo>
                      <a:cubicBezTo>
                        <a:pt x="0" y="79"/>
                        <a:pt x="0" y="79"/>
                        <a:pt x="0" y="79"/>
                      </a:cubicBezTo>
                      <a:lnTo>
                        <a:pt x="45" y="6"/>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9" name="Freeform 118">
                  <a:extLst>
                    <a:ext uri="{FF2B5EF4-FFF2-40B4-BE49-F238E27FC236}">
                      <a16:creationId xmlns:a16="http://schemas.microsoft.com/office/drawing/2014/main" id="{B32C1663-4EBB-C58B-8FEA-CDD18F71DFE3}"/>
                    </a:ext>
                  </a:extLst>
                </p:cNvPr>
                <p:cNvSpPr>
                  <a:spLocks/>
                </p:cNvSpPr>
                <p:nvPr/>
              </p:nvSpPr>
              <p:spPr bwMode="auto">
                <a:xfrm>
                  <a:off x="1078" y="1379"/>
                  <a:ext cx="114" cy="162"/>
                </a:xfrm>
                <a:custGeom>
                  <a:avLst/>
                  <a:gdLst>
                    <a:gd name="T0" fmla="*/ 357 w 55"/>
                    <a:gd name="T1" fmla="*/ 96 h 74"/>
                    <a:gd name="T2" fmla="*/ 0 w 55"/>
                    <a:gd name="T3" fmla="*/ 777 h 74"/>
                    <a:gd name="T4" fmla="*/ 205 w 55"/>
                    <a:gd name="T5" fmla="*/ 431 h 74"/>
                    <a:gd name="T6" fmla="*/ 464 w 55"/>
                    <a:gd name="T7" fmla="*/ 105 h 74"/>
                    <a:gd name="T8" fmla="*/ 357 w 55"/>
                    <a:gd name="T9" fmla="*/ 96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74">
                      <a:moveTo>
                        <a:pt x="40" y="9"/>
                      </a:moveTo>
                      <a:cubicBezTo>
                        <a:pt x="0" y="74"/>
                        <a:pt x="0" y="74"/>
                        <a:pt x="0" y="74"/>
                      </a:cubicBezTo>
                      <a:cubicBezTo>
                        <a:pt x="5" y="66"/>
                        <a:pt x="5" y="67"/>
                        <a:pt x="23" y="41"/>
                      </a:cubicBezTo>
                      <a:cubicBezTo>
                        <a:pt x="44" y="10"/>
                        <a:pt x="49" y="9"/>
                        <a:pt x="52" y="10"/>
                      </a:cubicBezTo>
                      <a:cubicBezTo>
                        <a:pt x="55" y="10"/>
                        <a:pt x="45" y="0"/>
                        <a:pt x="4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0" name="Freeform 119">
                  <a:extLst>
                    <a:ext uri="{FF2B5EF4-FFF2-40B4-BE49-F238E27FC236}">
                      <a16:creationId xmlns:a16="http://schemas.microsoft.com/office/drawing/2014/main" id="{7580772D-DE97-0077-7992-6B12D68A03B9}"/>
                    </a:ext>
                  </a:extLst>
                </p:cNvPr>
                <p:cNvSpPr>
                  <a:spLocks/>
                </p:cNvSpPr>
                <p:nvPr/>
              </p:nvSpPr>
              <p:spPr bwMode="auto">
                <a:xfrm>
                  <a:off x="2158" y="1522"/>
                  <a:ext cx="55" cy="212"/>
                </a:xfrm>
                <a:custGeom>
                  <a:avLst/>
                  <a:gdLst>
                    <a:gd name="T0" fmla="*/ 0 w 27"/>
                    <a:gd name="T1" fmla="*/ 114 h 97"/>
                    <a:gd name="T2" fmla="*/ 67 w 27"/>
                    <a:gd name="T3" fmla="*/ 9 h 97"/>
                    <a:gd name="T4" fmla="*/ 161 w 27"/>
                    <a:gd name="T5" fmla="*/ 96 h 97"/>
                    <a:gd name="T6" fmla="*/ 228 w 27"/>
                    <a:gd name="T7" fmla="*/ 994 h 97"/>
                    <a:gd name="T8" fmla="*/ 153 w 27"/>
                    <a:gd name="T9" fmla="*/ 951 h 97"/>
                    <a:gd name="T10" fmla="*/ 75 w 27"/>
                    <a:gd name="T11" fmla="*/ 1012 h 97"/>
                    <a:gd name="T12" fmla="*/ 0 w 27"/>
                    <a:gd name="T13" fmla="*/ 114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7">
                      <a:moveTo>
                        <a:pt x="0" y="11"/>
                      </a:moveTo>
                      <a:cubicBezTo>
                        <a:pt x="0" y="6"/>
                        <a:pt x="3" y="2"/>
                        <a:pt x="8" y="1"/>
                      </a:cubicBezTo>
                      <a:cubicBezTo>
                        <a:pt x="13" y="0"/>
                        <a:pt x="18" y="4"/>
                        <a:pt x="19" y="9"/>
                      </a:cubicBezTo>
                      <a:cubicBezTo>
                        <a:pt x="27" y="95"/>
                        <a:pt x="27" y="95"/>
                        <a:pt x="27" y="95"/>
                      </a:cubicBezTo>
                      <a:cubicBezTo>
                        <a:pt x="18" y="91"/>
                        <a:pt x="18" y="91"/>
                        <a:pt x="18" y="91"/>
                      </a:cubicBezTo>
                      <a:cubicBezTo>
                        <a:pt x="9" y="97"/>
                        <a:pt x="9" y="97"/>
                        <a:pt x="9" y="97"/>
                      </a:cubicBezTo>
                      <a:lnTo>
                        <a:pt x="0" y="11"/>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1" name="Freeform 120">
                  <a:extLst>
                    <a:ext uri="{FF2B5EF4-FFF2-40B4-BE49-F238E27FC236}">
                      <a16:creationId xmlns:a16="http://schemas.microsoft.com/office/drawing/2014/main" id="{84CF9C0D-04AD-1E02-F2C7-03591B5C0D0A}"/>
                    </a:ext>
                  </a:extLst>
                </p:cNvPr>
                <p:cNvSpPr>
                  <a:spLocks/>
                </p:cNvSpPr>
                <p:nvPr/>
              </p:nvSpPr>
              <p:spPr bwMode="auto">
                <a:xfrm>
                  <a:off x="2158" y="1522"/>
                  <a:ext cx="55" cy="212"/>
                </a:xfrm>
                <a:custGeom>
                  <a:avLst/>
                  <a:gdLst>
                    <a:gd name="T0" fmla="*/ 0 w 27"/>
                    <a:gd name="T1" fmla="*/ 114 h 97"/>
                    <a:gd name="T2" fmla="*/ 67 w 27"/>
                    <a:gd name="T3" fmla="*/ 9 h 97"/>
                    <a:gd name="T4" fmla="*/ 161 w 27"/>
                    <a:gd name="T5" fmla="*/ 96 h 97"/>
                    <a:gd name="T6" fmla="*/ 228 w 27"/>
                    <a:gd name="T7" fmla="*/ 994 h 97"/>
                    <a:gd name="T8" fmla="*/ 153 w 27"/>
                    <a:gd name="T9" fmla="*/ 951 h 97"/>
                    <a:gd name="T10" fmla="*/ 75 w 27"/>
                    <a:gd name="T11" fmla="*/ 1012 h 97"/>
                    <a:gd name="T12" fmla="*/ 0 w 27"/>
                    <a:gd name="T13" fmla="*/ 114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97">
                      <a:moveTo>
                        <a:pt x="0" y="11"/>
                      </a:moveTo>
                      <a:cubicBezTo>
                        <a:pt x="0" y="6"/>
                        <a:pt x="3" y="2"/>
                        <a:pt x="8" y="1"/>
                      </a:cubicBezTo>
                      <a:cubicBezTo>
                        <a:pt x="13" y="0"/>
                        <a:pt x="18" y="4"/>
                        <a:pt x="19" y="9"/>
                      </a:cubicBezTo>
                      <a:cubicBezTo>
                        <a:pt x="27" y="95"/>
                        <a:pt x="27" y="95"/>
                        <a:pt x="27" y="95"/>
                      </a:cubicBezTo>
                      <a:cubicBezTo>
                        <a:pt x="18" y="91"/>
                        <a:pt x="18" y="91"/>
                        <a:pt x="18" y="91"/>
                      </a:cubicBezTo>
                      <a:cubicBezTo>
                        <a:pt x="9" y="97"/>
                        <a:pt x="9" y="97"/>
                        <a:pt x="9" y="97"/>
                      </a:cubicBezTo>
                      <a:lnTo>
                        <a:pt x="0" y="1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2" name="Freeform 121">
                  <a:extLst>
                    <a:ext uri="{FF2B5EF4-FFF2-40B4-BE49-F238E27FC236}">
                      <a16:creationId xmlns:a16="http://schemas.microsoft.com/office/drawing/2014/main" id="{DA8A0FBE-F800-894A-1CDA-24F042F069ED}"/>
                    </a:ext>
                  </a:extLst>
                </p:cNvPr>
                <p:cNvSpPr>
                  <a:spLocks/>
                </p:cNvSpPr>
                <p:nvPr/>
              </p:nvSpPr>
              <p:spPr bwMode="auto">
                <a:xfrm>
                  <a:off x="2162" y="1526"/>
                  <a:ext cx="29" cy="189"/>
                </a:xfrm>
                <a:custGeom>
                  <a:avLst/>
                  <a:gdLst>
                    <a:gd name="T0" fmla="*/ 8 w 14"/>
                    <a:gd name="T1" fmla="*/ 105 h 86"/>
                    <a:gd name="T2" fmla="*/ 81 w 14"/>
                    <a:gd name="T3" fmla="*/ 912 h 86"/>
                    <a:gd name="T4" fmla="*/ 64 w 14"/>
                    <a:gd name="T5" fmla="*/ 479 h 86"/>
                    <a:gd name="T6" fmla="*/ 99 w 14"/>
                    <a:gd name="T7" fmla="*/ 44 h 86"/>
                    <a:gd name="T8" fmla="*/ 8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1" y="10"/>
                      </a:moveTo>
                      <a:cubicBezTo>
                        <a:pt x="9" y="86"/>
                        <a:pt x="9" y="86"/>
                        <a:pt x="9" y="86"/>
                      </a:cubicBezTo>
                      <a:cubicBezTo>
                        <a:pt x="8" y="77"/>
                        <a:pt x="9" y="78"/>
                        <a:pt x="7" y="45"/>
                      </a:cubicBezTo>
                      <a:cubicBezTo>
                        <a:pt x="5" y="8"/>
                        <a:pt x="8" y="5"/>
                        <a:pt x="11" y="4"/>
                      </a:cubicBezTo>
                      <a:cubicBezTo>
                        <a:pt x="14" y="1"/>
                        <a:pt x="0"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3" name="Freeform 122">
                  <a:extLst>
                    <a:ext uri="{FF2B5EF4-FFF2-40B4-BE49-F238E27FC236}">
                      <a16:creationId xmlns:a16="http://schemas.microsoft.com/office/drawing/2014/main" id="{4BCF467A-45C8-D12B-E7C5-9C1D712304E0}"/>
                    </a:ext>
                  </a:extLst>
                </p:cNvPr>
                <p:cNvSpPr>
                  <a:spLocks/>
                </p:cNvSpPr>
                <p:nvPr/>
              </p:nvSpPr>
              <p:spPr bwMode="auto">
                <a:xfrm>
                  <a:off x="2353" y="1480"/>
                  <a:ext cx="72" cy="213"/>
                </a:xfrm>
                <a:custGeom>
                  <a:avLst/>
                  <a:gdLst>
                    <a:gd name="T0" fmla="*/ 8 w 35"/>
                    <a:gd name="T1" fmla="*/ 125 h 97"/>
                    <a:gd name="T2" fmla="*/ 68 w 35"/>
                    <a:gd name="T3" fmla="*/ 9 h 97"/>
                    <a:gd name="T4" fmla="*/ 165 w 35"/>
                    <a:gd name="T5" fmla="*/ 97 h 97"/>
                    <a:gd name="T6" fmla="*/ 304 w 35"/>
                    <a:gd name="T7" fmla="*/ 984 h 97"/>
                    <a:gd name="T8" fmla="*/ 216 w 35"/>
                    <a:gd name="T9" fmla="*/ 964 h 97"/>
                    <a:gd name="T10" fmla="*/ 140 w 35"/>
                    <a:gd name="T11" fmla="*/ 1028 h 97"/>
                    <a:gd name="T12" fmla="*/ 8 w 35"/>
                    <a:gd name="T13" fmla="*/ 125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97">
                      <a:moveTo>
                        <a:pt x="1" y="12"/>
                      </a:moveTo>
                      <a:cubicBezTo>
                        <a:pt x="0" y="7"/>
                        <a:pt x="3" y="2"/>
                        <a:pt x="8" y="1"/>
                      </a:cubicBezTo>
                      <a:cubicBezTo>
                        <a:pt x="13" y="0"/>
                        <a:pt x="18" y="3"/>
                        <a:pt x="19" y="9"/>
                      </a:cubicBezTo>
                      <a:cubicBezTo>
                        <a:pt x="35" y="93"/>
                        <a:pt x="35" y="93"/>
                        <a:pt x="35" y="93"/>
                      </a:cubicBezTo>
                      <a:cubicBezTo>
                        <a:pt x="25" y="91"/>
                        <a:pt x="25" y="91"/>
                        <a:pt x="25" y="91"/>
                      </a:cubicBezTo>
                      <a:cubicBezTo>
                        <a:pt x="16" y="97"/>
                        <a:pt x="16" y="97"/>
                        <a:pt x="16" y="97"/>
                      </a:cubicBezTo>
                      <a:lnTo>
                        <a:pt x="1" y="12"/>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4" name="Freeform 123">
                  <a:extLst>
                    <a:ext uri="{FF2B5EF4-FFF2-40B4-BE49-F238E27FC236}">
                      <a16:creationId xmlns:a16="http://schemas.microsoft.com/office/drawing/2014/main" id="{0F018938-9331-F242-DE9A-A1727FE9B934}"/>
                    </a:ext>
                  </a:extLst>
                </p:cNvPr>
                <p:cNvSpPr>
                  <a:spLocks/>
                </p:cNvSpPr>
                <p:nvPr/>
              </p:nvSpPr>
              <p:spPr bwMode="auto">
                <a:xfrm>
                  <a:off x="2353" y="1480"/>
                  <a:ext cx="72" cy="213"/>
                </a:xfrm>
                <a:custGeom>
                  <a:avLst/>
                  <a:gdLst>
                    <a:gd name="T0" fmla="*/ 8 w 35"/>
                    <a:gd name="T1" fmla="*/ 125 h 97"/>
                    <a:gd name="T2" fmla="*/ 68 w 35"/>
                    <a:gd name="T3" fmla="*/ 9 h 97"/>
                    <a:gd name="T4" fmla="*/ 165 w 35"/>
                    <a:gd name="T5" fmla="*/ 97 h 97"/>
                    <a:gd name="T6" fmla="*/ 304 w 35"/>
                    <a:gd name="T7" fmla="*/ 984 h 97"/>
                    <a:gd name="T8" fmla="*/ 216 w 35"/>
                    <a:gd name="T9" fmla="*/ 964 h 97"/>
                    <a:gd name="T10" fmla="*/ 140 w 35"/>
                    <a:gd name="T11" fmla="*/ 1028 h 97"/>
                    <a:gd name="T12" fmla="*/ 8 w 35"/>
                    <a:gd name="T13" fmla="*/ 125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97">
                      <a:moveTo>
                        <a:pt x="1" y="12"/>
                      </a:moveTo>
                      <a:cubicBezTo>
                        <a:pt x="0" y="7"/>
                        <a:pt x="3" y="2"/>
                        <a:pt x="8" y="1"/>
                      </a:cubicBezTo>
                      <a:cubicBezTo>
                        <a:pt x="13" y="0"/>
                        <a:pt x="18" y="3"/>
                        <a:pt x="19" y="9"/>
                      </a:cubicBezTo>
                      <a:cubicBezTo>
                        <a:pt x="35" y="93"/>
                        <a:pt x="35" y="93"/>
                        <a:pt x="35" y="93"/>
                      </a:cubicBezTo>
                      <a:cubicBezTo>
                        <a:pt x="25" y="91"/>
                        <a:pt x="25" y="91"/>
                        <a:pt x="25" y="91"/>
                      </a:cubicBezTo>
                      <a:cubicBezTo>
                        <a:pt x="16" y="97"/>
                        <a:pt x="16" y="97"/>
                        <a:pt x="16" y="97"/>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5" name="Freeform 124">
                  <a:extLst>
                    <a:ext uri="{FF2B5EF4-FFF2-40B4-BE49-F238E27FC236}">
                      <a16:creationId xmlns:a16="http://schemas.microsoft.com/office/drawing/2014/main" id="{BA2FB7AC-A8BA-7A6A-5E2B-20CE0127A3DF}"/>
                    </a:ext>
                  </a:extLst>
                </p:cNvPr>
                <p:cNvSpPr>
                  <a:spLocks/>
                </p:cNvSpPr>
                <p:nvPr/>
              </p:nvSpPr>
              <p:spPr bwMode="auto">
                <a:xfrm>
                  <a:off x="2357" y="1487"/>
                  <a:ext cx="33" cy="184"/>
                </a:xfrm>
                <a:custGeom>
                  <a:avLst/>
                  <a:gdLst>
                    <a:gd name="T0" fmla="*/ 17 w 16"/>
                    <a:gd name="T1" fmla="*/ 96 h 84"/>
                    <a:gd name="T2" fmla="*/ 140 w 16"/>
                    <a:gd name="T3" fmla="*/ 883 h 84"/>
                    <a:gd name="T4" fmla="*/ 97 w 16"/>
                    <a:gd name="T5" fmla="*/ 460 h 84"/>
                    <a:gd name="T6" fmla="*/ 107 w 16"/>
                    <a:gd name="T7" fmla="*/ 20 h 84"/>
                    <a:gd name="T8" fmla="*/ 17 w 16"/>
                    <a:gd name="T9" fmla="*/ 9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4">
                      <a:moveTo>
                        <a:pt x="2" y="9"/>
                      </a:moveTo>
                      <a:cubicBezTo>
                        <a:pt x="16" y="84"/>
                        <a:pt x="16" y="84"/>
                        <a:pt x="16" y="84"/>
                      </a:cubicBezTo>
                      <a:cubicBezTo>
                        <a:pt x="14" y="76"/>
                        <a:pt x="15" y="76"/>
                        <a:pt x="11" y="44"/>
                      </a:cubicBezTo>
                      <a:cubicBezTo>
                        <a:pt x="5" y="8"/>
                        <a:pt x="9" y="4"/>
                        <a:pt x="12" y="2"/>
                      </a:cubicBezTo>
                      <a:cubicBezTo>
                        <a:pt x="14" y="0"/>
                        <a:pt x="0" y="0"/>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6" name="Freeform 125">
                  <a:extLst>
                    <a:ext uri="{FF2B5EF4-FFF2-40B4-BE49-F238E27FC236}">
                      <a16:creationId xmlns:a16="http://schemas.microsoft.com/office/drawing/2014/main" id="{89F8A9A9-BA41-5CB9-D23A-81E881AE361D}"/>
                    </a:ext>
                  </a:extLst>
                </p:cNvPr>
                <p:cNvSpPr>
                  <a:spLocks/>
                </p:cNvSpPr>
                <p:nvPr/>
              </p:nvSpPr>
              <p:spPr bwMode="auto">
                <a:xfrm>
                  <a:off x="2532" y="1434"/>
                  <a:ext cx="76" cy="211"/>
                </a:xfrm>
                <a:custGeom>
                  <a:avLst/>
                  <a:gdLst>
                    <a:gd name="T0" fmla="*/ 8 w 37"/>
                    <a:gd name="T1" fmla="*/ 125 h 96"/>
                    <a:gd name="T2" fmla="*/ 68 w 37"/>
                    <a:gd name="T3" fmla="*/ 9 h 96"/>
                    <a:gd name="T4" fmla="*/ 173 w 37"/>
                    <a:gd name="T5" fmla="*/ 88 h 96"/>
                    <a:gd name="T6" fmla="*/ 320 w 37"/>
                    <a:gd name="T7" fmla="*/ 976 h 96"/>
                    <a:gd name="T8" fmla="*/ 232 w 37"/>
                    <a:gd name="T9" fmla="*/ 956 h 96"/>
                    <a:gd name="T10" fmla="*/ 164 w 37"/>
                    <a:gd name="T11" fmla="*/ 1020 h 96"/>
                    <a:gd name="T12" fmla="*/ 8 w 37"/>
                    <a:gd name="T13" fmla="*/ 125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 y="12"/>
                      </a:moveTo>
                      <a:cubicBezTo>
                        <a:pt x="0" y="7"/>
                        <a:pt x="3" y="2"/>
                        <a:pt x="8" y="1"/>
                      </a:cubicBezTo>
                      <a:cubicBezTo>
                        <a:pt x="13" y="0"/>
                        <a:pt x="18" y="3"/>
                        <a:pt x="20" y="8"/>
                      </a:cubicBezTo>
                      <a:cubicBezTo>
                        <a:pt x="37" y="92"/>
                        <a:pt x="37" y="92"/>
                        <a:pt x="37" y="92"/>
                      </a:cubicBezTo>
                      <a:cubicBezTo>
                        <a:pt x="27" y="90"/>
                        <a:pt x="27" y="90"/>
                        <a:pt x="27" y="90"/>
                      </a:cubicBezTo>
                      <a:cubicBezTo>
                        <a:pt x="19" y="96"/>
                        <a:pt x="19" y="96"/>
                        <a:pt x="19" y="96"/>
                      </a:cubicBezTo>
                      <a:lnTo>
                        <a:pt x="1" y="12"/>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7" name="Freeform 126">
                  <a:extLst>
                    <a:ext uri="{FF2B5EF4-FFF2-40B4-BE49-F238E27FC236}">
                      <a16:creationId xmlns:a16="http://schemas.microsoft.com/office/drawing/2014/main" id="{B5E5AE9A-DE8B-5EAF-7C87-47A64C3C5FB5}"/>
                    </a:ext>
                  </a:extLst>
                </p:cNvPr>
                <p:cNvSpPr>
                  <a:spLocks/>
                </p:cNvSpPr>
                <p:nvPr/>
              </p:nvSpPr>
              <p:spPr bwMode="auto">
                <a:xfrm>
                  <a:off x="2532" y="1434"/>
                  <a:ext cx="76" cy="211"/>
                </a:xfrm>
                <a:custGeom>
                  <a:avLst/>
                  <a:gdLst>
                    <a:gd name="T0" fmla="*/ 8 w 37"/>
                    <a:gd name="T1" fmla="*/ 125 h 96"/>
                    <a:gd name="T2" fmla="*/ 68 w 37"/>
                    <a:gd name="T3" fmla="*/ 9 h 96"/>
                    <a:gd name="T4" fmla="*/ 173 w 37"/>
                    <a:gd name="T5" fmla="*/ 88 h 96"/>
                    <a:gd name="T6" fmla="*/ 320 w 37"/>
                    <a:gd name="T7" fmla="*/ 976 h 96"/>
                    <a:gd name="T8" fmla="*/ 232 w 37"/>
                    <a:gd name="T9" fmla="*/ 956 h 96"/>
                    <a:gd name="T10" fmla="*/ 164 w 37"/>
                    <a:gd name="T11" fmla="*/ 1020 h 96"/>
                    <a:gd name="T12" fmla="*/ 8 w 37"/>
                    <a:gd name="T13" fmla="*/ 125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96">
                      <a:moveTo>
                        <a:pt x="1" y="12"/>
                      </a:moveTo>
                      <a:cubicBezTo>
                        <a:pt x="0" y="7"/>
                        <a:pt x="3" y="2"/>
                        <a:pt x="8" y="1"/>
                      </a:cubicBezTo>
                      <a:cubicBezTo>
                        <a:pt x="13" y="0"/>
                        <a:pt x="18" y="3"/>
                        <a:pt x="20" y="8"/>
                      </a:cubicBezTo>
                      <a:cubicBezTo>
                        <a:pt x="37" y="92"/>
                        <a:pt x="37" y="92"/>
                        <a:pt x="37" y="92"/>
                      </a:cubicBezTo>
                      <a:cubicBezTo>
                        <a:pt x="27" y="90"/>
                        <a:pt x="27" y="90"/>
                        <a:pt x="27" y="90"/>
                      </a:cubicBezTo>
                      <a:cubicBezTo>
                        <a:pt x="19" y="96"/>
                        <a:pt x="19" y="96"/>
                        <a:pt x="19" y="96"/>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8" name="Freeform 127">
                  <a:extLst>
                    <a:ext uri="{FF2B5EF4-FFF2-40B4-BE49-F238E27FC236}">
                      <a16:creationId xmlns:a16="http://schemas.microsoft.com/office/drawing/2014/main" id="{EE75A6F6-6D23-4177-7E67-2D73231D5FD4}"/>
                    </a:ext>
                  </a:extLst>
                </p:cNvPr>
                <p:cNvSpPr>
                  <a:spLocks/>
                </p:cNvSpPr>
                <p:nvPr/>
              </p:nvSpPr>
              <p:spPr bwMode="auto">
                <a:xfrm>
                  <a:off x="2536" y="1438"/>
                  <a:ext cx="37" cy="187"/>
                </a:xfrm>
                <a:custGeom>
                  <a:avLst/>
                  <a:gdLst>
                    <a:gd name="T0" fmla="*/ 25 w 18"/>
                    <a:gd name="T1" fmla="*/ 106 h 85"/>
                    <a:gd name="T2" fmla="*/ 156 w 18"/>
                    <a:gd name="T3" fmla="*/ 904 h 85"/>
                    <a:gd name="T4" fmla="*/ 105 w 18"/>
                    <a:gd name="T5" fmla="*/ 480 h 85"/>
                    <a:gd name="T6" fmla="*/ 105 w 18"/>
                    <a:gd name="T7" fmla="*/ 33 h 85"/>
                    <a:gd name="T8" fmla="*/ 25 w 18"/>
                    <a:gd name="T9" fmla="*/ 106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85">
                      <a:moveTo>
                        <a:pt x="3" y="10"/>
                      </a:moveTo>
                      <a:cubicBezTo>
                        <a:pt x="18" y="85"/>
                        <a:pt x="18" y="85"/>
                        <a:pt x="18" y="85"/>
                      </a:cubicBezTo>
                      <a:cubicBezTo>
                        <a:pt x="16" y="76"/>
                        <a:pt x="17" y="77"/>
                        <a:pt x="12" y="45"/>
                      </a:cubicBezTo>
                      <a:cubicBezTo>
                        <a:pt x="6" y="8"/>
                        <a:pt x="9" y="4"/>
                        <a:pt x="12" y="3"/>
                      </a:cubicBezTo>
                      <a:cubicBezTo>
                        <a:pt x="14" y="0"/>
                        <a:pt x="0" y="0"/>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9" name="Freeform 128">
                  <a:extLst>
                    <a:ext uri="{FF2B5EF4-FFF2-40B4-BE49-F238E27FC236}">
                      <a16:creationId xmlns:a16="http://schemas.microsoft.com/office/drawing/2014/main" id="{5078D5FD-6E6E-B4EF-92B3-BB3C9239041A}"/>
                    </a:ext>
                  </a:extLst>
                </p:cNvPr>
                <p:cNvSpPr>
                  <a:spLocks/>
                </p:cNvSpPr>
                <p:nvPr/>
              </p:nvSpPr>
              <p:spPr bwMode="auto">
                <a:xfrm>
                  <a:off x="2717" y="1377"/>
                  <a:ext cx="80" cy="195"/>
                </a:xfrm>
                <a:custGeom>
                  <a:avLst/>
                  <a:gdLst>
                    <a:gd name="T0" fmla="*/ 16 w 39"/>
                    <a:gd name="T1" fmla="*/ 125 h 89"/>
                    <a:gd name="T2" fmla="*/ 68 w 39"/>
                    <a:gd name="T3" fmla="*/ 9 h 89"/>
                    <a:gd name="T4" fmla="*/ 172 w 39"/>
                    <a:gd name="T5" fmla="*/ 85 h 89"/>
                    <a:gd name="T6" fmla="*/ 336 w 39"/>
                    <a:gd name="T7" fmla="*/ 894 h 89"/>
                    <a:gd name="T8" fmla="*/ 248 w 39"/>
                    <a:gd name="T9" fmla="*/ 874 h 89"/>
                    <a:gd name="T10" fmla="*/ 181 w 39"/>
                    <a:gd name="T11" fmla="*/ 936 h 89"/>
                    <a:gd name="T12" fmla="*/ 16 w 39"/>
                    <a:gd name="T13" fmla="*/ 125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89">
                      <a:moveTo>
                        <a:pt x="2" y="12"/>
                      </a:moveTo>
                      <a:cubicBezTo>
                        <a:pt x="0" y="7"/>
                        <a:pt x="3" y="2"/>
                        <a:pt x="8" y="1"/>
                      </a:cubicBezTo>
                      <a:cubicBezTo>
                        <a:pt x="13" y="0"/>
                        <a:pt x="18" y="3"/>
                        <a:pt x="20" y="8"/>
                      </a:cubicBezTo>
                      <a:cubicBezTo>
                        <a:pt x="39" y="85"/>
                        <a:pt x="39" y="85"/>
                        <a:pt x="39" y="85"/>
                      </a:cubicBezTo>
                      <a:cubicBezTo>
                        <a:pt x="29" y="83"/>
                        <a:pt x="29" y="83"/>
                        <a:pt x="29" y="83"/>
                      </a:cubicBezTo>
                      <a:cubicBezTo>
                        <a:pt x="21" y="89"/>
                        <a:pt x="21" y="89"/>
                        <a:pt x="21" y="89"/>
                      </a:cubicBezTo>
                      <a:lnTo>
                        <a:pt x="2" y="12"/>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0" name="Freeform 129">
                  <a:extLst>
                    <a:ext uri="{FF2B5EF4-FFF2-40B4-BE49-F238E27FC236}">
                      <a16:creationId xmlns:a16="http://schemas.microsoft.com/office/drawing/2014/main" id="{DFA566DF-A44E-2E5C-3433-38BDDB558D95}"/>
                    </a:ext>
                  </a:extLst>
                </p:cNvPr>
                <p:cNvSpPr>
                  <a:spLocks/>
                </p:cNvSpPr>
                <p:nvPr/>
              </p:nvSpPr>
              <p:spPr bwMode="auto">
                <a:xfrm>
                  <a:off x="2717" y="1377"/>
                  <a:ext cx="80" cy="195"/>
                </a:xfrm>
                <a:custGeom>
                  <a:avLst/>
                  <a:gdLst>
                    <a:gd name="T0" fmla="*/ 16 w 39"/>
                    <a:gd name="T1" fmla="*/ 125 h 89"/>
                    <a:gd name="T2" fmla="*/ 68 w 39"/>
                    <a:gd name="T3" fmla="*/ 9 h 89"/>
                    <a:gd name="T4" fmla="*/ 172 w 39"/>
                    <a:gd name="T5" fmla="*/ 85 h 89"/>
                    <a:gd name="T6" fmla="*/ 336 w 39"/>
                    <a:gd name="T7" fmla="*/ 894 h 89"/>
                    <a:gd name="T8" fmla="*/ 248 w 39"/>
                    <a:gd name="T9" fmla="*/ 874 h 89"/>
                    <a:gd name="T10" fmla="*/ 181 w 39"/>
                    <a:gd name="T11" fmla="*/ 936 h 89"/>
                    <a:gd name="T12" fmla="*/ 16 w 39"/>
                    <a:gd name="T13" fmla="*/ 125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89">
                      <a:moveTo>
                        <a:pt x="2" y="12"/>
                      </a:moveTo>
                      <a:cubicBezTo>
                        <a:pt x="0" y="7"/>
                        <a:pt x="3" y="2"/>
                        <a:pt x="8" y="1"/>
                      </a:cubicBezTo>
                      <a:cubicBezTo>
                        <a:pt x="13" y="0"/>
                        <a:pt x="18" y="3"/>
                        <a:pt x="20" y="8"/>
                      </a:cubicBezTo>
                      <a:cubicBezTo>
                        <a:pt x="39" y="85"/>
                        <a:pt x="39" y="85"/>
                        <a:pt x="39" y="85"/>
                      </a:cubicBezTo>
                      <a:cubicBezTo>
                        <a:pt x="29" y="83"/>
                        <a:pt x="29" y="83"/>
                        <a:pt x="29" y="83"/>
                      </a:cubicBezTo>
                      <a:cubicBezTo>
                        <a:pt x="21" y="89"/>
                        <a:pt x="21" y="89"/>
                        <a:pt x="21" y="89"/>
                      </a:cubicBezTo>
                      <a:lnTo>
                        <a:pt x="2"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1" name="Freeform 130">
                  <a:extLst>
                    <a:ext uri="{FF2B5EF4-FFF2-40B4-BE49-F238E27FC236}">
                      <a16:creationId xmlns:a16="http://schemas.microsoft.com/office/drawing/2014/main" id="{CE5F8EDA-FA57-FCEB-0A67-B77F44DFCC42}"/>
                    </a:ext>
                  </a:extLst>
                </p:cNvPr>
                <p:cNvSpPr>
                  <a:spLocks/>
                </p:cNvSpPr>
                <p:nvPr/>
              </p:nvSpPr>
              <p:spPr bwMode="auto">
                <a:xfrm>
                  <a:off x="2721" y="1381"/>
                  <a:ext cx="41" cy="171"/>
                </a:xfrm>
                <a:custGeom>
                  <a:avLst/>
                  <a:gdLst>
                    <a:gd name="T0" fmla="*/ 25 w 20"/>
                    <a:gd name="T1" fmla="*/ 105 h 78"/>
                    <a:gd name="T2" fmla="*/ 164 w 20"/>
                    <a:gd name="T3" fmla="*/ 822 h 78"/>
                    <a:gd name="T4" fmla="*/ 121 w 20"/>
                    <a:gd name="T5" fmla="*/ 476 h 78"/>
                    <a:gd name="T6" fmla="*/ 105 w 20"/>
                    <a:gd name="T7" fmla="*/ 33 h 78"/>
                    <a:gd name="T8" fmla="*/ 25 w 20"/>
                    <a:gd name="T9" fmla="*/ 10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78">
                      <a:moveTo>
                        <a:pt x="3" y="10"/>
                      </a:moveTo>
                      <a:cubicBezTo>
                        <a:pt x="19" y="78"/>
                        <a:pt x="19" y="78"/>
                        <a:pt x="19" y="78"/>
                      </a:cubicBezTo>
                      <a:cubicBezTo>
                        <a:pt x="17" y="69"/>
                        <a:pt x="20" y="76"/>
                        <a:pt x="14" y="45"/>
                      </a:cubicBezTo>
                      <a:cubicBezTo>
                        <a:pt x="6" y="9"/>
                        <a:pt x="9" y="4"/>
                        <a:pt x="12" y="3"/>
                      </a:cubicBezTo>
                      <a:cubicBezTo>
                        <a:pt x="14" y="0"/>
                        <a:pt x="0" y="1"/>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2" name="Freeform 131">
                  <a:extLst>
                    <a:ext uri="{FF2B5EF4-FFF2-40B4-BE49-F238E27FC236}">
                      <a16:creationId xmlns:a16="http://schemas.microsoft.com/office/drawing/2014/main" id="{D8BC18A2-41E8-93CE-DC48-3B5D5C6122B8}"/>
                    </a:ext>
                  </a:extLst>
                </p:cNvPr>
                <p:cNvSpPr>
                  <a:spLocks/>
                </p:cNvSpPr>
                <p:nvPr/>
              </p:nvSpPr>
              <p:spPr bwMode="auto">
                <a:xfrm>
                  <a:off x="3340" y="1313"/>
                  <a:ext cx="39" cy="171"/>
                </a:xfrm>
                <a:custGeom>
                  <a:avLst/>
                  <a:gdLst>
                    <a:gd name="T0" fmla="*/ 0 w 19"/>
                    <a:gd name="T1" fmla="*/ 96 h 78"/>
                    <a:gd name="T2" fmla="*/ 88 w 19"/>
                    <a:gd name="T3" fmla="*/ 0 h 78"/>
                    <a:gd name="T4" fmla="*/ 164 w 19"/>
                    <a:gd name="T5" fmla="*/ 96 h 78"/>
                    <a:gd name="T6" fmla="*/ 156 w 19"/>
                    <a:gd name="T7" fmla="*/ 822 h 78"/>
                    <a:gd name="T8" fmla="*/ 76 w 19"/>
                    <a:gd name="T9" fmla="*/ 778 h 78"/>
                    <a:gd name="T10" fmla="*/ 0 w 19"/>
                    <a:gd name="T11" fmla="*/ 822 h 78"/>
                    <a:gd name="T12" fmla="*/ 0 w 19"/>
                    <a:gd name="T13" fmla="*/ 96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78">
                      <a:moveTo>
                        <a:pt x="0" y="9"/>
                      </a:moveTo>
                      <a:cubicBezTo>
                        <a:pt x="0" y="4"/>
                        <a:pt x="5" y="0"/>
                        <a:pt x="10" y="0"/>
                      </a:cubicBezTo>
                      <a:cubicBezTo>
                        <a:pt x="15" y="0"/>
                        <a:pt x="19" y="4"/>
                        <a:pt x="19" y="9"/>
                      </a:cubicBezTo>
                      <a:cubicBezTo>
                        <a:pt x="18" y="78"/>
                        <a:pt x="18" y="78"/>
                        <a:pt x="18" y="78"/>
                      </a:cubicBezTo>
                      <a:cubicBezTo>
                        <a:pt x="9" y="74"/>
                        <a:pt x="9" y="74"/>
                        <a:pt x="9" y="74"/>
                      </a:cubicBezTo>
                      <a:cubicBezTo>
                        <a:pt x="0" y="78"/>
                        <a:pt x="0" y="78"/>
                        <a:pt x="0" y="78"/>
                      </a:cubicBezTo>
                      <a:lnTo>
                        <a:pt x="0" y="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3" name="Freeform 132">
                  <a:extLst>
                    <a:ext uri="{FF2B5EF4-FFF2-40B4-BE49-F238E27FC236}">
                      <a16:creationId xmlns:a16="http://schemas.microsoft.com/office/drawing/2014/main" id="{ADF9AD8F-0059-0159-5BBB-F67591F699E0}"/>
                    </a:ext>
                  </a:extLst>
                </p:cNvPr>
                <p:cNvSpPr>
                  <a:spLocks/>
                </p:cNvSpPr>
                <p:nvPr/>
              </p:nvSpPr>
              <p:spPr bwMode="auto">
                <a:xfrm>
                  <a:off x="3340" y="1313"/>
                  <a:ext cx="39" cy="171"/>
                </a:xfrm>
                <a:custGeom>
                  <a:avLst/>
                  <a:gdLst>
                    <a:gd name="T0" fmla="*/ 0 w 19"/>
                    <a:gd name="T1" fmla="*/ 96 h 78"/>
                    <a:gd name="T2" fmla="*/ 88 w 19"/>
                    <a:gd name="T3" fmla="*/ 0 h 78"/>
                    <a:gd name="T4" fmla="*/ 164 w 19"/>
                    <a:gd name="T5" fmla="*/ 96 h 78"/>
                    <a:gd name="T6" fmla="*/ 156 w 19"/>
                    <a:gd name="T7" fmla="*/ 822 h 78"/>
                    <a:gd name="T8" fmla="*/ 76 w 19"/>
                    <a:gd name="T9" fmla="*/ 778 h 78"/>
                    <a:gd name="T10" fmla="*/ 0 w 19"/>
                    <a:gd name="T11" fmla="*/ 822 h 78"/>
                    <a:gd name="T12" fmla="*/ 0 w 19"/>
                    <a:gd name="T13" fmla="*/ 96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78">
                      <a:moveTo>
                        <a:pt x="0" y="9"/>
                      </a:moveTo>
                      <a:cubicBezTo>
                        <a:pt x="0" y="4"/>
                        <a:pt x="5" y="0"/>
                        <a:pt x="10" y="0"/>
                      </a:cubicBezTo>
                      <a:cubicBezTo>
                        <a:pt x="15" y="0"/>
                        <a:pt x="19" y="4"/>
                        <a:pt x="19" y="9"/>
                      </a:cubicBezTo>
                      <a:cubicBezTo>
                        <a:pt x="18" y="78"/>
                        <a:pt x="18" y="78"/>
                        <a:pt x="18" y="78"/>
                      </a:cubicBezTo>
                      <a:cubicBezTo>
                        <a:pt x="9" y="74"/>
                        <a:pt x="9" y="74"/>
                        <a:pt x="9" y="74"/>
                      </a:cubicBezTo>
                      <a:cubicBezTo>
                        <a:pt x="0" y="78"/>
                        <a:pt x="0" y="78"/>
                        <a:pt x="0" y="78"/>
                      </a:cubicBezTo>
                      <a:lnTo>
                        <a:pt x="0"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 name="Freeform 133">
                  <a:extLst>
                    <a:ext uri="{FF2B5EF4-FFF2-40B4-BE49-F238E27FC236}">
                      <a16:creationId xmlns:a16="http://schemas.microsoft.com/office/drawing/2014/main" id="{55471805-9961-54C5-8B2E-9C4B39E08C70}"/>
                    </a:ext>
                  </a:extLst>
                </p:cNvPr>
                <p:cNvSpPr>
                  <a:spLocks/>
                </p:cNvSpPr>
                <p:nvPr/>
              </p:nvSpPr>
              <p:spPr bwMode="auto">
                <a:xfrm>
                  <a:off x="3344" y="1313"/>
                  <a:ext cx="31" cy="171"/>
                </a:xfrm>
                <a:custGeom>
                  <a:avLst/>
                  <a:gdLst>
                    <a:gd name="T0" fmla="*/ 17 w 15"/>
                    <a:gd name="T1" fmla="*/ 105 h 78"/>
                    <a:gd name="T2" fmla="*/ 8 w 15"/>
                    <a:gd name="T3" fmla="*/ 734 h 78"/>
                    <a:gd name="T4" fmla="*/ 35 w 15"/>
                    <a:gd name="T5" fmla="*/ 485 h 78"/>
                    <a:gd name="T6" fmla="*/ 107 w 15"/>
                    <a:gd name="T7" fmla="*/ 53 h 78"/>
                    <a:gd name="T8" fmla="*/ 17 w 15"/>
                    <a:gd name="T9" fmla="*/ 105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78">
                      <a:moveTo>
                        <a:pt x="2" y="10"/>
                      </a:moveTo>
                      <a:cubicBezTo>
                        <a:pt x="1" y="70"/>
                        <a:pt x="1" y="70"/>
                        <a:pt x="1" y="70"/>
                      </a:cubicBezTo>
                      <a:cubicBezTo>
                        <a:pt x="0" y="61"/>
                        <a:pt x="1" y="78"/>
                        <a:pt x="4" y="46"/>
                      </a:cubicBezTo>
                      <a:cubicBezTo>
                        <a:pt x="5" y="9"/>
                        <a:pt x="9" y="5"/>
                        <a:pt x="12" y="5"/>
                      </a:cubicBezTo>
                      <a:cubicBezTo>
                        <a:pt x="15" y="3"/>
                        <a:pt x="2" y="0"/>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 name="Freeform 134">
                  <a:extLst>
                    <a:ext uri="{FF2B5EF4-FFF2-40B4-BE49-F238E27FC236}">
                      <a16:creationId xmlns:a16="http://schemas.microsoft.com/office/drawing/2014/main" id="{E75AF933-49E4-E221-C9DD-91641F9B19A4}"/>
                    </a:ext>
                  </a:extLst>
                </p:cNvPr>
                <p:cNvSpPr>
                  <a:spLocks/>
                </p:cNvSpPr>
                <p:nvPr/>
              </p:nvSpPr>
              <p:spPr bwMode="auto">
                <a:xfrm>
                  <a:off x="2917" y="1313"/>
                  <a:ext cx="74" cy="178"/>
                </a:xfrm>
                <a:custGeom>
                  <a:avLst/>
                  <a:gdLst>
                    <a:gd name="T0" fmla="*/ 8 w 36"/>
                    <a:gd name="T1" fmla="*/ 125 h 81"/>
                    <a:gd name="T2" fmla="*/ 68 w 36"/>
                    <a:gd name="T3" fmla="*/ 9 h 81"/>
                    <a:gd name="T4" fmla="*/ 164 w 36"/>
                    <a:gd name="T5" fmla="*/ 88 h 81"/>
                    <a:gd name="T6" fmla="*/ 312 w 36"/>
                    <a:gd name="T7" fmla="*/ 815 h 81"/>
                    <a:gd name="T8" fmla="*/ 224 w 36"/>
                    <a:gd name="T9" fmla="*/ 798 h 81"/>
                    <a:gd name="T10" fmla="*/ 156 w 36"/>
                    <a:gd name="T11" fmla="*/ 859 h 81"/>
                    <a:gd name="T12" fmla="*/ 8 w 36"/>
                    <a:gd name="T13" fmla="*/ 125 h 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81">
                      <a:moveTo>
                        <a:pt x="1" y="12"/>
                      </a:moveTo>
                      <a:cubicBezTo>
                        <a:pt x="0" y="7"/>
                        <a:pt x="3" y="2"/>
                        <a:pt x="8" y="1"/>
                      </a:cubicBezTo>
                      <a:cubicBezTo>
                        <a:pt x="13" y="0"/>
                        <a:pt x="18" y="3"/>
                        <a:pt x="19" y="8"/>
                      </a:cubicBezTo>
                      <a:cubicBezTo>
                        <a:pt x="36" y="77"/>
                        <a:pt x="36" y="77"/>
                        <a:pt x="36" y="77"/>
                      </a:cubicBezTo>
                      <a:cubicBezTo>
                        <a:pt x="26" y="75"/>
                        <a:pt x="26" y="75"/>
                        <a:pt x="26" y="75"/>
                      </a:cubicBezTo>
                      <a:cubicBezTo>
                        <a:pt x="18" y="81"/>
                        <a:pt x="18" y="81"/>
                        <a:pt x="18" y="81"/>
                      </a:cubicBezTo>
                      <a:lnTo>
                        <a:pt x="1" y="12"/>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6" name="Freeform 135">
                  <a:extLst>
                    <a:ext uri="{FF2B5EF4-FFF2-40B4-BE49-F238E27FC236}">
                      <a16:creationId xmlns:a16="http://schemas.microsoft.com/office/drawing/2014/main" id="{7C076BC0-F0F5-0C32-5FD1-EF015E5DC3C7}"/>
                    </a:ext>
                  </a:extLst>
                </p:cNvPr>
                <p:cNvSpPr>
                  <a:spLocks/>
                </p:cNvSpPr>
                <p:nvPr/>
              </p:nvSpPr>
              <p:spPr bwMode="auto">
                <a:xfrm>
                  <a:off x="2917" y="1313"/>
                  <a:ext cx="74" cy="178"/>
                </a:xfrm>
                <a:custGeom>
                  <a:avLst/>
                  <a:gdLst>
                    <a:gd name="T0" fmla="*/ 8 w 36"/>
                    <a:gd name="T1" fmla="*/ 125 h 81"/>
                    <a:gd name="T2" fmla="*/ 68 w 36"/>
                    <a:gd name="T3" fmla="*/ 9 h 81"/>
                    <a:gd name="T4" fmla="*/ 164 w 36"/>
                    <a:gd name="T5" fmla="*/ 88 h 81"/>
                    <a:gd name="T6" fmla="*/ 312 w 36"/>
                    <a:gd name="T7" fmla="*/ 815 h 81"/>
                    <a:gd name="T8" fmla="*/ 224 w 36"/>
                    <a:gd name="T9" fmla="*/ 798 h 81"/>
                    <a:gd name="T10" fmla="*/ 156 w 36"/>
                    <a:gd name="T11" fmla="*/ 859 h 81"/>
                    <a:gd name="T12" fmla="*/ 8 w 36"/>
                    <a:gd name="T13" fmla="*/ 125 h 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81">
                      <a:moveTo>
                        <a:pt x="1" y="12"/>
                      </a:moveTo>
                      <a:cubicBezTo>
                        <a:pt x="0" y="7"/>
                        <a:pt x="3" y="2"/>
                        <a:pt x="8" y="1"/>
                      </a:cubicBezTo>
                      <a:cubicBezTo>
                        <a:pt x="13" y="0"/>
                        <a:pt x="18" y="3"/>
                        <a:pt x="19" y="8"/>
                      </a:cubicBezTo>
                      <a:cubicBezTo>
                        <a:pt x="36" y="77"/>
                        <a:pt x="36" y="77"/>
                        <a:pt x="36" y="77"/>
                      </a:cubicBezTo>
                      <a:cubicBezTo>
                        <a:pt x="26" y="75"/>
                        <a:pt x="26" y="75"/>
                        <a:pt x="26" y="75"/>
                      </a:cubicBezTo>
                      <a:cubicBezTo>
                        <a:pt x="18" y="81"/>
                        <a:pt x="18" y="81"/>
                        <a:pt x="18" y="81"/>
                      </a:cubicBezTo>
                      <a:lnTo>
                        <a:pt x="1" y="1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7" name="Freeform 136">
                  <a:extLst>
                    <a:ext uri="{FF2B5EF4-FFF2-40B4-BE49-F238E27FC236}">
                      <a16:creationId xmlns:a16="http://schemas.microsoft.com/office/drawing/2014/main" id="{D76F7C25-4328-FB22-D03C-FE0AFB665CF6}"/>
                    </a:ext>
                  </a:extLst>
                </p:cNvPr>
                <p:cNvSpPr>
                  <a:spLocks/>
                </p:cNvSpPr>
                <p:nvPr/>
              </p:nvSpPr>
              <p:spPr bwMode="auto">
                <a:xfrm>
                  <a:off x="2921" y="1318"/>
                  <a:ext cx="39" cy="166"/>
                </a:xfrm>
                <a:custGeom>
                  <a:avLst/>
                  <a:gdLst>
                    <a:gd name="T0" fmla="*/ 16 w 19"/>
                    <a:gd name="T1" fmla="*/ 105 h 76"/>
                    <a:gd name="T2" fmla="*/ 148 w 19"/>
                    <a:gd name="T3" fmla="*/ 730 h 76"/>
                    <a:gd name="T4" fmla="*/ 113 w 19"/>
                    <a:gd name="T5" fmla="*/ 467 h 76"/>
                    <a:gd name="T6" fmla="*/ 96 w 19"/>
                    <a:gd name="T7" fmla="*/ 33 h 76"/>
                    <a:gd name="T8" fmla="*/ 16 w 19"/>
                    <a:gd name="T9" fmla="*/ 105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76">
                      <a:moveTo>
                        <a:pt x="2" y="10"/>
                      </a:moveTo>
                      <a:cubicBezTo>
                        <a:pt x="17" y="70"/>
                        <a:pt x="17" y="70"/>
                        <a:pt x="17" y="70"/>
                      </a:cubicBezTo>
                      <a:cubicBezTo>
                        <a:pt x="14" y="61"/>
                        <a:pt x="19" y="76"/>
                        <a:pt x="13" y="45"/>
                      </a:cubicBezTo>
                      <a:cubicBezTo>
                        <a:pt x="5" y="8"/>
                        <a:pt x="8" y="4"/>
                        <a:pt x="11" y="3"/>
                      </a:cubicBezTo>
                      <a:cubicBezTo>
                        <a:pt x="13" y="0"/>
                        <a:pt x="0" y="1"/>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8" name="Freeform 137">
                  <a:extLst>
                    <a:ext uri="{FF2B5EF4-FFF2-40B4-BE49-F238E27FC236}">
                      <a16:creationId xmlns:a16="http://schemas.microsoft.com/office/drawing/2014/main" id="{04B34968-F51D-E3FB-5127-100756C07078}"/>
                    </a:ext>
                  </a:extLst>
                </p:cNvPr>
                <p:cNvSpPr>
                  <a:spLocks/>
                </p:cNvSpPr>
                <p:nvPr/>
              </p:nvSpPr>
              <p:spPr bwMode="auto">
                <a:xfrm>
                  <a:off x="3124" y="1283"/>
                  <a:ext cx="48" cy="193"/>
                </a:xfrm>
                <a:custGeom>
                  <a:avLst/>
                  <a:gdLst>
                    <a:gd name="T0" fmla="*/ 8 w 23"/>
                    <a:gd name="T1" fmla="*/ 116 h 88"/>
                    <a:gd name="T2" fmla="*/ 83 w 23"/>
                    <a:gd name="T3" fmla="*/ 9 h 88"/>
                    <a:gd name="T4" fmla="*/ 173 w 23"/>
                    <a:gd name="T5" fmla="*/ 97 h 88"/>
                    <a:gd name="T6" fmla="*/ 209 w 23"/>
                    <a:gd name="T7" fmla="*/ 919 h 88"/>
                    <a:gd name="T8" fmla="*/ 127 w 23"/>
                    <a:gd name="T9" fmla="*/ 875 h 88"/>
                    <a:gd name="T10" fmla="*/ 44 w 23"/>
                    <a:gd name="T11" fmla="*/ 928 h 88"/>
                    <a:gd name="T12" fmla="*/ 8 w 23"/>
                    <a:gd name="T13" fmla="*/ 116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88">
                      <a:moveTo>
                        <a:pt x="1" y="11"/>
                      </a:moveTo>
                      <a:cubicBezTo>
                        <a:pt x="0" y="5"/>
                        <a:pt x="4" y="1"/>
                        <a:pt x="9" y="1"/>
                      </a:cubicBezTo>
                      <a:cubicBezTo>
                        <a:pt x="14" y="0"/>
                        <a:pt x="19" y="4"/>
                        <a:pt x="19" y="9"/>
                      </a:cubicBezTo>
                      <a:cubicBezTo>
                        <a:pt x="23" y="87"/>
                        <a:pt x="23" y="87"/>
                        <a:pt x="23" y="87"/>
                      </a:cubicBezTo>
                      <a:cubicBezTo>
                        <a:pt x="14" y="83"/>
                        <a:pt x="14" y="83"/>
                        <a:pt x="14" y="83"/>
                      </a:cubicBezTo>
                      <a:cubicBezTo>
                        <a:pt x="5" y="88"/>
                        <a:pt x="5" y="88"/>
                        <a:pt x="5" y="88"/>
                      </a:cubicBezTo>
                      <a:lnTo>
                        <a:pt x="1" y="11"/>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9" name="Freeform 138">
                  <a:extLst>
                    <a:ext uri="{FF2B5EF4-FFF2-40B4-BE49-F238E27FC236}">
                      <a16:creationId xmlns:a16="http://schemas.microsoft.com/office/drawing/2014/main" id="{C855CC1E-FF44-930D-4328-3F21AA2419F5}"/>
                    </a:ext>
                  </a:extLst>
                </p:cNvPr>
                <p:cNvSpPr>
                  <a:spLocks/>
                </p:cNvSpPr>
                <p:nvPr/>
              </p:nvSpPr>
              <p:spPr bwMode="auto">
                <a:xfrm>
                  <a:off x="3124" y="1283"/>
                  <a:ext cx="48" cy="193"/>
                </a:xfrm>
                <a:custGeom>
                  <a:avLst/>
                  <a:gdLst>
                    <a:gd name="T0" fmla="*/ 8 w 23"/>
                    <a:gd name="T1" fmla="*/ 116 h 88"/>
                    <a:gd name="T2" fmla="*/ 83 w 23"/>
                    <a:gd name="T3" fmla="*/ 9 h 88"/>
                    <a:gd name="T4" fmla="*/ 173 w 23"/>
                    <a:gd name="T5" fmla="*/ 97 h 88"/>
                    <a:gd name="T6" fmla="*/ 209 w 23"/>
                    <a:gd name="T7" fmla="*/ 919 h 88"/>
                    <a:gd name="T8" fmla="*/ 127 w 23"/>
                    <a:gd name="T9" fmla="*/ 875 h 88"/>
                    <a:gd name="T10" fmla="*/ 44 w 23"/>
                    <a:gd name="T11" fmla="*/ 928 h 88"/>
                    <a:gd name="T12" fmla="*/ 8 w 23"/>
                    <a:gd name="T13" fmla="*/ 116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88">
                      <a:moveTo>
                        <a:pt x="1" y="11"/>
                      </a:moveTo>
                      <a:cubicBezTo>
                        <a:pt x="0" y="5"/>
                        <a:pt x="4" y="1"/>
                        <a:pt x="9" y="1"/>
                      </a:cubicBezTo>
                      <a:cubicBezTo>
                        <a:pt x="14" y="0"/>
                        <a:pt x="19" y="4"/>
                        <a:pt x="19" y="9"/>
                      </a:cubicBezTo>
                      <a:cubicBezTo>
                        <a:pt x="23" y="87"/>
                        <a:pt x="23" y="87"/>
                        <a:pt x="23" y="87"/>
                      </a:cubicBezTo>
                      <a:cubicBezTo>
                        <a:pt x="14" y="83"/>
                        <a:pt x="14" y="83"/>
                        <a:pt x="14" y="83"/>
                      </a:cubicBezTo>
                      <a:cubicBezTo>
                        <a:pt x="5" y="88"/>
                        <a:pt x="5" y="88"/>
                        <a:pt x="5" y="88"/>
                      </a:cubicBezTo>
                      <a:lnTo>
                        <a:pt x="1" y="1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0" name="Freeform 139">
                  <a:extLst>
                    <a:ext uri="{FF2B5EF4-FFF2-40B4-BE49-F238E27FC236}">
                      <a16:creationId xmlns:a16="http://schemas.microsoft.com/office/drawing/2014/main" id="{A267C3B2-D30C-BDC4-AF5E-BB097C0CE18E}"/>
                    </a:ext>
                  </a:extLst>
                </p:cNvPr>
                <p:cNvSpPr>
                  <a:spLocks/>
                </p:cNvSpPr>
                <p:nvPr/>
              </p:nvSpPr>
              <p:spPr bwMode="auto">
                <a:xfrm>
                  <a:off x="3131" y="1285"/>
                  <a:ext cx="28" cy="81"/>
                </a:xfrm>
                <a:custGeom>
                  <a:avLst/>
                  <a:gdLst>
                    <a:gd name="T0" fmla="*/ 8 w 14"/>
                    <a:gd name="T1" fmla="*/ 105 h 37"/>
                    <a:gd name="T2" fmla="*/ 16 w 14"/>
                    <a:gd name="T3" fmla="*/ 387 h 37"/>
                    <a:gd name="T4" fmla="*/ 88 w 14"/>
                    <a:gd name="T5" fmla="*/ 44 h 37"/>
                    <a:gd name="T6" fmla="*/ 8 w 14"/>
                    <a:gd name="T7" fmla="*/ 105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7">
                      <a:moveTo>
                        <a:pt x="1" y="10"/>
                      </a:moveTo>
                      <a:cubicBezTo>
                        <a:pt x="2" y="37"/>
                        <a:pt x="2" y="37"/>
                        <a:pt x="2" y="37"/>
                      </a:cubicBezTo>
                      <a:cubicBezTo>
                        <a:pt x="1" y="28"/>
                        <a:pt x="8" y="5"/>
                        <a:pt x="11" y="4"/>
                      </a:cubicBezTo>
                      <a:cubicBezTo>
                        <a:pt x="14" y="2"/>
                        <a:pt x="0"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1" name="Freeform 140">
                  <a:extLst>
                    <a:ext uri="{FF2B5EF4-FFF2-40B4-BE49-F238E27FC236}">
                      <a16:creationId xmlns:a16="http://schemas.microsoft.com/office/drawing/2014/main" id="{D12C9F72-5276-0158-9F57-9E18B6102F66}"/>
                    </a:ext>
                  </a:extLst>
                </p:cNvPr>
                <p:cNvSpPr>
                  <a:spLocks/>
                </p:cNvSpPr>
                <p:nvPr/>
              </p:nvSpPr>
              <p:spPr bwMode="auto">
                <a:xfrm>
                  <a:off x="1971" y="1548"/>
                  <a:ext cx="39" cy="237"/>
                </a:xfrm>
                <a:custGeom>
                  <a:avLst/>
                  <a:gdLst>
                    <a:gd name="T0" fmla="*/ 0 w 19"/>
                    <a:gd name="T1" fmla="*/ 1141 h 108"/>
                    <a:gd name="T2" fmla="*/ 76 w 19"/>
                    <a:gd name="T3" fmla="*/ 1045 h 108"/>
                    <a:gd name="T4" fmla="*/ 76 w 19"/>
                    <a:gd name="T5" fmla="*/ 1045 h 108"/>
                    <a:gd name="T6" fmla="*/ 88 w 19"/>
                    <a:gd name="T7" fmla="*/ 1045 h 108"/>
                    <a:gd name="T8" fmla="*/ 88 w 19"/>
                    <a:gd name="T9" fmla="*/ 1056 h 108"/>
                    <a:gd name="T10" fmla="*/ 164 w 19"/>
                    <a:gd name="T11" fmla="*/ 1141 h 108"/>
                    <a:gd name="T12" fmla="*/ 164 w 19"/>
                    <a:gd name="T13" fmla="*/ 72 h 108"/>
                    <a:gd name="T14" fmla="*/ 76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9" y="99"/>
                        <a:pt x="9" y="99"/>
                        <a:pt x="9" y="99"/>
                      </a:cubicBezTo>
                      <a:cubicBezTo>
                        <a:pt x="10" y="99"/>
                        <a:pt x="10" y="99"/>
                        <a:pt x="10" y="99"/>
                      </a:cubicBezTo>
                      <a:cubicBezTo>
                        <a:pt x="10" y="100"/>
                        <a:pt x="10" y="100"/>
                        <a:pt x="10" y="100"/>
                      </a:cubicBezTo>
                      <a:cubicBezTo>
                        <a:pt x="19" y="108"/>
                        <a:pt x="19" y="108"/>
                        <a:pt x="19" y="108"/>
                      </a:cubicBezTo>
                      <a:cubicBezTo>
                        <a:pt x="19" y="7"/>
                        <a:pt x="19" y="7"/>
                        <a:pt x="19" y="7"/>
                      </a:cubicBezTo>
                      <a:cubicBezTo>
                        <a:pt x="19" y="2"/>
                        <a:pt x="15" y="0"/>
                        <a:pt x="9" y="0"/>
                      </a:cubicBezTo>
                      <a:cubicBezTo>
                        <a:pt x="4" y="0"/>
                        <a:pt x="0" y="2"/>
                        <a:pt x="0" y="7"/>
                      </a:cubicBezTo>
                      <a:lnTo>
                        <a:pt x="0" y="108"/>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2" name="Freeform 141">
                  <a:extLst>
                    <a:ext uri="{FF2B5EF4-FFF2-40B4-BE49-F238E27FC236}">
                      <a16:creationId xmlns:a16="http://schemas.microsoft.com/office/drawing/2014/main" id="{62EFEAE7-B89E-C4EB-06AE-692CF4C8DD8E}"/>
                    </a:ext>
                  </a:extLst>
                </p:cNvPr>
                <p:cNvSpPr>
                  <a:spLocks/>
                </p:cNvSpPr>
                <p:nvPr/>
              </p:nvSpPr>
              <p:spPr bwMode="auto">
                <a:xfrm>
                  <a:off x="1971" y="1548"/>
                  <a:ext cx="39" cy="237"/>
                </a:xfrm>
                <a:custGeom>
                  <a:avLst/>
                  <a:gdLst>
                    <a:gd name="T0" fmla="*/ 0 w 19"/>
                    <a:gd name="T1" fmla="*/ 1141 h 108"/>
                    <a:gd name="T2" fmla="*/ 76 w 19"/>
                    <a:gd name="T3" fmla="*/ 1045 h 108"/>
                    <a:gd name="T4" fmla="*/ 76 w 19"/>
                    <a:gd name="T5" fmla="*/ 1045 h 108"/>
                    <a:gd name="T6" fmla="*/ 88 w 19"/>
                    <a:gd name="T7" fmla="*/ 1045 h 108"/>
                    <a:gd name="T8" fmla="*/ 88 w 19"/>
                    <a:gd name="T9" fmla="*/ 1056 h 108"/>
                    <a:gd name="T10" fmla="*/ 164 w 19"/>
                    <a:gd name="T11" fmla="*/ 1141 h 108"/>
                    <a:gd name="T12" fmla="*/ 164 w 19"/>
                    <a:gd name="T13" fmla="*/ 72 h 108"/>
                    <a:gd name="T14" fmla="*/ 76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9" y="99"/>
                        <a:pt x="9" y="99"/>
                        <a:pt x="9" y="99"/>
                      </a:cubicBezTo>
                      <a:cubicBezTo>
                        <a:pt x="10" y="99"/>
                        <a:pt x="10" y="99"/>
                        <a:pt x="10" y="99"/>
                      </a:cubicBezTo>
                      <a:cubicBezTo>
                        <a:pt x="10" y="100"/>
                        <a:pt x="10" y="100"/>
                        <a:pt x="10" y="100"/>
                      </a:cubicBezTo>
                      <a:cubicBezTo>
                        <a:pt x="19" y="108"/>
                        <a:pt x="19" y="108"/>
                        <a:pt x="19" y="108"/>
                      </a:cubicBezTo>
                      <a:cubicBezTo>
                        <a:pt x="19" y="7"/>
                        <a:pt x="19" y="7"/>
                        <a:pt x="19" y="7"/>
                      </a:cubicBezTo>
                      <a:cubicBezTo>
                        <a:pt x="19" y="2"/>
                        <a:pt x="15" y="0"/>
                        <a:pt x="9"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3" name="Freeform 142">
                  <a:extLst>
                    <a:ext uri="{FF2B5EF4-FFF2-40B4-BE49-F238E27FC236}">
                      <a16:creationId xmlns:a16="http://schemas.microsoft.com/office/drawing/2014/main" id="{52B65A64-6495-7F94-4AC0-BBF30F706301}"/>
                    </a:ext>
                  </a:extLst>
                </p:cNvPr>
                <p:cNvSpPr>
                  <a:spLocks/>
                </p:cNvSpPr>
                <p:nvPr/>
              </p:nvSpPr>
              <p:spPr bwMode="auto">
                <a:xfrm>
                  <a:off x="1815" y="1548"/>
                  <a:ext cx="37" cy="237"/>
                </a:xfrm>
                <a:custGeom>
                  <a:avLst/>
                  <a:gdLst>
                    <a:gd name="T0" fmla="*/ 0 w 18"/>
                    <a:gd name="T1" fmla="*/ 1141 h 108"/>
                    <a:gd name="T2" fmla="*/ 80 w 18"/>
                    <a:gd name="T3" fmla="*/ 1045 h 108"/>
                    <a:gd name="T4" fmla="*/ 80 w 18"/>
                    <a:gd name="T5" fmla="*/ 1045 h 108"/>
                    <a:gd name="T6" fmla="*/ 80 w 18"/>
                    <a:gd name="T7" fmla="*/ 1045 h 108"/>
                    <a:gd name="T8" fmla="*/ 88 w 18"/>
                    <a:gd name="T9" fmla="*/ 1056 h 108"/>
                    <a:gd name="T10" fmla="*/ 156 w 18"/>
                    <a:gd name="T11" fmla="*/ 1141 h 108"/>
                    <a:gd name="T12" fmla="*/ 156 w 18"/>
                    <a:gd name="T13" fmla="*/ 72 h 108"/>
                    <a:gd name="T14" fmla="*/ 80 w 18"/>
                    <a:gd name="T15" fmla="*/ 0 h 108"/>
                    <a:gd name="T16" fmla="*/ 0 w 18"/>
                    <a:gd name="T17" fmla="*/ 72 h 108"/>
                    <a:gd name="T18" fmla="*/ 0 w 18"/>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08">
                      <a:moveTo>
                        <a:pt x="0" y="108"/>
                      </a:moveTo>
                      <a:cubicBezTo>
                        <a:pt x="9" y="99"/>
                        <a:pt x="9" y="99"/>
                        <a:pt x="9" y="99"/>
                      </a:cubicBezTo>
                      <a:cubicBezTo>
                        <a:pt x="9" y="99"/>
                        <a:pt x="9" y="99"/>
                        <a:pt x="9" y="99"/>
                      </a:cubicBezTo>
                      <a:cubicBezTo>
                        <a:pt x="9" y="99"/>
                        <a:pt x="9" y="99"/>
                        <a:pt x="9" y="99"/>
                      </a:cubicBezTo>
                      <a:cubicBezTo>
                        <a:pt x="10" y="100"/>
                        <a:pt x="10" y="100"/>
                        <a:pt x="10" y="100"/>
                      </a:cubicBezTo>
                      <a:cubicBezTo>
                        <a:pt x="18" y="108"/>
                        <a:pt x="18" y="108"/>
                        <a:pt x="18" y="108"/>
                      </a:cubicBezTo>
                      <a:cubicBezTo>
                        <a:pt x="18" y="7"/>
                        <a:pt x="18" y="7"/>
                        <a:pt x="18" y="7"/>
                      </a:cubicBezTo>
                      <a:cubicBezTo>
                        <a:pt x="18" y="2"/>
                        <a:pt x="14" y="0"/>
                        <a:pt x="9" y="0"/>
                      </a:cubicBezTo>
                      <a:cubicBezTo>
                        <a:pt x="4" y="0"/>
                        <a:pt x="0" y="2"/>
                        <a:pt x="0" y="7"/>
                      </a:cubicBezTo>
                      <a:lnTo>
                        <a:pt x="0" y="108"/>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4" name="Freeform 143">
                  <a:extLst>
                    <a:ext uri="{FF2B5EF4-FFF2-40B4-BE49-F238E27FC236}">
                      <a16:creationId xmlns:a16="http://schemas.microsoft.com/office/drawing/2014/main" id="{0A3EAE2A-B21E-5662-EA1E-EFA2C323F8E4}"/>
                    </a:ext>
                  </a:extLst>
                </p:cNvPr>
                <p:cNvSpPr>
                  <a:spLocks/>
                </p:cNvSpPr>
                <p:nvPr/>
              </p:nvSpPr>
              <p:spPr bwMode="auto">
                <a:xfrm>
                  <a:off x="1815" y="1548"/>
                  <a:ext cx="37" cy="237"/>
                </a:xfrm>
                <a:custGeom>
                  <a:avLst/>
                  <a:gdLst>
                    <a:gd name="T0" fmla="*/ 0 w 18"/>
                    <a:gd name="T1" fmla="*/ 1141 h 108"/>
                    <a:gd name="T2" fmla="*/ 80 w 18"/>
                    <a:gd name="T3" fmla="*/ 1045 h 108"/>
                    <a:gd name="T4" fmla="*/ 80 w 18"/>
                    <a:gd name="T5" fmla="*/ 1045 h 108"/>
                    <a:gd name="T6" fmla="*/ 80 w 18"/>
                    <a:gd name="T7" fmla="*/ 1045 h 108"/>
                    <a:gd name="T8" fmla="*/ 88 w 18"/>
                    <a:gd name="T9" fmla="*/ 1056 h 108"/>
                    <a:gd name="T10" fmla="*/ 156 w 18"/>
                    <a:gd name="T11" fmla="*/ 1141 h 108"/>
                    <a:gd name="T12" fmla="*/ 156 w 18"/>
                    <a:gd name="T13" fmla="*/ 72 h 108"/>
                    <a:gd name="T14" fmla="*/ 80 w 18"/>
                    <a:gd name="T15" fmla="*/ 0 h 108"/>
                    <a:gd name="T16" fmla="*/ 0 w 18"/>
                    <a:gd name="T17" fmla="*/ 72 h 108"/>
                    <a:gd name="T18" fmla="*/ 0 w 18"/>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08">
                      <a:moveTo>
                        <a:pt x="0" y="108"/>
                      </a:moveTo>
                      <a:cubicBezTo>
                        <a:pt x="9" y="99"/>
                        <a:pt x="9" y="99"/>
                        <a:pt x="9" y="99"/>
                      </a:cubicBezTo>
                      <a:cubicBezTo>
                        <a:pt x="9" y="99"/>
                        <a:pt x="9" y="99"/>
                        <a:pt x="9" y="99"/>
                      </a:cubicBezTo>
                      <a:cubicBezTo>
                        <a:pt x="9" y="99"/>
                        <a:pt x="9" y="99"/>
                        <a:pt x="9" y="99"/>
                      </a:cubicBezTo>
                      <a:cubicBezTo>
                        <a:pt x="10" y="100"/>
                        <a:pt x="10" y="100"/>
                        <a:pt x="10" y="100"/>
                      </a:cubicBezTo>
                      <a:cubicBezTo>
                        <a:pt x="18" y="108"/>
                        <a:pt x="18" y="108"/>
                        <a:pt x="18" y="108"/>
                      </a:cubicBezTo>
                      <a:cubicBezTo>
                        <a:pt x="18" y="7"/>
                        <a:pt x="18" y="7"/>
                        <a:pt x="18" y="7"/>
                      </a:cubicBezTo>
                      <a:cubicBezTo>
                        <a:pt x="18" y="2"/>
                        <a:pt x="14" y="0"/>
                        <a:pt x="9"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5" name="Freeform 144">
                  <a:extLst>
                    <a:ext uri="{FF2B5EF4-FFF2-40B4-BE49-F238E27FC236}">
                      <a16:creationId xmlns:a16="http://schemas.microsoft.com/office/drawing/2014/main" id="{599A11EC-163E-027B-0A18-C8E64652C8D2}"/>
                    </a:ext>
                  </a:extLst>
                </p:cNvPr>
                <p:cNvSpPr>
                  <a:spLocks/>
                </p:cNvSpPr>
                <p:nvPr/>
              </p:nvSpPr>
              <p:spPr bwMode="auto">
                <a:xfrm>
                  <a:off x="1660" y="1548"/>
                  <a:ext cx="39" cy="237"/>
                </a:xfrm>
                <a:custGeom>
                  <a:avLst/>
                  <a:gdLst>
                    <a:gd name="T0" fmla="*/ 0 w 19"/>
                    <a:gd name="T1" fmla="*/ 1141 h 108"/>
                    <a:gd name="T2" fmla="*/ 76 w 19"/>
                    <a:gd name="T3" fmla="*/ 1045 h 108"/>
                    <a:gd name="T4" fmla="*/ 88 w 19"/>
                    <a:gd name="T5" fmla="*/ 1045 h 108"/>
                    <a:gd name="T6" fmla="*/ 88 w 19"/>
                    <a:gd name="T7" fmla="*/ 1045 h 108"/>
                    <a:gd name="T8" fmla="*/ 96 w 19"/>
                    <a:gd name="T9" fmla="*/ 1056 h 108"/>
                    <a:gd name="T10" fmla="*/ 164 w 19"/>
                    <a:gd name="T11" fmla="*/ 1141 h 108"/>
                    <a:gd name="T12" fmla="*/ 164 w 19"/>
                    <a:gd name="T13" fmla="*/ 72 h 108"/>
                    <a:gd name="T14" fmla="*/ 88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10" y="99"/>
                        <a:pt x="10" y="99"/>
                        <a:pt x="10" y="99"/>
                      </a:cubicBezTo>
                      <a:cubicBezTo>
                        <a:pt x="10" y="99"/>
                        <a:pt x="10" y="99"/>
                        <a:pt x="10" y="99"/>
                      </a:cubicBezTo>
                      <a:cubicBezTo>
                        <a:pt x="11" y="100"/>
                        <a:pt x="11" y="100"/>
                        <a:pt x="11" y="100"/>
                      </a:cubicBezTo>
                      <a:cubicBezTo>
                        <a:pt x="19" y="108"/>
                        <a:pt x="19" y="108"/>
                        <a:pt x="19" y="108"/>
                      </a:cubicBezTo>
                      <a:cubicBezTo>
                        <a:pt x="19" y="7"/>
                        <a:pt x="19" y="7"/>
                        <a:pt x="19" y="7"/>
                      </a:cubicBezTo>
                      <a:cubicBezTo>
                        <a:pt x="19" y="2"/>
                        <a:pt x="15" y="0"/>
                        <a:pt x="10" y="0"/>
                      </a:cubicBezTo>
                      <a:cubicBezTo>
                        <a:pt x="4" y="0"/>
                        <a:pt x="0" y="2"/>
                        <a:pt x="0" y="7"/>
                      </a:cubicBezTo>
                      <a:lnTo>
                        <a:pt x="0" y="108"/>
                      </a:lnTo>
                      <a:close/>
                    </a:path>
                  </a:pathLst>
                </a:custGeom>
                <a:solidFill>
                  <a:srgbClr val="1D2C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6" name="Freeform 145">
                  <a:extLst>
                    <a:ext uri="{FF2B5EF4-FFF2-40B4-BE49-F238E27FC236}">
                      <a16:creationId xmlns:a16="http://schemas.microsoft.com/office/drawing/2014/main" id="{DF44986D-065E-81EC-DAC1-BA406253C757}"/>
                    </a:ext>
                  </a:extLst>
                </p:cNvPr>
                <p:cNvSpPr>
                  <a:spLocks/>
                </p:cNvSpPr>
                <p:nvPr/>
              </p:nvSpPr>
              <p:spPr bwMode="auto">
                <a:xfrm>
                  <a:off x="1660" y="1548"/>
                  <a:ext cx="39" cy="237"/>
                </a:xfrm>
                <a:custGeom>
                  <a:avLst/>
                  <a:gdLst>
                    <a:gd name="T0" fmla="*/ 0 w 19"/>
                    <a:gd name="T1" fmla="*/ 1141 h 108"/>
                    <a:gd name="T2" fmla="*/ 76 w 19"/>
                    <a:gd name="T3" fmla="*/ 1045 h 108"/>
                    <a:gd name="T4" fmla="*/ 88 w 19"/>
                    <a:gd name="T5" fmla="*/ 1045 h 108"/>
                    <a:gd name="T6" fmla="*/ 88 w 19"/>
                    <a:gd name="T7" fmla="*/ 1045 h 108"/>
                    <a:gd name="T8" fmla="*/ 96 w 19"/>
                    <a:gd name="T9" fmla="*/ 1056 h 108"/>
                    <a:gd name="T10" fmla="*/ 164 w 19"/>
                    <a:gd name="T11" fmla="*/ 1141 h 108"/>
                    <a:gd name="T12" fmla="*/ 164 w 19"/>
                    <a:gd name="T13" fmla="*/ 72 h 108"/>
                    <a:gd name="T14" fmla="*/ 88 w 19"/>
                    <a:gd name="T15" fmla="*/ 0 h 108"/>
                    <a:gd name="T16" fmla="*/ 0 w 19"/>
                    <a:gd name="T17" fmla="*/ 72 h 108"/>
                    <a:gd name="T18" fmla="*/ 0 w 19"/>
                    <a:gd name="T19" fmla="*/ 1141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08">
                      <a:moveTo>
                        <a:pt x="0" y="108"/>
                      </a:moveTo>
                      <a:cubicBezTo>
                        <a:pt x="9" y="99"/>
                        <a:pt x="9" y="99"/>
                        <a:pt x="9" y="99"/>
                      </a:cubicBezTo>
                      <a:cubicBezTo>
                        <a:pt x="10" y="99"/>
                        <a:pt x="10" y="99"/>
                        <a:pt x="10" y="99"/>
                      </a:cubicBezTo>
                      <a:cubicBezTo>
                        <a:pt x="10" y="99"/>
                        <a:pt x="10" y="99"/>
                        <a:pt x="10" y="99"/>
                      </a:cubicBezTo>
                      <a:cubicBezTo>
                        <a:pt x="11" y="100"/>
                        <a:pt x="11" y="100"/>
                        <a:pt x="11" y="100"/>
                      </a:cubicBezTo>
                      <a:cubicBezTo>
                        <a:pt x="19" y="108"/>
                        <a:pt x="19" y="108"/>
                        <a:pt x="19" y="108"/>
                      </a:cubicBezTo>
                      <a:cubicBezTo>
                        <a:pt x="19" y="7"/>
                        <a:pt x="19" y="7"/>
                        <a:pt x="19" y="7"/>
                      </a:cubicBezTo>
                      <a:cubicBezTo>
                        <a:pt x="19" y="2"/>
                        <a:pt x="15" y="0"/>
                        <a:pt x="10" y="0"/>
                      </a:cubicBezTo>
                      <a:cubicBezTo>
                        <a:pt x="4" y="0"/>
                        <a:pt x="0" y="2"/>
                        <a:pt x="0" y="7"/>
                      </a:cubicBezTo>
                      <a:lnTo>
                        <a:pt x="0" y="108"/>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 name="Freeform 146">
                  <a:extLst>
                    <a:ext uri="{FF2B5EF4-FFF2-40B4-BE49-F238E27FC236}">
                      <a16:creationId xmlns:a16="http://schemas.microsoft.com/office/drawing/2014/main" id="{80E00944-69F7-579B-BAE8-C300D101F8D2}"/>
                    </a:ext>
                  </a:extLst>
                </p:cNvPr>
                <p:cNvSpPr>
                  <a:spLocks/>
                </p:cNvSpPr>
                <p:nvPr/>
              </p:nvSpPr>
              <p:spPr bwMode="auto">
                <a:xfrm>
                  <a:off x="1819" y="1550"/>
                  <a:ext cx="28" cy="189"/>
                </a:xfrm>
                <a:custGeom>
                  <a:avLst/>
                  <a:gdLst>
                    <a:gd name="T0" fmla="*/ 0 w 14"/>
                    <a:gd name="T1" fmla="*/ 105 h 86"/>
                    <a:gd name="T2" fmla="*/ 0 w 14"/>
                    <a:gd name="T3" fmla="*/ 912 h 86"/>
                    <a:gd name="T4" fmla="*/ 24 w 14"/>
                    <a:gd name="T5" fmla="*/ 488 h 86"/>
                    <a:gd name="T6" fmla="*/ 88 w 14"/>
                    <a:gd name="T7" fmla="*/ 53 h 86"/>
                    <a:gd name="T8" fmla="*/ 0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0" y="10"/>
                      </a:moveTo>
                      <a:cubicBezTo>
                        <a:pt x="0" y="86"/>
                        <a:pt x="0" y="86"/>
                        <a:pt x="0" y="86"/>
                      </a:cubicBezTo>
                      <a:cubicBezTo>
                        <a:pt x="0" y="77"/>
                        <a:pt x="1" y="78"/>
                        <a:pt x="3" y="46"/>
                      </a:cubicBezTo>
                      <a:cubicBezTo>
                        <a:pt x="4" y="9"/>
                        <a:pt x="8" y="6"/>
                        <a:pt x="11" y="5"/>
                      </a:cubicBezTo>
                      <a:cubicBezTo>
                        <a:pt x="14" y="3"/>
                        <a:pt x="0" y="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8" name="Freeform 147">
                  <a:extLst>
                    <a:ext uri="{FF2B5EF4-FFF2-40B4-BE49-F238E27FC236}">
                      <a16:creationId xmlns:a16="http://schemas.microsoft.com/office/drawing/2014/main" id="{7193ABF6-29B6-FA28-7A00-E303408F07BD}"/>
                    </a:ext>
                  </a:extLst>
                </p:cNvPr>
                <p:cNvSpPr>
                  <a:spLocks/>
                </p:cNvSpPr>
                <p:nvPr/>
              </p:nvSpPr>
              <p:spPr bwMode="auto">
                <a:xfrm>
                  <a:off x="1667" y="1550"/>
                  <a:ext cx="28" cy="189"/>
                </a:xfrm>
                <a:custGeom>
                  <a:avLst/>
                  <a:gdLst>
                    <a:gd name="T0" fmla="*/ 0 w 14"/>
                    <a:gd name="T1" fmla="*/ 105 h 86"/>
                    <a:gd name="T2" fmla="*/ 0 w 14"/>
                    <a:gd name="T3" fmla="*/ 912 h 86"/>
                    <a:gd name="T4" fmla="*/ 16 w 14"/>
                    <a:gd name="T5" fmla="*/ 488 h 86"/>
                    <a:gd name="T6" fmla="*/ 88 w 14"/>
                    <a:gd name="T7" fmla="*/ 53 h 86"/>
                    <a:gd name="T8" fmla="*/ 0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0" y="10"/>
                      </a:moveTo>
                      <a:cubicBezTo>
                        <a:pt x="0" y="86"/>
                        <a:pt x="0" y="86"/>
                        <a:pt x="0" y="86"/>
                      </a:cubicBezTo>
                      <a:cubicBezTo>
                        <a:pt x="0" y="77"/>
                        <a:pt x="0" y="78"/>
                        <a:pt x="2" y="46"/>
                      </a:cubicBezTo>
                      <a:cubicBezTo>
                        <a:pt x="4" y="9"/>
                        <a:pt x="7" y="6"/>
                        <a:pt x="11" y="5"/>
                      </a:cubicBezTo>
                      <a:cubicBezTo>
                        <a:pt x="14" y="3"/>
                        <a:pt x="0" y="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 name="Freeform 148">
                  <a:extLst>
                    <a:ext uri="{FF2B5EF4-FFF2-40B4-BE49-F238E27FC236}">
                      <a16:creationId xmlns:a16="http://schemas.microsoft.com/office/drawing/2014/main" id="{1FBF692A-1B25-A38A-BB65-3A1F4007DB3D}"/>
                    </a:ext>
                  </a:extLst>
                </p:cNvPr>
                <p:cNvSpPr>
                  <a:spLocks/>
                </p:cNvSpPr>
                <p:nvPr/>
              </p:nvSpPr>
              <p:spPr bwMode="auto">
                <a:xfrm>
                  <a:off x="1975" y="1550"/>
                  <a:ext cx="29" cy="189"/>
                </a:xfrm>
                <a:custGeom>
                  <a:avLst/>
                  <a:gdLst>
                    <a:gd name="T0" fmla="*/ 8 w 14"/>
                    <a:gd name="T1" fmla="*/ 105 h 86"/>
                    <a:gd name="T2" fmla="*/ 8 w 14"/>
                    <a:gd name="T3" fmla="*/ 912 h 86"/>
                    <a:gd name="T4" fmla="*/ 25 w 14"/>
                    <a:gd name="T5" fmla="*/ 488 h 86"/>
                    <a:gd name="T6" fmla="*/ 108 w 14"/>
                    <a:gd name="T7" fmla="*/ 53 h 86"/>
                    <a:gd name="T8" fmla="*/ 8 w 14"/>
                    <a:gd name="T9" fmla="*/ 10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6">
                      <a:moveTo>
                        <a:pt x="1" y="10"/>
                      </a:moveTo>
                      <a:cubicBezTo>
                        <a:pt x="1" y="86"/>
                        <a:pt x="1" y="86"/>
                        <a:pt x="1" y="86"/>
                      </a:cubicBezTo>
                      <a:cubicBezTo>
                        <a:pt x="0" y="77"/>
                        <a:pt x="1" y="78"/>
                        <a:pt x="3" y="46"/>
                      </a:cubicBezTo>
                      <a:cubicBezTo>
                        <a:pt x="4" y="9"/>
                        <a:pt x="8" y="6"/>
                        <a:pt x="12" y="5"/>
                      </a:cubicBezTo>
                      <a:cubicBezTo>
                        <a:pt x="14" y="3"/>
                        <a:pt x="1" y="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0" name="Freeform 149">
                  <a:extLst>
                    <a:ext uri="{FF2B5EF4-FFF2-40B4-BE49-F238E27FC236}">
                      <a16:creationId xmlns:a16="http://schemas.microsoft.com/office/drawing/2014/main" id="{34F97B46-F61B-FB10-A4A7-DBF441C07B43}"/>
                    </a:ext>
                  </a:extLst>
                </p:cNvPr>
                <p:cNvSpPr>
                  <a:spLocks/>
                </p:cNvSpPr>
                <p:nvPr/>
              </p:nvSpPr>
              <p:spPr bwMode="auto">
                <a:xfrm>
                  <a:off x="1660" y="1765"/>
                  <a:ext cx="39" cy="219"/>
                </a:xfrm>
                <a:custGeom>
                  <a:avLst/>
                  <a:gdLst>
                    <a:gd name="T0" fmla="*/ 0 w 19"/>
                    <a:gd name="T1" fmla="*/ 96 h 100"/>
                    <a:gd name="T2" fmla="*/ 76 w 19"/>
                    <a:gd name="T3" fmla="*/ 0 h 100"/>
                    <a:gd name="T4" fmla="*/ 164 w 19"/>
                    <a:gd name="T5" fmla="*/ 96 h 100"/>
                    <a:gd name="T6" fmla="*/ 164 w 19"/>
                    <a:gd name="T7" fmla="*/ 964 h 100"/>
                    <a:gd name="T8" fmla="*/ 88 w 19"/>
                    <a:gd name="T9" fmla="*/ 1051 h 100"/>
                    <a:gd name="T10" fmla="*/ 0 w 19"/>
                    <a:gd name="T11" fmla="*/ 964 h 100"/>
                    <a:gd name="T12" fmla="*/ 0 w 19"/>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00">
                      <a:moveTo>
                        <a:pt x="0" y="9"/>
                      </a:moveTo>
                      <a:cubicBezTo>
                        <a:pt x="9" y="0"/>
                        <a:pt x="9" y="0"/>
                        <a:pt x="9" y="0"/>
                      </a:cubicBezTo>
                      <a:cubicBezTo>
                        <a:pt x="19" y="9"/>
                        <a:pt x="19" y="9"/>
                        <a:pt x="19" y="9"/>
                      </a:cubicBezTo>
                      <a:cubicBezTo>
                        <a:pt x="19" y="92"/>
                        <a:pt x="19" y="92"/>
                        <a:pt x="19" y="92"/>
                      </a:cubicBezTo>
                      <a:cubicBezTo>
                        <a:pt x="19" y="97"/>
                        <a:pt x="15" y="100"/>
                        <a:pt x="10" y="100"/>
                      </a:cubicBezTo>
                      <a:cubicBezTo>
                        <a:pt x="4" y="100"/>
                        <a:pt x="0" y="97"/>
                        <a:pt x="0" y="92"/>
                      </a:cubicBezTo>
                      <a:lnTo>
                        <a:pt x="0" y="9"/>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1" name="Freeform 150">
                  <a:extLst>
                    <a:ext uri="{FF2B5EF4-FFF2-40B4-BE49-F238E27FC236}">
                      <a16:creationId xmlns:a16="http://schemas.microsoft.com/office/drawing/2014/main" id="{AB232231-9D42-2E08-FDC5-96FA8E5A8D5E}"/>
                    </a:ext>
                  </a:extLst>
                </p:cNvPr>
                <p:cNvSpPr>
                  <a:spLocks/>
                </p:cNvSpPr>
                <p:nvPr/>
              </p:nvSpPr>
              <p:spPr bwMode="auto">
                <a:xfrm>
                  <a:off x="1660" y="1765"/>
                  <a:ext cx="39" cy="219"/>
                </a:xfrm>
                <a:custGeom>
                  <a:avLst/>
                  <a:gdLst>
                    <a:gd name="T0" fmla="*/ 0 w 19"/>
                    <a:gd name="T1" fmla="*/ 96 h 100"/>
                    <a:gd name="T2" fmla="*/ 76 w 19"/>
                    <a:gd name="T3" fmla="*/ 0 h 100"/>
                    <a:gd name="T4" fmla="*/ 164 w 19"/>
                    <a:gd name="T5" fmla="*/ 96 h 100"/>
                    <a:gd name="T6" fmla="*/ 164 w 19"/>
                    <a:gd name="T7" fmla="*/ 964 h 100"/>
                    <a:gd name="T8" fmla="*/ 88 w 19"/>
                    <a:gd name="T9" fmla="*/ 1051 h 100"/>
                    <a:gd name="T10" fmla="*/ 0 w 19"/>
                    <a:gd name="T11" fmla="*/ 964 h 100"/>
                    <a:gd name="T12" fmla="*/ 0 w 19"/>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00">
                      <a:moveTo>
                        <a:pt x="0" y="9"/>
                      </a:moveTo>
                      <a:cubicBezTo>
                        <a:pt x="9" y="0"/>
                        <a:pt x="9" y="0"/>
                        <a:pt x="9" y="0"/>
                      </a:cubicBezTo>
                      <a:cubicBezTo>
                        <a:pt x="19" y="9"/>
                        <a:pt x="19" y="9"/>
                        <a:pt x="19" y="9"/>
                      </a:cubicBezTo>
                      <a:cubicBezTo>
                        <a:pt x="19" y="92"/>
                        <a:pt x="19" y="92"/>
                        <a:pt x="19" y="92"/>
                      </a:cubicBezTo>
                      <a:cubicBezTo>
                        <a:pt x="19" y="97"/>
                        <a:pt x="15" y="100"/>
                        <a:pt x="10" y="100"/>
                      </a:cubicBezTo>
                      <a:cubicBezTo>
                        <a:pt x="4" y="100"/>
                        <a:pt x="0" y="97"/>
                        <a:pt x="0" y="92"/>
                      </a:cubicBezTo>
                      <a:lnTo>
                        <a:pt x="0"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2" name="Freeform 151">
                  <a:extLst>
                    <a:ext uri="{FF2B5EF4-FFF2-40B4-BE49-F238E27FC236}">
                      <a16:creationId xmlns:a16="http://schemas.microsoft.com/office/drawing/2014/main" id="{D1FC8DF5-4371-E178-AF21-F362171B6B89}"/>
                    </a:ext>
                  </a:extLst>
                </p:cNvPr>
                <p:cNvSpPr>
                  <a:spLocks/>
                </p:cNvSpPr>
                <p:nvPr/>
              </p:nvSpPr>
              <p:spPr bwMode="auto">
                <a:xfrm>
                  <a:off x="1664" y="1772"/>
                  <a:ext cx="17" cy="184"/>
                </a:xfrm>
                <a:custGeom>
                  <a:avLst/>
                  <a:gdLst>
                    <a:gd name="T0" fmla="*/ 0 w 17"/>
                    <a:gd name="T1" fmla="*/ 184 h 184"/>
                    <a:gd name="T2" fmla="*/ 0 w 17"/>
                    <a:gd name="T3" fmla="*/ 15 h 184"/>
                    <a:gd name="T4" fmla="*/ 17 w 17"/>
                    <a:gd name="T5" fmla="*/ 0 h 184"/>
                    <a:gd name="T6" fmla="*/ 9 w 17"/>
                    <a:gd name="T7" fmla="*/ 19 h 184"/>
                    <a:gd name="T8" fmla="*/ 0 w 17"/>
                    <a:gd name="T9" fmla="*/ 184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84">
                      <a:moveTo>
                        <a:pt x="0" y="184"/>
                      </a:moveTo>
                      <a:lnTo>
                        <a:pt x="0" y="15"/>
                      </a:lnTo>
                      <a:lnTo>
                        <a:pt x="17" y="0"/>
                      </a:lnTo>
                      <a:lnTo>
                        <a:pt x="9" y="19"/>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3" name="Freeform 152">
                  <a:extLst>
                    <a:ext uri="{FF2B5EF4-FFF2-40B4-BE49-F238E27FC236}">
                      <a16:creationId xmlns:a16="http://schemas.microsoft.com/office/drawing/2014/main" id="{70C7DF5F-18C8-CD12-9588-8C353A2F4A90}"/>
                    </a:ext>
                  </a:extLst>
                </p:cNvPr>
                <p:cNvSpPr>
                  <a:spLocks/>
                </p:cNvSpPr>
                <p:nvPr/>
              </p:nvSpPr>
              <p:spPr bwMode="auto">
                <a:xfrm>
                  <a:off x="1971" y="1765"/>
                  <a:ext cx="39" cy="219"/>
                </a:xfrm>
                <a:custGeom>
                  <a:avLst/>
                  <a:gdLst>
                    <a:gd name="T0" fmla="*/ 0 w 19"/>
                    <a:gd name="T1" fmla="*/ 96 h 100"/>
                    <a:gd name="T2" fmla="*/ 76 w 19"/>
                    <a:gd name="T3" fmla="*/ 0 h 100"/>
                    <a:gd name="T4" fmla="*/ 164 w 19"/>
                    <a:gd name="T5" fmla="*/ 96 h 100"/>
                    <a:gd name="T6" fmla="*/ 164 w 19"/>
                    <a:gd name="T7" fmla="*/ 964 h 100"/>
                    <a:gd name="T8" fmla="*/ 76 w 19"/>
                    <a:gd name="T9" fmla="*/ 1051 h 100"/>
                    <a:gd name="T10" fmla="*/ 0 w 19"/>
                    <a:gd name="T11" fmla="*/ 964 h 100"/>
                    <a:gd name="T12" fmla="*/ 0 w 19"/>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00">
                      <a:moveTo>
                        <a:pt x="0" y="9"/>
                      </a:moveTo>
                      <a:cubicBezTo>
                        <a:pt x="9" y="0"/>
                        <a:pt x="9" y="0"/>
                        <a:pt x="9" y="0"/>
                      </a:cubicBezTo>
                      <a:cubicBezTo>
                        <a:pt x="19" y="9"/>
                        <a:pt x="19" y="9"/>
                        <a:pt x="19" y="9"/>
                      </a:cubicBezTo>
                      <a:cubicBezTo>
                        <a:pt x="19" y="92"/>
                        <a:pt x="19" y="92"/>
                        <a:pt x="19" y="92"/>
                      </a:cubicBezTo>
                      <a:cubicBezTo>
                        <a:pt x="19" y="97"/>
                        <a:pt x="15" y="100"/>
                        <a:pt x="9" y="100"/>
                      </a:cubicBezTo>
                      <a:cubicBezTo>
                        <a:pt x="4" y="100"/>
                        <a:pt x="0" y="97"/>
                        <a:pt x="0" y="92"/>
                      </a:cubicBezTo>
                      <a:lnTo>
                        <a:pt x="0" y="9"/>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4" name="Freeform 153">
                  <a:extLst>
                    <a:ext uri="{FF2B5EF4-FFF2-40B4-BE49-F238E27FC236}">
                      <a16:creationId xmlns:a16="http://schemas.microsoft.com/office/drawing/2014/main" id="{1A2FDF2B-0A0D-00FD-97BC-11C1D1ED99FC}"/>
                    </a:ext>
                  </a:extLst>
                </p:cNvPr>
                <p:cNvSpPr>
                  <a:spLocks/>
                </p:cNvSpPr>
                <p:nvPr/>
              </p:nvSpPr>
              <p:spPr bwMode="auto">
                <a:xfrm>
                  <a:off x="1971" y="1765"/>
                  <a:ext cx="39" cy="219"/>
                </a:xfrm>
                <a:custGeom>
                  <a:avLst/>
                  <a:gdLst>
                    <a:gd name="T0" fmla="*/ 0 w 19"/>
                    <a:gd name="T1" fmla="*/ 96 h 100"/>
                    <a:gd name="T2" fmla="*/ 76 w 19"/>
                    <a:gd name="T3" fmla="*/ 0 h 100"/>
                    <a:gd name="T4" fmla="*/ 164 w 19"/>
                    <a:gd name="T5" fmla="*/ 96 h 100"/>
                    <a:gd name="T6" fmla="*/ 164 w 19"/>
                    <a:gd name="T7" fmla="*/ 964 h 100"/>
                    <a:gd name="T8" fmla="*/ 76 w 19"/>
                    <a:gd name="T9" fmla="*/ 1051 h 100"/>
                    <a:gd name="T10" fmla="*/ 0 w 19"/>
                    <a:gd name="T11" fmla="*/ 964 h 100"/>
                    <a:gd name="T12" fmla="*/ 0 w 19"/>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00">
                      <a:moveTo>
                        <a:pt x="0" y="9"/>
                      </a:moveTo>
                      <a:cubicBezTo>
                        <a:pt x="9" y="0"/>
                        <a:pt x="9" y="0"/>
                        <a:pt x="9" y="0"/>
                      </a:cubicBezTo>
                      <a:cubicBezTo>
                        <a:pt x="19" y="9"/>
                        <a:pt x="19" y="9"/>
                        <a:pt x="19" y="9"/>
                      </a:cubicBezTo>
                      <a:cubicBezTo>
                        <a:pt x="19" y="92"/>
                        <a:pt x="19" y="92"/>
                        <a:pt x="19" y="92"/>
                      </a:cubicBezTo>
                      <a:cubicBezTo>
                        <a:pt x="19" y="97"/>
                        <a:pt x="15" y="100"/>
                        <a:pt x="9" y="100"/>
                      </a:cubicBezTo>
                      <a:cubicBezTo>
                        <a:pt x="4" y="100"/>
                        <a:pt x="0" y="97"/>
                        <a:pt x="0" y="92"/>
                      </a:cubicBezTo>
                      <a:lnTo>
                        <a:pt x="0"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 name="Freeform 154">
                  <a:extLst>
                    <a:ext uri="{FF2B5EF4-FFF2-40B4-BE49-F238E27FC236}">
                      <a16:creationId xmlns:a16="http://schemas.microsoft.com/office/drawing/2014/main" id="{2C8E6C85-46B6-F2F9-014E-DFBF7B8F21EC}"/>
                    </a:ext>
                  </a:extLst>
                </p:cNvPr>
                <p:cNvSpPr>
                  <a:spLocks/>
                </p:cNvSpPr>
                <p:nvPr/>
              </p:nvSpPr>
              <p:spPr bwMode="auto">
                <a:xfrm>
                  <a:off x="1975" y="1772"/>
                  <a:ext cx="16" cy="184"/>
                </a:xfrm>
                <a:custGeom>
                  <a:avLst/>
                  <a:gdLst>
                    <a:gd name="T0" fmla="*/ 0 w 16"/>
                    <a:gd name="T1" fmla="*/ 184 h 184"/>
                    <a:gd name="T2" fmla="*/ 0 w 16"/>
                    <a:gd name="T3" fmla="*/ 15 h 184"/>
                    <a:gd name="T4" fmla="*/ 16 w 16"/>
                    <a:gd name="T5" fmla="*/ 0 h 184"/>
                    <a:gd name="T6" fmla="*/ 8 w 16"/>
                    <a:gd name="T7" fmla="*/ 19 h 184"/>
                    <a:gd name="T8" fmla="*/ 0 w 16"/>
                    <a:gd name="T9" fmla="*/ 184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84">
                      <a:moveTo>
                        <a:pt x="0" y="184"/>
                      </a:moveTo>
                      <a:lnTo>
                        <a:pt x="0" y="15"/>
                      </a:lnTo>
                      <a:lnTo>
                        <a:pt x="16" y="0"/>
                      </a:lnTo>
                      <a:lnTo>
                        <a:pt x="8" y="19"/>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6" name="Freeform 155">
                  <a:extLst>
                    <a:ext uri="{FF2B5EF4-FFF2-40B4-BE49-F238E27FC236}">
                      <a16:creationId xmlns:a16="http://schemas.microsoft.com/office/drawing/2014/main" id="{CE7DC90E-AE60-AB8B-97B5-CDDBFBD37A61}"/>
                    </a:ext>
                  </a:extLst>
                </p:cNvPr>
                <p:cNvSpPr>
                  <a:spLocks/>
                </p:cNvSpPr>
                <p:nvPr/>
              </p:nvSpPr>
              <p:spPr bwMode="auto">
                <a:xfrm>
                  <a:off x="1815" y="1765"/>
                  <a:ext cx="37" cy="219"/>
                </a:xfrm>
                <a:custGeom>
                  <a:avLst/>
                  <a:gdLst>
                    <a:gd name="T0" fmla="*/ 0 w 18"/>
                    <a:gd name="T1" fmla="*/ 96 h 100"/>
                    <a:gd name="T2" fmla="*/ 80 w 18"/>
                    <a:gd name="T3" fmla="*/ 0 h 100"/>
                    <a:gd name="T4" fmla="*/ 156 w 18"/>
                    <a:gd name="T5" fmla="*/ 96 h 100"/>
                    <a:gd name="T6" fmla="*/ 156 w 18"/>
                    <a:gd name="T7" fmla="*/ 964 h 100"/>
                    <a:gd name="T8" fmla="*/ 80 w 18"/>
                    <a:gd name="T9" fmla="*/ 1051 h 100"/>
                    <a:gd name="T10" fmla="*/ 0 w 18"/>
                    <a:gd name="T11" fmla="*/ 964 h 100"/>
                    <a:gd name="T12" fmla="*/ 0 w 18"/>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00">
                      <a:moveTo>
                        <a:pt x="0" y="9"/>
                      </a:moveTo>
                      <a:cubicBezTo>
                        <a:pt x="9" y="0"/>
                        <a:pt x="9" y="0"/>
                        <a:pt x="9" y="0"/>
                      </a:cubicBezTo>
                      <a:cubicBezTo>
                        <a:pt x="18" y="9"/>
                        <a:pt x="18" y="9"/>
                        <a:pt x="18" y="9"/>
                      </a:cubicBezTo>
                      <a:cubicBezTo>
                        <a:pt x="18" y="92"/>
                        <a:pt x="18" y="92"/>
                        <a:pt x="18" y="92"/>
                      </a:cubicBezTo>
                      <a:cubicBezTo>
                        <a:pt x="18" y="97"/>
                        <a:pt x="14" y="100"/>
                        <a:pt x="9" y="100"/>
                      </a:cubicBezTo>
                      <a:cubicBezTo>
                        <a:pt x="4" y="100"/>
                        <a:pt x="0" y="97"/>
                        <a:pt x="0" y="92"/>
                      </a:cubicBezTo>
                      <a:lnTo>
                        <a:pt x="0" y="9"/>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7" name="Freeform 156">
                  <a:extLst>
                    <a:ext uri="{FF2B5EF4-FFF2-40B4-BE49-F238E27FC236}">
                      <a16:creationId xmlns:a16="http://schemas.microsoft.com/office/drawing/2014/main" id="{4D087E82-8071-605D-D16A-6AF7B99C714F}"/>
                    </a:ext>
                  </a:extLst>
                </p:cNvPr>
                <p:cNvSpPr>
                  <a:spLocks/>
                </p:cNvSpPr>
                <p:nvPr/>
              </p:nvSpPr>
              <p:spPr bwMode="auto">
                <a:xfrm>
                  <a:off x="1815" y="1765"/>
                  <a:ext cx="37" cy="219"/>
                </a:xfrm>
                <a:custGeom>
                  <a:avLst/>
                  <a:gdLst>
                    <a:gd name="T0" fmla="*/ 0 w 18"/>
                    <a:gd name="T1" fmla="*/ 96 h 100"/>
                    <a:gd name="T2" fmla="*/ 80 w 18"/>
                    <a:gd name="T3" fmla="*/ 0 h 100"/>
                    <a:gd name="T4" fmla="*/ 156 w 18"/>
                    <a:gd name="T5" fmla="*/ 96 h 100"/>
                    <a:gd name="T6" fmla="*/ 156 w 18"/>
                    <a:gd name="T7" fmla="*/ 964 h 100"/>
                    <a:gd name="T8" fmla="*/ 80 w 18"/>
                    <a:gd name="T9" fmla="*/ 1051 h 100"/>
                    <a:gd name="T10" fmla="*/ 0 w 18"/>
                    <a:gd name="T11" fmla="*/ 964 h 100"/>
                    <a:gd name="T12" fmla="*/ 0 w 18"/>
                    <a:gd name="T13" fmla="*/ 96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00">
                      <a:moveTo>
                        <a:pt x="0" y="9"/>
                      </a:moveTo>
                      <a:cubicBezTo>
                        <a:pt x="9" y="0"/>
                        <a:pt x="9" y="0"/>
                        <a:pt x="9" y="0"/>
                      </a:cubicBezTo>
                      <a:cubicBezTo>
                        <a:pt x="18" y="9"/>
                        <a:pt x="18" y="9"/>
                        <a:pt x="18" y="9"/>
                      </a:cubicBezTo>
                      <a:cubicBezTo>
                        <a:pt x="18" y="92"/>
                        <a:pt x="18" y="92"/>
                        <a:pt x="18" y="92"/>
                      </a:cubicBezTo>
                      <a:cubicBezTo>
                        <a:pt x="18" y="97"/>
                        <a:pt x="14" y="100"/>
                        <a:pt x="9" y="100"/>
                      </a:cubicBezTo>
                      <a:cubicBezTo>
                        <a:pt x="4" y="100"/>
                        <a:pt x="0" y="97"/>
                        <a:pt x="0" y="92"/>
                      </a:cubicBezTo>
                      <a:lnTo>
                        <a:pt x="0" y="9"/>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8" name="Freeform 157">
                  <a:extLst>
                    <a:ext uri="{FF2B5EF4-FFF2-40B4-BE49-F238E27FC236}">
                      <a16:creationId xmlns:a16="http://schemas.microsoft.com/office/drawing/2014/main" id="{346996E4-267D-4FEA-0412-0575B6EC5ADD}"/>
                    </a:ext>
                  </a:extLst>
                </p:cNvPr>
                <p:cNvSpPr>
                  <a:spLocks/>
                </p:cNvSpPr>
                <p:nvPr/>
              </p:nvSpPr>
              <p:spPr bwMode="auto">
                <a:xfrm>
                  <a:off x="1819" y="1772"/>
                  <a:ext cx="14" cy="184"/>
                </a:xfrm>
                <a:custGeom>
                  <a:avLst/>
                  <a:gdLst>
                    <a:gd name="T0" fmla="*/ 0 w 14"/>
                    <a:gd name="T1" fmla="*/ 184 h 184"/>
                    <a:gd name="T2" fmla="*/ 0 w 14"/>
                    <a:gd name="T3" fmla="*/ 15 h 184"/>
                    <a:gd name="T4" fmla="*/ 14 w 14"/>
                    <a:gd name="T5" fmla="*/ 0 h 184"/>
                    <a:gd name="T6" fmla="*/ 8 w 14"/>
                    <a:gd name="T7" fmla="*/ 19 h 184"/>
                    <a:gd name="T8" fmla="*/ 0 w 14"/>
                    <a:gd name="T9" fmla="*/ 184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84">
                      <a:moveTo>
                        <a:pt x="0" y="184"/>
                      </a:moveTo>
                      <a:lnTo>
                        <a:pt x="0" y="15"/>
                      </a:lnTo>
                      <a:lnTo>
                        <a:pt x="14" y="0"/>
                      </a:lnTo>
                      <a:lnTo>
                        <a:pt x="8" y="19"/>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29" name="Group 158">
                <a:extLst>
                  <a:ext uri="{FF2B5EF4-FFF2-40B4-BE49-F238E27FC236}">
                    <a16:creationId xmlns:a16="http://schemas.microsoft.com/office/drawing/2014/main" id="{739724C0-6691-02DF-78EB-C27278FDDA4B}"/>
                  </a:ext>
                </a:extLst>
              </p:cNvPr>
              <p:cNvGrpSpPr>
                <a:grpSpLocks noChangeAspect="1"/>
              </p:cNvGrpSpPr>
              <p:nvPr/>
            </p:nvGrpSpPr>
            <p:grpSpPr bwMode="auto">
              <a:xfrm>
                <a:off x="5659438" y="4059238"/>
                <a:ext cx="841375" cy="896937"/>
                <a:chOff x="2605" y="2450"/>
                <a:chExt cx="530" cy="565"/>
              </a:xfrm>
            </p:grpSpPr>
            <p:sp>
              <p:nvSpPr>
                <p:cNvPr id="630" name="Freeform 159">
                  <a:extLst>
                    <a:ext uri="{FF2B5EF4-FFF2-40B4-BE49-F238E27FC236}">
                      <a16:creationId xmlns:a16="http://schemas.microsoft.com/office/drawing/2014/main" id="{647B6150-0476-36C6-D375-639C00D06427}"/>
                    </a:ext>
                  </a:extLst>
                </p:cNvPr>
                <p:cNvSpPr>
                  <a:spLocks/>
                </p:cNvSpPr>
                <p:nvPr/>
              </p:nvSpPr>
              <p:spPr bwMode="auto">
                <a:xfrm>
                  <a:off x="2693" y="2607"/>
                  <a:ext cx="373" cy="399"/>
                </a:xfrm>
                <a:custGeom>
                  <a:avLst/>
                  <a:gdLst>
                    <a:gd name="T0" fmla="*/ 1504 w 181"/>
                    <a:gd name="T1" fmla="*/ 1063 h 182"/>
                    <a:gd name="T2" fmla="*/ 256 w 181"/>
                    <a:gd name="T3" fmla="*/ 33 h 182"/>
                    <a:gd name="T4" fmla="*/ 173 w 181"/>
                    <a:gd name="T5" fmla="*/ 9 h 182"/>
                    <a:gd name="T6" fmla="*/ 0 w 181"/>
                    <a:gd name="T7" fmla="*/ 86 h 182"/>
                    <a:gd name="T8" fmla="*/ 0 w 181"/>
                    <a:gd name="T9" fmla="*/ 86 h 182"/>
                    <a:gd name="T10" fmla="*/ 165 w 181"/>
                    <a:gd name="T11" fmla="*/ 64 h 182"/>
                    <a:gd name="T12" fmla="*/ 1410 w 181"/>
                    <a:gd name="T13" fmla="*/ 1096 h 182"/>
                    <a:gd name="T14" fmla="*/ 1445 w 181"/>
                    <a:gd name="T15" fmla="*/ 1326 h 182"/>
                    <a:gd name="T16" fmla="*/ 1138 w 181"/>
                    <a:gd name="T17" fmla="*/ 1866 h 182"/>
                    <a:gd name="T18" fmla="*/ 1088 w 181"/>
                    <a:gd name="T19" fmla="*/ 1918 h 182"/>
                    <a:gd name="T20" fmla="*/ 1164 w 181"/>
                    <a:gd name="T21" fmla="*/ 1899 h 182"/>
                    <a:gd name="T22" fmla="*/ 1228 w 181"/>
                    <a:gd name="T23" fmla="*/ 1831 h 182"/>
                    <a:gd name="T24" fmla="*/ 1541 w 181"/>
                    <a:gd name="T25" fmla="*/ 1298 h 182"/>
                    <a:gd name="T26" fmla="*/ 1504 w 181"/>
                    <a:gd name="T27" fmla="*/ 1063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1" h="182">
                      <a:moveTo>
                        <a:pt x="172" y="101"/>
                      </a:moveTo>
                      <a:cubicBezTo>
                        <a:pt x="29" y="3"/>
                        <a:pt x="29" y="3"/>
                        <a:pt x="29" y="3"/>
                      </a:cubicBezTo>
                      <a:cubicBezTo>
                        <a:pt x="26" y="1"/>
                        <a:pt x="23" y="0"/>
                        <a:pt x="20" y="1"/>
                      </a:cubicBezTo>
                      <a:cubicBezTo>
                        <a:pt x="15" y="1"/>
                        <a:pt x="2" y="4"/>
                        <a:pt x="0" y="8"/>
                      </a:cubicBezTo>
                      <a:cubicBezTo>
                        <a:pt x="0" y="8"/>
                        <a:pt x="0" y="8"/>
                        <a:pt x="0" y="8"/>
                      </a:cubicBezTo>
                      <a:cubicBezTo>
                        <a:pt x="5" y="3"/>
                        <a:pt x="13" y="2"/>
                        <a:pt x="19" y="6"/>
                      </a:cubicBezTo>
                      <a:cubicBezTo>
                        <a:pt x="161" y="104"/>
                        <a:pt x="161" y="104"/>
                        <a:pt x="161" y="104"/>
                      </a:cubicBezTo>
                      <a:cubicBezTo>
                        <a:pt x="168" y="109"/>
                        <a:pt x="170" y="119"/>
                        <a:pt x="165" y="126"/>
                      </a:cubicBezTo>
                      <a:cubicBezTo>
                        <a:pt x="130" y="177"/>
                        <a:pt x="130" y="177"/>
                        <a:pt x="130" y="177"/>
                      </a:cubicBezTo>
                      <a:cubicBezTo>
                        <a:pt x="128" y="179"/>
                        <a:pt x="126" y="181"/>
                        <a:pt x="124" y="182"/>
                      </a:cubicBezTo>
                      <a:cubicBezTo>
                        <a:pt x="127" y="182"/>
                        <a:pt x="131" y="181"/>
                        <a:pt x="133" y="180"/>
                      </a:cubicBezTo>
                      <a:cubicBezTo>
                        <a:pt x="136" y="179"/>
                        <a:pt x="138" y="177"/>
                        <a:pt x="140" y="174"/>
                      </a:cubicBezTo>
                      <a:cubicBezTo>
                        <a:pt x="176" y="123"/>
                        <a:pt x="176" y="123"/>
                        <a:pt x="176" y="123"/>
                      </a:cubicBezTo>
                      <a:cubicBezTo>
                        <a:pt x="181" y="116"/>
                        <a:pt x="179" y="106"/>
                        <a:pt x="172" y="101"/>
                      </a:cubicBezTo>
                      <a:close/>
                    </a:path>
                  </a:pathLst>
                </a:custGeom>
                <a:solidFill>
                  <a:srgbClr val="9D6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1" name="Freeform 160">
                  <a:extLst>
                    <a:ext uri="{FF2B5EF4-FFF2-40B4-BE49-F238E27FC236}">
                      <a16:creationId xmlns:a16="http://schemas.microsoft.com/office/drawing/2014/main" id="{5D9DDB92-E05D-F62A-C869-525E6A303574}"/>
                    </a:ext>
                  </a:extLst>
                </p:cNvPr>
                <p:cNvSpPr>
                  <a:spLocks/>
                </p:cNvSpPr>
                <p:nvPr/>
              </p:nvSpPr>
              <p:spPr bwMode="auto">
                <a:xfrm>
                  <a:off x="2728" y="2844"/>
                  <a:ext cx="39" cy="24"/>
                </a:xfrm>
                <a:custGeom>
                  <a:avLst/>
                  <a:gdLst>
                    <a:gd name="T0" fmla="*/ 0 w 19"/>
                    <a:gd name="T1" fmla="*/ 113 h 11"/>
                    <a:gd name="T2" fmla="*/ 96 w 19"/>
                    <a:gd name="T3" fmla="*/ 81 h 11"/>
                    <a:gd name="T4" fmla="*/ 164 w 19"/>
                    <a:gd name="T5" fmla="*/ 0 h 11"/>
                    <a:gd name="T6" fmla="*/ 0 w 19"/>
                    <a:gd name="T7" fmla="*/ 113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1">
                      <a:moveTo>
                        <a:pt x="0" y="11"/>
                      </a:moveTo>
                      <a:cubicBezTo>
                        <a:pt x="11" y="8"/>
                        <a:pt x="11" y="8"/>
                        <a:pt x="11" y="8"/>
                      </a:cubicBezTo>
                      <a:cubicBezTo>
                        <a:pt x="13" y="5"/>
                        <a:pt x="16" y="2"/>
                        <a:pt x="19" y="0"/>
                      </a:cubicBezTo>
                      <a:cubicBezTo>
                        <a:pt x="11" y="1"/>
                        <a:pt x="5" y="4"/>
                        <a:pt x="0" y="11"/>
                      </a:cubicBezTo>
                      <a:close/>
                    </a:path>
                  </a:pathLst>
                </a:custGeom>
                <a:solidFill>
                  <a:srgbClr val="9D627C"/>
                </a:solidFill>
                <a:ln w="6350" cap="rnd">
                  <a:solidFill>
                    <a:srgbClr val="000000"/>
                  </a:solidFill>
                  <a:prstDash val="solid"/>
                  <a:round/>
                  <a:headEnd/>
                  <a:tailEnd/>
                </a:ln>
              </p:spPr>
              <p:txBody>
                <a:bodyPr/>
                <a:lstStyle/>
                <a:p>
                  <a:endParaRPr lang="en-US"/>
                </a:p>
              </p:txBody>
            </p:sp>
            <p:sp>
              <p:nvSpPr>
                <p:cNvPr id="632" name="Freeform 161">
                  <a:extLst>
                    <a:ext uri="{FF2B5EF4-FFF2-40B4-BE49-F238E27FC236}">
                      <a16:creationId xmlns:a16="http://schemas.microsoft.com/office/drawing/2014/main" id="{FE0139AD-6F53-2ECC-9106-501CAF0ED799}"/>
                    </a:ext>
                  </a:extLst>
                </p:cNvPr>
                <p:cNvSpPr>
                  <a:spLocks/>
                </p:cNvSpPr>
                <p:nvPr/>
              </p:nvSpPr>
              <p:spPr bwMode="auto">
                <a:xfrm>
                  <a:off x="2693" y="2607"/>
                  <a:ext cx="366" cy="250"/>
                </a:xfrm>
                <a:custGeom>
                  <a:avLst/>
                  <a:gdLst>
                    <a:gd name="T0" fmla="*/ 1548 w 178"/>
                    <a:gd name="T1" fmla="*/ 1169 h 114"/>
                    <a:gd name="T2" fmla="*/ 1497 w 178"/>
                    <a:gd name="T3" fmla="*/ 1064 h 114"/>
                    <a:gd name="T4" fmla="*/ 253 w 178"/>
                    <a:gd name="T5" fmla="*/ 33 h 114"/>
                    <a:gd name="T6" fmla="*/ 173 w 178"/>
                    <a:gd name="T7" fmla="*/ 9 h 114"/>
                    <a:gd name="T8" fmla="*/ 0 w 178"/>
                    <a:gd name="T9" fmla="*/ 86 h 114"/>
                    <a:gd name="T10" fmla="*/ 0 w 178"/>
                    <a:gd name="T11" fmla="*/ 86 h 114"/>
                    <a:gd name="T12" fmla="*/ 164 w 178"/>
                    <a:gd name="T13" fmla="*/ 64 h 114"/>
                    <a:gd name="T14" fmla="*/ 1400 w 178"/>
                    <a:gd name="T15" fmla="*/ 1096 h 114"/>
                    <a:gd name="T16" fmla="*/ 1458 w 178"/>
                    <a:gd name="T17" fmla="*/ 1202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8" h="114">
                      <a:moveTo>
                        <a:pt x="178" y="111"/>
                      </a:moveTo>
                      <a:cubicBezTo>
                        <a:pt x="178" y="107"/>
                        <a:pt x="175" y="103"/>
                        <a:pt x="172" y="101"/>
                      </a:cubicBezTo>
                      <a:cubicBezTo>
                        <a:pt x="29" y="3"/>
                        <a:pt x="29" y="3"/>
                        <a:pt x="29" y="3"/>
                      </a:cubicBezTo>
                      <a:cubicBezTo>
                        <a:pt x="26" y="1"/>
                        <a:pt x="23" y="0"/>
                        <a:pt x="20" y="1"/>
                      </a:cubicBezTo>
                      <a:cubicBezTo>
                        <a:pt x="15" y="1"/>
                        <a:pt x="2" y="4"/>
                        <a:pt x="0" y="8"/>
                      </a:cubicBezTo>
                      <a:cubicBezTo>
                        <a:pt x="0" y="8"/>
                        <a:pt x="0" y="8"/>
                        <a:pt x="0" y="8"/>
                      </a:cubicBezTo>
                      <a:cubicBezTo>
                        <a:pt x="5" y="3"/>
                        <a:pt x="13" y="2"/>
                        <a:pt x="19" y="6"/>
                      </a:cubicBezTo>
                      <a:cubicBezTo>
                        <a:pt x="161" y="104"/>
                        <a:pt x="161" y="104"/>
                        <a:pt x="161" y="104"/>
                      </a:cubicBezTo>
                      <a:cubicBezTo>
                        <a:pt x="165" y="107"/>
                        <a:pt x="167" y="110"/>
                        <a:pt x="168" y="114"/>
                      </a:cubicBezTo>
                    </a:path>
                  </a:pathLst>
                </a:custGeom>
                <a:solidFill>
                  <a:srgbClr val="F7F2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3" name="Freeform 162">
                  <a:extLst>
                    <a:ext uri="{FF2B5EF4-FFF2-40B4-BE49-F238E27FC236}">
                      <a16:creationId xmlns:a16="http://schemas.microsoft.com/office/drawing/2014/main" id="{AD1B9EF3-BF15-31A2-9497-161EB3B0640D}"/>
                    </a:ext>
                  </a:extLst>
                </p:cNvPr>
                <p:cNvSpPr>
                  <a:spLocks/>
                </p:cNvSpPr>
                <p:nvPr/>
              </p:nvSpPr>
              <p:spPr bwMode="auto">
                <a:xfrm>
                  <a:off x="3022" y="2831"/>
                  <a:ext cx="41" cy="48"/>
                </a:xfrm>
                <a:custGeom>
                  <a:avLst/>
                  <a:gdLst>
                    <a:gd name="T0" fmla="*/ 113 w 20"/>
                    <a:gd name="T1" fmla="*/ 0 h 22"/>
                    <a:gd name="T2" fmla="*/ 0 w 20"/>
                    <a:gd name="T3" fmla="*/ 20 h 22"/>
                    <a:gd name="T4" fmla="*/ 8 w 20"/>
                    <a:gd name="T5" fmla="*/ 20 h 22"/>
                    <a:gd name="T6" fmla="*/ 51 w 20"/>
                    <a:gd name="T7" fmla="*/ 229 h 22"/>
                    <a:gd name="T8" fmla="*/ 148 w 20"/>
                    <a:gd name="T9" fmla="*/ 194 h 22"/>
                    <a:gd name="T10" fmla="*/ 113 w 2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22">
                      <a:moveTo>
                        <a:pt x="13" y="0"/>
                      </a:moveTo>
                      <a:cubicBezTo>
                        <a:pt x="0" y="2"/>
                        <a:pt x="0" y="2"/>
                        <a:pt x="0" y="2"/>
                      </a:cubicBezTo>
                      <a:cubicBezTo>
                        <a:pt x="1" y="2"/>
                        <a:pt x="1" y="2"/>
                        <a:pt x="1" y="2"/>
                      </a:cubicBezTo>
                      <a:cubicBezTo>
                        <a:pt x="7" y="6"/>
                        <a:pt x="10" y="15"/>
                        <a:pt x="6" y="22"/>
                      </a:cubicBezTo>
                      <a:cubicBezTo>
                        <a:pt x="17" y="19"/>
                        <a:pt x="17" y="19"/>
                        <a:pt x="17" y="19"/>
                      </a:cubicBezTo>
                      <a:cubicBezTo>
                        <a:pt x="20" y="12"/>
                        <a:pt x="18" y="5"/>
                        <a:pt x="13" y="0"/>
                      </a:cubicBezTo>
                      <a:close/>
                    </a:path>
                  </a:pathLst>
                </a:custGeom>
                <a:solidFill>
                  <a:srgbClr val="D9BE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4" name="Freeform 163">
                  <a:extLst>
                    <a:ext uri="{FF2B5EF4-FFF2-40B4-BE49-F238E27FC236}">
                      <a16:creationId xmlns:a16="http://schemas.microsoft.com/office/drawing/2014/main" id="{CEC46B44-97F5-04C1-D936-8239F7465B67}"/>
                    </a:ext>
                  </a:extLst>
                </p:cNvPr>
                <p:cNvSpPr>
                  <a:spLocks/>
                </p:cNvSpPr>
                <p:nvPr/>
              </p:nvSpPr>
              <p:spPr bwMode="auto">
                <a:xfrm>
                  <a:off x="2605" y="2612"/>
                  <a:ext cx="438" cy="403"/>
                </a:xfrm>
                <a:custGeom>
                  <a:avLst/>
                  <a:gdLst>
                    <a:gd name="T0" fmla="*/ 1773 w 213"/>
                    <a:gd name="T1" fmla="*/ 1069 h 184"/>
                    <a:gd name="T2" fmla="*/ 537 w 213"/>
                    <a:gd name="T3" fmla="*/ 44 h 184"/>
                    <a:gd name="T4" fmla="*/ 348 w 213"/>
                    <a:gd name="T5" fmla="*/ 85 h 184"/>
                    <a:gd name="T6" fmla="*/ 43 w 213"/>
                    <a:gd name="T7" fmla="*/ 629 h 184"/>
                    <a:gd name="T8" fmla="*/ 80 w 213"/>
                    <a:gd name="T9" fmla="*/ 850 h 184"/>
                    <a:gd name="T10" fmla="*/ 520 w 213"/>
                    <a:gd name="T11" fmla="*/ 1229 h 184"/>
                    <a:gd name="T12" fmla="*/ 816 w 213"/>
                    <a:gd name="T13" fmla="*/ 1165 h 184"/>
                    <a:gd name="T14" fmla="*/ 872 w 213"/>
                    <a:gd name="T15" fmla="*/ 1511 h 184"/>
                    <a:gd name="T16" fmla="*/ 1316 w 213"/>
                    <a:gd name="T17" fmla="*/ 1881 h 184"/>
                    <a:gd name="T18" fmla="*/ 1505 w 213"/>
                    <a:gd name="T19" fmla="*/ 1838 h 184"/>
                    <a:gd name="T20" fmla="*/ 1810 w 213"/>
                    <a:gd name="T21" fmla="*/ 1305 h 184"/>
                    <a:gd name="T22" fmla="*/ 1773 w 213"/>
                    <a:gd name="T23" fmla="*/ 1069 h 1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 h="184">
                      <a:moveTo>
                        <a:pt x="204" y="102"/>
                      </a:moveTo>
                      <a:cubicBezTo>
                        <a:pt x="62" y="4"/>
                        <a:pt x="62" y="4"/>
                        <a:pt x="62" y="4"/>
                      </a:cubicBezTo>
                      <a:cubicBezTo>
                        <a:pt x="55" y="0"/>
                        <a:pt x="45" y="1"/>
                        <a:pt x="40" y="8"/>
                      </a:cubicBezTo>
                      <a:cubicBezTo>
                        <a:pt x="5" y="60"/>
                        <a:pt x="5" y="60"/>
                        <a:pt x="5" y="60"/>
                      </a:cubicBezTo>
                      <a:cubicBezTo>
                        <a:pt x="0" y="67"/>
                        <a:pt x="2" y="77"/>
                        <a:pt x="9" y="81"/>
                      </a:cubicBezTo>
                      <a:cubicBezTo>
                        <a:pt x="60" y="117"/>
                        <a:pt x="60" y="117"/>
                        <a:pt x="60" y="117"/>
                      </a:cubicBezTo>
                      <a:cubicBezTo>
                        <a:pt x="68" y="106"/>
                        <a:pt x="83" y="103"/>
                        <a:pt x="94" y="111"/>
                      </a:cubicBezTo>
                      <a:cubicBezTo>
                        <a:pt x="104" y="118"/>
                        <a:pt x="107" y="133"/>
                        <a:pt x="100" y="144"/>
                      </a:cubicBezTo>
                      <a:cubicBezTo>
                        <a:pt x="151" y="179"/>
                        <a:pt x="151" y="179"/>
                        <a:pt x="151" y="179"/>
                      </a:cubicBezTo>
                      <a:cubicBezTo>
                        <a:pt x="158" y="184"/>
                        <a:pt x="168" y="182"/>
                        <a:pt x="173" y="175"/>
                      </a:cubicBezTo>
                      <a:cubicBezTo>
                        <a:pt x="208" y="124"/>
                        <a:pt x="208" y="124"/>
                        <a:pt x="208" y="124"/>
                      </a:cubicBezTo>
                      <a:cubicBezTo>
                        <a:pt x="213" y="117"/>
                        <a:pt x="211" y="107"/>
                        <a:pt x="204" y="102"/>
                      </a:cubicBezTo>
                      <a:close/>
                    </a:path>
                  </a:pathLst>
                </a:custGeom>
                <a:solidFill>
                  <a:srgbClr val="CBA8B9"/>
                </a:solidFill>
                <a:ln w="6350" cap="rnd">
                  <a:solidFill>
                    <a:srgbClr val="000000"/>
                  </a:solidFill>
                  <a:prstDash val="solid"/>
                  <a:round/>
                  <a:headEnd/>
                  <a:tailEnd/>
                </a:ln>
              </p:spPr>
              <p:txBody>
                <a:bodyPr/>
                <a:lstStyle/>
                <a:p>
                  <a:endParaRPr lang="en-US"/>
                </a:p>
              </p:txBody>
            </p:sp>
            <p:sp>
              <p:nvSpPr>
                <p:cNvPr id="635" name="Freeform 164">
                  <a:extLst>
                    <a:ext uri="{FF2B5EF4-FFF2-40B4-BE49-F238E27FC236}">
                      <a16:creationId xmlns:a16="http://schemas.microsoft.com/office/drawing/2014/main" id="{C9BE7FBE-316D-0375-5276-FB75166C9541}"/>
                    </a:ext>
                  </a:extLst>
                </p:cNvPr>
                <p:cNvSpPr>
                  <a:spLocks/>
                </p:cNvSpPr>
                <p:nvPr/>
              </p:nvSpPr>
              <p:spPr bwMode="auto">
                <a:xfrm>
                  <a:off x="2806" y="2855"/>
                  <a:ext cx="33" cy="66"/>
                </a:xfrm>
                <a:custGeom>
                  <a:avLst/>
                  <a:gdLst>
                    <a:gd name="T0" fmla="*/ 0 w 16"/>
                    <a:gd name="T1" fmla="*/ 0 h 30"/>
                    <a:gd name="T2" fmla="*/ 52 w 16"/>
                    <a:gd name="T3" fmla="*/ 319 h 30"/>
                    <a:gd name="T4" fmla="*/ 0 w 16"/>
                    <a:gd name="T5" fmla="*/ 0 h 30"/>
                    <a:gd name="T6" fmla="*/ 0 60000 65536"/>
                    <a:gd name="T7" fmla="*/ 0 60000 65536"/>
                    <a:gd name="T8" fmla="*/ 0 60000 65536"/>
                  </a:gdLst>
                  <a:ahLst/>
                  <a:cxnLst>
                    <a:cxn ang="T6">
                      <a:pos x="T0" y="T1"/>
                    </a:cxn>
                    <a:cxn ang="T7">
                      <a:pos x="T2" y="T3"/>
                    </a:cxn>
                    <a:cxn ang="T8">
                      <a:pos x="T4" y="T5"/>
                    </a:cxn>
                  </a:cxnLst>
                  <a:rect l="0" t="0" r="r" b="b"/>
                  <a:pathLst>
                    <a:path w="16" h="30">
                      <a:moveTo>
                        <a:pt x="0" y="0"/>
                      </a:moveTo>
                      <a:cubicBezTo>
                        <a:pt x="10" y="7"/>
                        <a:pt x="12" y="20"/>
                        <a:pt x="6" y="30"/>
                      </a:cubicBezTo>
                      <a:cubicBezTo>
                        <a:pt x="13" y="23"/>
                        <a:pt x="1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6" name="Freeform 165">
                  <a:extLst>
                    <a:ext uri="{FF2B5EF4-FFF2-40B4-BE49-F238E27FC236}">
                      <a16:creationId xmlns:a16="http://schemas.microsoft.com/office/drawing/2014/main" id="{426A7C47-374E-5868-78A5-0B4304000AD9}"/>
                    </a:ext>
                  </a:extLst>
                </p:cNvPr>
                <p:cNvSpPr>
                  <a:spLocks/>
                </p:cNvSpPr>
                <p:nvPr/>
              </p:nvSpPr>
              <p:spPr bwMode="auto">
                <a:xfrm>
                  <a:off x="2621" y="2623"/>
                  <a:ext cx="379" cy="206"/>
                </a:xfrm>
                <a:custGeom>
                  <a:avLst/>
                  <a:gdLst>
                    <a:gd name="T0" fmla="*/ 1609 w 184"/>
                    <a:gd name="T1" fmla="*/ 988 h 94"/>
                    <a:gd name="T2" fmla="*/ 472 w 184"/>
                    <a:gd name="T3" fmla="*/ 44 h 94"/>
                    <a:gd name="T4" fmla="*/ 297 w 184"/>
                    <a:gd name="T5" fmla="*/ 85 h 94"/>
                    <a:gd name="T6" fmla="*/ 16 w 184"/>
                    <a:gd name="T7" fmla="*/ 581 h 94"/>
                    <a:gd name="T8" fmla="*/ 356 w 184"/>
                    <a:gd name="T9" fmla="*/ 134 h 94"/>
                    <a:gd name="T10" fmla="*/ 463 w 184"/>
                    <a:gd name="T11" fmla="*/ 149 h 94"/>
                    <a:gd name="T12" fmla="*/ 1609 w 184"/>
                    <a:gd name="T13" fmla="*/ 988 h 94"/>
                    <a:gd name="T14" fmla="*/ 1609 w 184"/>
                    <a:gd name="T15" fmla="*/ 988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4" h="94">
                      <a:moveTo>
                        <a:pt x="184" y="94"/>
                      </a:moveTo>
                      <a:cubicBezTo>
                        <a:pt x="54" y="4"/>
                        <a:pt x="54" y="4"/>
                        <a:pt x="54" y="4"/>
                      </a:cubicBezTo>
                      <a:cubicBezTo>
                        <a:pt x="47" y="0"/>
                        <a:pt x="38" y="2"/>
                        <a:pt x="34" y="8"/>
                      </a:cubicBezTo>
                      <a:cubicBezTo>
                        <a:pt x="2" y="55"/>
                        <a:pt x="2" y="55"/>
                        <a:pt x="2" y="55"/>
                      </a:cubicBezTo>
                      <a:cubicBezTo>
                        <a:pt x="0" y="58"/>
                        <a:pt x="32" y="19"/>
                        <a:pt x="41" y="13"/>
                      </a:cubicBezTo>
                      <a:cubicBezTo>
                        <a:pt x="45" y="11"/>
                        <a:pt x="49" y="11"/>
                        <a:pt x="53" y="14"/>
                      </a:cubicBezTo>
                      <a:cubicBezTo>
                        <a:pt x="184" y="94"/>
                        <a:pt x="184" y="94"/>
                        <a:pt x="184" y="94"/>
                      </a:cubicBezTo>
                      <a:cubicBezTo>
                        <a:pt x="184" y="94"/>
                        <a:pt x="184" y="94"/>
                        <a:pt x="184" y="94"/>
                      </a:cubicBezTo>
                      <a:close/>
                    </a:path>
                  </a:pathLst>
                </a:custGeom>
                <a:solidFill>
                  <a:srgbClr val="F2E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7" name="Freeform 166">
                  <a:extLst>
                    <a:ext uri="{FF2B5EF4-FFF2-40B4-BE49-F238E27FC236}">
                      <a16:creationId xmlns:a16="http://schemas.microsoft.com/office/drawing/2014/main" id="{1593B820-5035-56D3-33D1-A67B0D6ABD64}"/>
                    </a:ext>
                  </a:extLst>
                </p:cNvPr>
                <p:cNvSpPr>
                  <a:spLocks/>
                </p:cNvSpPr>
                <p:nvPr/>
              </p:nvSpPr>
              <p:spPr bwMode="auto">
                <a:xfrm>
                  <a:off x="2693" y="2607"/>
                  <a:ext cx="373" cy="399"/>
                </a:xfrm>
                <a:custGeom>
                  <a:avLst/>
                  <a:gdLst>
                    <a:gd name="T0" fmla="*/ 1504 w 181"/>
                    <a:gd name="T1" fmla="*/ 1063 h 182"/>
                    <a:gd name="T2" fmla="*/ 256 w 181"/>
                    <a:gd name="T3" fmla="*/ 33 h 182"/>
                    <a:gd name="T4" fmla="*/ 173 w 181"/>
                    <a:gd name="T5" fmla="*/ 9 h 182"/>
                    <a:gd name="T6" fmla="*/ 0 w 181"/>
                    <a:gd name="T7" fmla="*/ 86 h 182"/>
                    <a:gd name="T8" fmla="*/ 0 w 181"/>
                    <a:gd name="T9" fmla="*/ 86 h 182"/>
                    <a:gd name="T10" fmla="*/ 165 w 181"/>
                    <a:gd name="T11" fmla="*/ 64 h 182"/>
                    <a:gd name="T12" fmla="*/ 1410 w 181"/>
                    <a:gd name="T13" fmla="*/ 1096 h 182"/>
                    <a:gd name="T14" fmla="*/ 1445 w 181"/>
                    <a:gd name="T15" fmla="*/ 1326 h 182"/>
                    <a:gd name="T16" fmla="*/ 1138 w 181"/>
                    <a:gd name="T17" fmla="*/ 1866 h 182"/>
                    <a:gd name="T18" fmla="*/ 1088 w 181"/>
                    <a:gd name="T19" fmla="*/ 1918 h 182"/>
                    <a:gd name="T20" fmla="*/ 1164 w 181"/>
                    <a:gd name="T21" fmla="*/ 1899 h 182"/>
                    <a:gd name="T22" fmla="*/ 1228 w 181"/>
                    <a:gd name="T23" fmla="*/ 1831 h 182"/>
                    <a:gd name="T24" fmla="*/ 1541 w 181"/>
                    <a:gd name="T25" fmla="*/ 1298 h 182"/>
                    <a:gd name="T26" fmla="*/ 1504 w 181"/>
                    <a:gd name="T27" fmla="*/ 1063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1" h="182">
                      <a:moveTo>
                        <a:pt x="172" y="101"/>
                      </a:moveTo>
                      <a:cubicBezTo>
                        <a:pt x="29" y="3"/>
                        <a:pt x="29" y="3"/>
                        <a:pt x="29" y="3"/>
                      </a:cubicBezTo>
                      <a:cubicBezTo>
                        <a:pt x="26" y="1"/>
                        <a:pt x="23" y="0"/>
                        <a:pt x="20" y="1"/>
                      </a:cubicBezTo>
                      <a:cubicBezTo>
                        <a:pt x="15" y="1"/>
                        <a:pt x="2" y="4"/>
                        <a:pt x="0" y="8"/>
                      </a:cubicBezTo>
                      <a:cubicBezTo>
                        <a:pt x="0" y="8"/>
                        <a:pt x="0" y="8"/>
                        <a:pt x="0" y="8"/>
                      </a:cubicBezTo>
                      <a:cubicBezTo>
                        <a:pt x="5" y="3"/>
                        <a:pt x="13" y="2"/>
                        <a:pt x="19" y="6"/>
                      </a:cubicBezTo>
                      <a:cubicBezTo>
                        <a:pt x="161" y="104"/>
                        <a:pt x="161" y="104"/>
                        <a:pt x="161" y="104"/>
                      </a:cubicBezTo>
                      <a:cubicBezTo>
                        <a:pt x="168" y="109"/>
                        <a:pt x="170" y="119"/>
                        <a:pt x="165" y="126"/>
                      </a:cubicBezTo>
                      <a:cubicBezTo>
                        <a:pt x="130" y="177"/>
                        <a:pt x="130" y="177"/>
                        <a:pt x="130" y="177"/>
                      </a:cubicBezTo>
                      <a:cubicBezTo>
                        <a:pt x="128" y="179"/>
                        <a:pt x="126" y="181"/>
                        <a:pt x="124" y="182"/>
                      </a:cubicBezTo>
                      <a:cubicBezTo>
                        <a:pt x="127" y="182"/>
                        <a:pt x="131" y="181"/>
                        <a:pt x="133" y="180"/>
                      </a:cubicBezTo>
                      <a:cubicBezTo>
                        <a:pt x="136" y="179"/>
                        <a:pt x="138" y="177"/>
                        <a:pt x="140" y="174"/>
                      </a:cubicBezTo>
                      <a:cubicBezTo>
                        <a:pt x="176" y="123"/>
                        <a:pt x="176" y="123"/>
                        <a:pt x="176" y="123"/>
                      </a:cubicBezTo>
                      <a:cubicBezTo>
                        <a:pt x="181" y="116"/>
                        <a:pt x="179" y="106"/>
                        <a:pt x="172" y="101"/>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8" name="Freeform 167">
                  <a:extLst>
                    <a:ext uri="{FF2B5EF4-FFF2-40B4-BE49-F238E27FC236}">
                      <a16:creationId xmlns:a16="http://schemas.microsoft.com/office/drawing/2014/main" id="{0C09FB4E-2490-A55F-E634-3B01A5660408}"/>
                    </a:ext>
                  </a:extLst>
                </p:cNvPr>
                <p:cNvSpPr>
                  <a:spLocks/>
                </p:cNvSpPr>
                <p:nvPr/>
              </p:nvSpPr>
              <p:spPr bwMode="auto">
                <a:xfrm>
                  <a:off x="2693" y="2607"/>
                  <a:ext cx="366" cy="250"/>
                </a:xfrm>
                <a:custGeom>
                  <a:avLst/>
                  <a:gdLst>
                    <a:gd name="T0" fmla="*/ 1548 w 178"/>
                    <a:gd name="T1" fmla="*/ 1169 h 114"/>
                    <a:gd name="T2" fmla="*/ 1497 w 178"/>
                    <a:gd name="T3" fmla="*/ 1064 h 114"/>
                    <a:gd name="T4" fmla="*/ 253 w 178"/>
                    <a:gd name="T5" fmla="*/ 33 h 114"/>
                    <a:gd name="T6" fmla="*/ 173 w 178"/>
                    <a:gd name="T7" fmla="*/ 9 h 114"/>
                    <a:gd name="T8" fmla="*/ 0 w 178"/>
                    <a:gd name="T9" fmla="*/ 86 h 114"/>
                    <a:gd name="T10" fmla="*/ 0 w 178"/>
                    <a:gd name="T11" fmla="*/ 86 h 114"/>
                    <a:gd name="T12" fmla="*/ 164 w 178"/>
                    <a:gd name="T13" fmla="*/ 64 h 114"/>
                    <a:gd name="T14" fmla="*/ 1400 w 178"/>
                    <a:gd name="T15" fmla="*/ 1096 h 114"/>
                    <a:gd name="T16" fmla="*/ 1458 w 178"/>
                    <a:gd name="T17" fmla="*/ 1202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8" h="114">
                      <a:moveTo>
                        <a:pt x="178" y="111"/>
                      </a:moveTo>
                      <a:cubicBezTo>
                        <a:pt x="178" y="107"/>
                        <a:pt x="175" y="103"/>
                        <a:pt x="172" y="101"/>
                      </a:cubicBezTo>
                      <a:cubicBezTo>
                        <a:pt x="29" y="3"/>
                        <a:pt x="29" y="3"/>
                        <a:pt x="29" y="3"/>
                      </a:cubicBezTo>
                      <a:cubicBezTo>
                        <a:pt x="26" y="1"/>
                        <a:pt x="23" y="0"/>
                        <a:pt x="20" y="1"/>
                      </a:cubicBezTo>
                      <a:cubicBezTo>
                        <a:pt x="15" y="1"/>
                        <a:pt x="2" y="4"/>
                        <a:pt x="0" y="8"/>
                      </a:cubicBezTo>
                      <a:cubicBezTo>
                        <a:pt x="0" y="8"/>
                        <a:pt x="0" y="8"/>
                        <a:pt x="0" y="8"/>
                      </a:cubicBezTo>
                      <a:cubicBezTo>
                        <a:pt x="5" y="3"/>
                        <a:pt x="13" y="2"/>
                        <a:pt x="19" y="6"/>
                      </a:cubicBezTo>
                      <a:cubicBezTo>
                        <a:pt x="161" y="104"/>
                        <a:pt x="161" y="104"/>
                        <a:pt x="161" y="104"/>
                      </a:cubicBezTo>
                      <a:cubicBezTo>
                        <a:pt x="165" y="107"/>
                        <a:pt x="167" y="110"/>
                        <a:pt x="168" y="114"/>
                      </a:cubicBezTo>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9" name="Freeform 168">
                  <a:extLst>
                    <a:ext uri="{FF2B5EF4-FFF2-40B4-BE49-F238E27FC236}">
                      <a16:creationId xmlns:a16="http://schemas.microsoft.com/office/drawing/2014/main" id="{21566734-8EBB-CB39-98E3-405EB666B820}"/>
                    </a:ext>
                  </a:extLst>
                </p:cNvPr>
                <p:cNvSpPr>
                  <a:spLocks/>
                </p:cNvSpPr>
                <p:nvPr/>
              </p:nvSpPr>
              <p:spPr bwMode="auto">
                <a:xfrm>
                  <a:off x="2835" y="2892"/>
                  <a:ext cx="181" cy="112"/>
                </a:xfrm>
                <a:custGeom>
                  <a:avLst/>
                  <a:gdLst>
                    <a:gd name="T0" fmla="*/ 0 w 88"/>
                    <a:gd name="T1" fmla="*/ 202 h 51"/>
                    <a:gd name="T2" fmla="*/ 348 w 88"/>
                    <a:gd name="T3" fmla="*/ 488 h 51"/>
                    <a:gd name="T4" fmla="*/ 512 w 88"/>
                    <a:gd name="T5" fmla="*/ 452 h 51"/>
                    <a:gd name="T6" fmla="*/ 765 w 88"/>
                    <a:gd name="T7" fmla="*/ 0 h 51"/>
                    <a:gd name="T8" fmla="*/ 401 w 88"/>
                    <a:gd name="T9" fmla="*/ 415 h 51"/>
                    <a:gd name="T10" fmla="*/ 0 w 88"/>
                    <a:gd name="T11" fmla="*/ 202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 h="51">
                      <a:moveTo>
                        <a:pt x="0" y="19"/>
                      </a:moveTo>
                      <a:cubicBezTo>
                        <a:pt x="40" y="46"/>
                        <a:pt x="40" y="46"/>
                        <a:pt x="40" y="46"/>
                      </a:cubicBezTo>
                      <a:cubicBezTo>
                        <a:pt x="46" y="51"/>
                        <a:pt x="55" y="49"/>
                        <a:pt x="59" y="43"/>
                      </a:cubicBezTo>
                      <a:cubicBezTo>
                        <a:pt x="88" y="0"/>
                        <a:pt x="88" y="0"/>
                        <a:pt x="88" y="0"/>
                      </a:cubicBezTo>
                      <a:cubicBezTo>
                        <a:pt x="79" y="10"/>
                        <a:pt x="62" y="38"/>
                        <a:pt x="46" y="39"/>
                      </a:cubicBezTo>
                      <a:cubicBezTo>
                        <a:pt x="30" y="40"/>
                        <a:pt x="0" y="19"/>
                        <a:pt x="0" y="19"/>
                      </a:cubicBezTo>
                      <a:close/>
                    </a:path>
                  </a:pathLst>
                </a:custGeom>
                <a:solidFill>
                  <a:srgbClr val="AD7A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0" name="Freeform 169">
                  <a:extLst>
                    <a:ext uri="{FF2B5EF4-FFF2-40B4-BE49-F238E27FC236}">
                      <a16:creationId xmlns:a16="http://schemas.microsoft.com/office/drawing/2014/main" id="{83F8B08F-8451-DDF4-FF10-4625D752B192}"/>
                    </a:ext>
                  </a:extLst>
                </p:cNvPr>
                <p:cNvSpPr>
                  <a:spLocks/>
                </p:cNvSpPr>
                <p:nvPr/>
              </p:nvSpPr>
              <p:spPr bwMode="auto">
                <a:xfrm>
                  <a:off x="2745" y="2450"/>
                  <a:ext cx="133" cy="186"/>
                </a:xfrm>
                <a:custGeom>
                  <a:avLst/>
                  <a:gdLst>
                    <a:gd name="T0" fmla="*/ 428 w 65"/>
                    <a:gd name="T1" fmla="*/ 20 h 85"/>
                    <a:gd name="T2" fmla="*/ 532 w 65"/>
                    <a:gd name="T3" fmla="*/ 0 h 85"/>
                    <a:gd name="T4" fmla="*/ 557 w 65"/>
                    <a:gd name="T5" fmla="*/ 125 h 85"/>
                    <a:gd name="T6" fmla="*/ 156 w 65"/>
                    <a:gd name="T7" fmla="*/ 847 h 85"/>
                    <a:gd name="T8" fmla="*/ 51 w 65"/>
                    <a:gd name="T9" fmla="*/ 858 h 85"/>
                    <a:gd name="T10" fmla="*/ 25 w 65"/>
                    <a:gd name="T11" fmla="*/ 733 h 85"/>
                    <a:gd name="T12" fmla="*/ 428 w 65"/>
                    <a:gd name="T13" fmla="*/ 2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5">
                      <a:moveTo>
                        <a:pt x="50" y="2"/>
                      </a:moveTo>
                      <a:cubicBezTo>
                        <a:pt x="62" y="0"/>
                        <a:pt x="62" y="0"/>
                        <a:pt x="62" y="0"/>
                      </a:cubicBezTo>
                      <a:cubicBezTo>
                        <a:pt x="65" y="12"/>
                        <a:pt x="65" y="12"/>
                        <a:pt x="65" y="12"/>
                      </a:cubicBezTo>
                      <a:cubicBezTo>
                        <a:pt x="18" y="81"/>
                        <a:pt x="18" y="81"/>
                        <a:pt x="18" y="81"/>
                      </a:cubicBezTo>
                      <a:cubicBezTo>
                        <a:pt x="15" y="85"/>
                        <a:pt x="11" y="85"/>
                        <a:pt x="6" y="82"/>
                      </a:cubicBezTo>
                      <a:cubicBezTo>
                        <a:pt x="2" y="79"/>
                        <a:pt x="0" y="75"/>
                        <a:pt x="3" y="70"/>
                      </a:cubicBezTo>
                      <a:lnTo>
                        <a:pt x="50" y="2"/>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1" name="Freeform 170">
                  <a:extLst>
                    <a:ext uri="{FF2B5EF4-FFF2-40B4-BE49-F238E27FC236}">
                      <a16:creationId xmlns:a16="http://schemas.microsoft.com/office/drawing/2014/main" id="{09A807BB-0DA7-BFD6-13EC-029EF11413CB}"/>
                    </a:ext>
                  </a:extLst>
                </p:cNvPr>
                <p:cNvSpPr>
                  <a:spLocks/>
                </p:cNvSpPr>
                <p:nvPr/>
              </p:nvSpPr>
              <p:spPr bwMode="auto">
                <a:xfrm>
                  <a:off x="2745" y="2450"/>
                  <a:ext cx="133" cy="186"/>
                </a:xfrm>
                <a:custGeom>
                  <a:avLst/>
                  <a:gdLst>
                    <a:gd name="T0" fmla="*/ 428 w 65"/>
                    <a:gd name="T1" fmla="*/ 20 h 85"/>
                    <a:gd name="T2" fmla="*/ 532 w 65"/>
                    <a:gd name="T3" fmla="*/ 0 h 85"/>
                    <a:gd name="T4" fmla="*/ 557 w 65"/>
                    <a:gd name="T5" fmla="*/ 125 h 85"/>
                    <a:gd name="T6" fmla="*/ 156 w 65"/>
                    <a:gd name="T7" fmla="*/ 847 h 85"/>
                    <a:gd name="T8" fmla="*/ 51 w 65"/>
                    <a:gd name="T9" fmla="*/ 858 h 85"/>
                    <a:gd name="T10" fmla="*/ 25 w 65"/>
                    <a:gd name="T11" fmla="*/ 733 h 85"/>
                    <a:gd name="T12" fmla="*/ 428 w 65"/>
                    <a:gd name="T13" fmla="*/ 2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5">
                      <a:moveTo>
                        <a:pt x="50" y="2"/>
                      </a:moveTo>
                      <a:cubicBezTo>
                        <a:pt x="62" y="0"/>
                        <a:pt x="62" y="0"/>
                        <a:pt x="62" y="0"/>
                      </a:cubicBezTo>
                      <a:cubicBezTo>
                        <a:pt x="65" y="12"/>
                        <a:pt x="65" y="12"/>
                        <a:pt x="65" y="12"/>
                      </a:cubicBezTo>
                      <a:cubicBezTo>
                        <a:pt x="18" y="81"/>
                        <a:pt x="18" y="81"/>
                        <a:pt x="18" y="81"/>
                      </a:cubicBezTo>
                      <a:cubicBezTo>
                        <a:pt x="15" y="85"/>
                        <a:pt x="11" y="85"/>
                        <a:pt x="6" y="82"/>
                      </a:cubicBezTo>
                      <a:cubicBezTo>
                        <a:pt x="2" y="79"/>
                        <a:pt x="0" y="75"/>
                        <a:pt x="3" y="70"/>
                      </a:cubicBezTo>
                      <a:lnTo>
                        <a:pt x="50" y="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2" name="Freeform 171">
                  <a:extLst>
                    <a:ext uri="{FF2B5EF4-FFF2-40B4-BE49-F238E27FC236}">
                      <a16:creationId xmlns:a16="http://schemas.microsoft.com/office/drawing/2014/main" id="{6512DA76-BD0A-C7F7-E27E-684AF09226B4}"/>
                    </a:ext>
                  </a:extLst>
                </p:cNvPr>
                <p:cNvSpPr>
                  <a:spLocks/>
                </p:cNvSpPr>
                <p:nvPr/>
              </p:nvSpPr>
              <p:spPr bwMode="auto">
                <a:xfrm>
                  <a:off x="2761" y="2456"/>
                  <a:ext cx="109" cy="140"/>
                </a:xfrm>
                <a:custGeom>
                  <a:avLst/>
                  <a:gdLst>
                    <a:gd name="T0" fmla="*/ 0 w 109"/>
                    <a:gd name="T1" fmla="*/ 140 h 140"/>
                    <a:gd name="T2" fmla="*/ 89 w 109"/>
                    <a:gd name="T3" fmla="*/ 2 h 140"/>
                    <a:gd name="T4" fmla="*/ 109 w 109"/>
                    <a:gd name="T5" fmla="*/ 0 h 140"/>
                    <a:gd name="T6" fmla="*/ 93 w 109"/>
                    <a:gd name="T7" fmla="*/ 11 h 140"/>
                    <a:gd name="T8" fmla="*/ 0 w 109"/>
                    <a:gd name="T9" fmla="*/ 14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140">
                      <a:moveTo>
                        <a:pt x="0" y="140"/>
                      </a:moveTo>
                      <a:lnTo>
                        <a:pt x="89" y="2"/>
                      </a:lnTo>
                      <a:lnTo>
                        <a:pt x="109" y="0"/>
                      </a:lnTo>
                      <a:lnTo>
                        <a:pt x="93" y="11"/>
                      </a:lnTo>
                      <a:lnTo>
                        <a:pt x="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3" name="Freeform 172">
                  <a:extLst>
                    <a:ext uri="{FF2B5EF4-FFF2-40B4-BE49-F238E27FC236}">
                      <a16:creationId xmlns:a16="http://schemas.microsoft.com/office/drawing/2014/main" id="{1DA9E28C-F2E5-707C-12D2-A1FF42E48432}"/>
                    </a:ext>
                  </a:extLst>
                </p:cNvPr>
                <p:cNvSpPr>
                  <a:spLocks/>
                </p:cNvSpPr>
                <p:nvPr/>
              </p:nvSpPr>
              <p:spPr bwMode="auto">
                <a:xfrm>
                  <a:off x="3000" y="2636"/>
                  <a:ext cx="135" cy="188"/>
                </a:xfrm>
                <a:custGeom>
                  <a:avLst/>
                  <a:gdLst>
                    <a:gd name="T0" fmla="*/ 428 w 66"/>
                    <a:gd name="T1" fmla="*/ 20 h 86"/>
                    <a:gd name="T2" fmla="*/ 540 w 66"/>
                    <a:gd name="T3" fmla="*/ 0 h 86"/>
                    <a:gd name="T4" fmla="*/ 565 w 66"/>
                    <a:gd name="T5" fmla="*/ 133 h 86"/>
                    <a:gd name="T6" fmla="*/ 155 w 66"/>
                    <a:gd name="T7" fmla="*/ 846 h 86"/>
                    <a:gd name="T8" fmla="*/ 59 w 66"/>
                    <a:gd name="T9" fmla="*/ 855 h 86"/>
                    <a:gd name="T10" fmla="*/ 25 w 66"/>
                    <a:gd name="T11" fmla="*/ 741 h 86"/>
                    <a:gd name="T12" fmla="*/ 428 w 66"/>
                    <a:gd name="T13" fmla="*/ 2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86">
                      <a:moveTo>
                        <a:pt x="50" y="2"/>
                      </a:moveTo>
                      <a:cubicBezTo>
                        <a:pt x="63" y="0"/>
                        <a:pt x="63" y="0"/>
                        <a:pt x="63" y="0"/>
                      </a:cubicBezTo>
                      <a:cubicBezTo>
                        <a:pt x="66" y="13"/>
                        <a:pt x="66" y="13"/>
                        <a:pt x="66" y="13"/>
                      </a:cubicBezTo>
                      <a:cubicBezTo>
                        <a:pt x="18" y="81"/>
                        <a:pt x="18" y="81"/>
                        <a:pt x="18" y="81"/>
                      </a:cubicBezTo>
                      <a:cubicBezTo>
                        <a:pt x="16" y="86"/>
                        <a:pt x="11" y="85"/>
                        <a:pt x="7" y="82"/>
                      </a:cubicBezTo>
                      <a:cubicBezTo>
                        <a:pt x="2" y="79"/>
                        <a:pt x="0" y="75"/>
                        <a:pt x="3" y="71"/>
                      </a:cubicBezTo>
                      <a:lnTo>
                        <a:pt x="50" y="2"/>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4" name="Freeform 173">
                  <a:extLst>
                    <a:ext uri="{FF2B5EF4-FFF2-40B4-BE49-F238E27FC236}">
                      <a16:creationId xmlns:a16="http://schemas.microsoft.com/office/drawing/2014/main" id="{45B98160-471E-91D4-FB68-AE889FF27321}"/>
                    </a:ext>
                  </a:extLst>
                </p:cNvPr>
                <p:cNvSpPr>
                  <a:spLocks/>
                </p:cNvSpPr>
                <p:nvPr/>
              </p:nvSpPr>
              <p:spPr bwMode="auto">
                <a:xfrm>
                  <a:off x="3000" y="2636"/>
                  <a:ext cx="135" cy="188"/>
                </a:xfrm>
                <a:custGeom>
                  <a:avLst/>
                  <a:gdLst>
                    <a:gd name="T0" fmla="*/ 428 w 66"/>
                    <a:gd name="T1" fmla="*/ 20 h 86"/>
                    <a:gd name="T2" fmla="*/ 540 w 66"/>
                    <a:gd name="T3" fmla="*/ 0 h 86"/>
                    <a:gd name="T4" fmla="*/ 565 w 66"/>
                    <a:gd name="T5" fmla="*/ 133 h 86"/>
                    <a:gd name="T6" fmla="*/ 155 w 66"/>
                    <a:gd name="T7" fmla="*/ 846 h 86"/>
                    <a:gd name="T8" fmla="*/ 59 w 66"/>
                    <a:gd name="T9" fmla="*/ 855 h 86"/>
                    <a:gd name="T10" fmla="*/ 25 w 66"/>
                    <a:gd name="T11" fmla="*/ 741 h 86"/>
                    <a:gd name="T12" fmla="*/ 428 w 66"/>
                    <a:gd name="T13" fmla="*/ 2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86">
                      <a:moveTo>
                        <a:pt x="50" y="2"/>
                      </a:moveTo>
                      <a:cubicBezTo>
                        <a:pt x="63" y="0"/>
                        <a:pt x="63" y="0"/>
                        <a:pt x="63" y="0"/>
                      </a:cubicBezTo>
                      <a:cubicBezTo>
                        <a:pt x="66" y="13"/>
                        <a:pt x="66" y="13"/>
                        <a:pt x="66" y="13"/>
                      </a:cubicBezTo>
                      <a:cubicBezTo>
                        <a:pt x="18" y="81"/>
                        <a:pt x="18" y="81"/>
                        <a:pt x="18" y="81"/>
                      </a:cubicBezTo>
                      <a:cubicBezTo>
                        <a:pt x="16" y="86"/>
                        <a:pt x="11" y="85"/>
                        <a:pt x="7" y="82"/>
                      </a:cubicBezTo>
                      <a:cubicBezTo>
                        <a:pt x="2" y="79"/>
                        <a:pt x="0" y="75"/>
                        <a:pt x="3" y="71"/>
                      </a:cubicBezTo>
                      <a:lnTo>
                        <a:pt x="50" y="2"/>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 name="Freeform 174">
                  <a:extLst>
                    <a:ext uri="{FF2B5EF4-FFF2-40B4-BE49-F238E27FC236}">
                      <a16:creationId xmlns:a16="http://schemas.microsoft.com/office/drawing/2014/main" id="{6BEE23CC-2305-DA1B-8C1F-264A9647E5FA}"/>
                    </a:ext>
                  </a:extLst>
                </p:cNvPr>
                <p:cNvSpPr>
                  <a:spLocks/>
                </p:cNvSpPr>
                <p:nvPr/>
              </p:nvSpPr>
              <p:spPr bwMode="auto">
                <a:xfrm>
                  <a:off x="3016" y="2642"/>
                  <a:ext cx="109" cy="141"/>
                </a:xfrm>
                <a:custGeom>
                  <a:avLst/>
                  <a:gdLst>
                    <a:gd name="T0" fmla="*/ 0 w 109"/>
                    <a:gd name="T1" fmla="*/ 141 h 141"/>
                    <a:gd name="T2" fmla="*/ 89 w 109"/>
                    <a:gd name="T3" fmla="*/ 3 h 141"/>
                    <a:gd name="T4" fmla="*/ 109 w 109"/>
                    <a:gd name="T5" fmla="*/ 0 h 141"/>
                    <a:gd name="T6" fmla="*/ 93 w 109"/>
                    <a:gd name="T7" fmla="*/ 11 h 141"/>
                    <a:gd name="T8" fmla="*/ 0 w 109"/>
                    <a:gd name="T9" fmla="*/ 141 h 1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141">
                      <a:moveTo>
                        <a:pt x="0" y="141"/>
                      </a:moveTo>
                      <a:lnTo>
                        <a:pt x="89" y="3"/>
                      </a:lnTo>
                      <a:lnTo>
                        <a:pt x="109" y="0"/>
                      </a:lnTo>
                      <a:lnTo>
                        <a:pt x="93" y="11"/>
                      </a:lnTo>
                      <a:lnTo>
                        <a:pt x="0"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6" name="Freeform 175">
                  <a:extLst>
                    <a:ext uri="{FF2B5EF4-FFF2-40B4-BE49-F238E27FC236}">
                      <a16:creationId xmlns:a16="http://schemas.microsoft.com/office/drawing/2014/main" id="{37B08626-617D-086A-C34E-377BA815EC33}"/>
                    </a:ext>
                  </a:extLst>
                </p:cNvPr>
                <p:cNvSpPr>
                  <a:spLocks/>
                </p:cNvSpPr>
                <p:nvPr/>
              </p:nvSpPr>
              <p:spPr bwMode="auto">
                <a:xfrm>
                  <a:off x="2870" y="2542"/>
                  <a:ext cx="136" cy="186"/>
                </a:xfrm>
                <a:custGeom>
                  <a:avLst/>
                  <a:gdLst>
                    <a:gd name="T0" fmla="*/ 437 w 66"/>
                    <a:gd name="T1" fmla="*/ 20 h 85"/>
                    <a:gd name="T2" fmla="*/ 552 w 66"/>
                    <a:gd name="T3" fmla="*/ 0 h 85"/>
                    <a:gd name="T4" fmla="*/ 577 w 66"/>
                    <a:gd name="T5" fmla="*/ 125 h 85"/>
                    <a:gd name="T6" fmla="*/ 157 w 66"/>
                    <a:gd name="T7" fmla="*/ 847 h 85"/>
                    <a:gd name="T8" fmla="*/ 52 w 66"/>
                    <a:gd name="T9" fmla="*/ 858 h 85"/>
                    <a:gd name="T10" fmla="*/ 25 w 66"/>
                    <a:gd name="T11" fmla="*/ 733 h 85"/>
                    <a:gd name="T12" fmla="*/ 437 w 66"/>
                    <a:gd name="T13" fmla="*/ 2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85">
                      <a:moveTo>
                        <a:pt x="50" y="2"/>
                      </a:moveTo>
                      <a:cubicBezTo>
                        <a:pt x="63" y="0"/>
                        <a:pt x="63" y="0"/>
                        <a:pt x="63" y="0"/>
                      </a:cubicBezTo>
                      <a:cubicBezTo>
                        <a:pt x="66" y="12"/>
                        <a:pt x="66" y="12"/>
                        <a:pt x="66" y="12"/>
                      </a:cubicBezTo>
                      <a:cubicBezTo>
                        <a:pt x="18" y="81"/>
                        <a:pt x="18" y="81"/>
                        <a:pt x="18" y="81"/>
                      </a:cubicBezTo>
                      <a:cubicBezTo>
                        <a:pt x="15" y="85"/>
                        <a:pt x="11" y="85"/>
                        <a:pt x="6" y="82"/>
                      </a:cubicBezTo>
                      <a:cubicBezTo>
                        <a:pt x="2" y="79"/>
                        <a:pt x="0" y="75"/>
                        <a:pt x="3" y="70"/>
                      </a:cubicBezTo>
                      <a:lnTo>
                        <a:pt x="50" y="2"/>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7" name="Freeform 176">
                  <a:extLst>
                    <a:ext uri="{FF2B5EF4-FFF2-40B4-BE49-F238E27FC236}">
                      <a16:creationId xmlns:a16="http://schemas.microsoft.com/office/drawing/2014/main" id="{E8CEF3E9-EF22-633F-B562-DBEC2F9407FD}"/>
                    </a:ext>
                  </a:extLst>
                </p:cNvPr>
                <p:cNvSpPr>
                  <a:spLocks/>
                </p:cNvSpPr>
                <p:nvPr/>
              </p:nvSpPr>
              <p:spPr bwMode="auto">
                <a:xfrm>
                  <a:off x="2870" y="2542"/>
                  <a:ext cx="136" cy="186"/>
                </a:xfrm>
                <a:custGeom>
                  <a:avLst/>
                  <a:gdLst>
                    <a:gd name="T0" fmla="*/ 437 w 66"/>
                    <a:gd name="T1" fmla="*/ 20 h 85"/>
                    <a:gd name="T2" fmla="*/ 552 w 66"/>
                    <a:gd name="T3" fmla="*/ 0 h 85"/>
                    <a:gd name="T4" fmla="*/ 577 w 66"/>
                    <a:gd name="T5" fmla="*/ 125 h 85"/>
                    <a:gd name="T6" fmla="*/ 157 w 66"/>
                    <a:gd name="T7" fmla="*/ 847 h 85"/>
                    <a:gd name="T8" fmla="*/ 52 w 66"/>
                    <a:gd name="T9" fmla="*/ 858 h 85"/>
                    <a:gd name="T10" fmla="*/ 25 w 66"/>
                    <a:gd name="T11" fmla="*/ 733 h 85"/>
                    <a:gd name="T12" fmla="*/ 437 w 66"/>
                    <a:gd name="T13" fmla="*/ 2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85">
                      <a:moveTo>
                        <a:pt x="50" y="2"/>
                      </a:moveTo>
                      <a:cubicBezTo>
                        <a:pt x="63" y="0"/>
                        <a:pt x="63" y="0"/>
                        <a:pt x="63" y="0"/>
                      </a:cubicBezTo>
                      <a:cubicBezTo>
                        <a:pt x="66" y="12"/>
                        <a:pt x="66" y="12"/>
                        <a:pt x="66" y="12"/>
                      </a:cubicBezTo>
                      <a:cubicBezTo>
                        <a:pt x="18" y="81"/>
                        <a:pt x="18" y="81"/>
                        <a:pt x="18" y="81"/>
                      </a:cubicBezTo>
                      <a:cubicBezTo>
                        <a:pt x="15" y="85"/>
                        <a:pt x="11" y="85"/>
                        <a:pt x="6" y="82"/>
                      </a:cubicBezTo>
                      <a:cubicBezTo>
                        <a:pt x="2" y="79"/>
                        <a:pt x="0" y="75"/>
                        <a:pt x="3" y="70"/>
                      </a:cubicBezTo>
                      <a:lnTo>
                        <a:pt x="50" y="2"/>
                      </a:lnTo>
                      <a:close/>
                    </a:path>
                  </a:pathLst>
                </a:custGeom>
                <a:solidFill>
                  <a:srgbClr val="FE8002"/>
                </a:solidFill>
                <a:ln w="6350" cap="rnd">
                  <a:solidFill>
                    <a:srgbClr val="000000"/>
                  </a:solidFill>
                  <a:prstDash val="solid"/>
                  <a:round/>
                  <a:headEnd/>
                  <a:tailEnd/>
                </a:ln>
              </p:spPr>
              <p:txBody>
                <a:bodyPr/>
                <a:lstStyle/>
                <a:p>
                  <a:endParaRPr lang="en-US"/>
                </a:p>
              </p:txBody>
            </p:sp>
            <p:sp>
              <p:nvSpPr>
                <p:cNvPr id="648" name="Freeform 177">
                  <a:extLst>
                    <a:ext uri="{FF2B5EF4-FFF2-40B4-BE49-F238E27FC236}">
                      <a16:creationId xmlns:a16="http://schemas.microsoft.com/office/drawing/2014/main" id="{F72AA5BE-6809-3CB7-3179-AAD7AC153B13}"/>
                    </a:ext>
                  </a:extLst>
                </p:cNvPr>
                <p:cNvSpPr>
                  <a:spLocks/>
                </p:cNvSpPr>
                <p:nvPr/>
              </p:nvSpPr>
              <p:spPr bwMode="auto">
                <a:xfrm>
                  <a:off x="2887" y="2548"/>
                  <a:ext cx="109" cy="141"/>
                </a:xfrm>
                <a:custGeom>
                  <a:avLst/>
                  <a:gdLst>
                    <a:gd name="T0" fmla="*/ 0 w 109"/>
                    <a:gd name="T1" fmla="*/ 141 h 141"/>
                    <a:gd name="T2" fmla="*/ 88 w 109"/>
                    <a:gd name="T3" fmla="*/ 2 h 141"/>
                    <a:gd name="T4" fmla="*/ 109 w 109"/>
                    <a:gd name="T5" fmla="*/ 0 h 141"/>
                    <a:gd name="T6" fmla="*/ 92 w 109"/>
                    <a:gd name="T7" fmla="*/ 11 h 141"/>
                    <a:gd name="T8" fmla="*/ 0 w 109"/>
                    <a:gd name="T9" fmla="*/ 141 h 1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141">
                      <a:moveTo>
                        <a:pt x="0" y="141"/>
                      </a:moveTo>
                      <a:lnTo>
                        <a:pt x="88" y="2"/>
                      </a:lnTo>
                      <a:lnTo>
                        <a:pt x="109" y="0"/>
                      </a:lnTo>
                      <a:lnTo>
                        <a:pt x="92" y="11"/>
                      </a:lnTo>
                      <a:lnTo>
                        <a:pt x="0"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49" name="Group 178">
                <a:extLst>
                  <a:ext uri="{FF2B5EF4-FFF2-40B4-BE49-F238E27FC236}">
                    <a16:creationId xmlns:a16="http://schemas.microsoft.com/office/drawing/2014/main" id="{1E689C1C-AEBA-1801-EEE9-3BE68D964662}"/>
                  </a:ext>
                </a:extLst>
              </p:cNvPr>
              <p:cNvGrpSpPr>
                <a:grpSpLocks noChangeAspect="1"/>
              </p:cNvGrpSpPr>
              <p:nvPr/>
            </p:nvGrpSpPr>
            <p:grpSpPr bwMode="auto">
              <a:xfrm>
                <a:off x="7850188" y="4156075"/>
                <a:ext cx="847725" cy="893763"/>
                <a:chOff x="3985" y="2511"/>
                <a:chExt cx="534" cy="563"/>
              </a:xfrm>
            </p:grpSpPr>
            <p:sp>
              <p:nvSpPr>
                <p:cNvPr id="650" name="Freeform 179">
                  <a:extLst>
                    <a:ext uri="{FF2B5EF4-FFF2-40B4-BE49-F238E27FC236}">
                      <a16:creationId xmlns:a16="http://schemas.microsoft.com/office/drawing/2014/main" id="{15AC4AD9-E5DA-27C8-67E2-F7FE6FB2536E}"/>
                    </a:ext>
                  </a:extLst>
                </p:cNvPr>
                <p:cNvSpPr>
                  <a:spLocks/>
                </p:cNvSpPr>
                <p:nvPr/>
              </p:nvSpPr>
              <p:spPr bwMode="auto">
                <a:xfrm>
                  <a:off x="4110" y="2612"/>
                  <a:ext cx="282" cy="458"/>
                </a:xfrm>
                <a:custGeom>
                  <a:avLst/>
                  <a:gdLst>
                    <a:gd name="T0" fmla="*/ 1153 w 137"/>
                    <a:gd name="T1" fmla="*/ 1547 h 209"/>
                    <a:gd name="T2" fmla="*/ 263 w 137"/>
                    <a:gd name="T3" fmla="*/ 85 h 209"/>
                    <a:gd name="T4" fmla="*/ 191 w 137"/>
                    <a:gd name="T5" fmla="*/ 20 h 209"/>
                    <a:gd name="T6" fmla="*/ 0 w 137"/>
                    <a:gd name="T7" fmla="*/ 33 h 209"/>
                    <a:gd name="T8" fmla="*/ 0 w 137"/>
                    <a:gd name="T9" fmla="*/ 33 h 209"/>
                    <a:gd name="T10" fmla="*/ 165 w 137"/>
                    <a:gd name="T11" fmla="*/ 85 h 209"/>
                    <a:gd name="T12" fmla="*/ 1056 w 137"/>
                    <a:gd name="T13" fmla="*/ 1547 h 209"/>
                    <a:gd name="T14" fmla="*/ 1029 w 137"/>
                    <a:gd name="T15" fmla="*/ 1777 h 209"/>
                    <a:gd name="T16" fmla="*/ 593 w 137"/>
                    <a:gd name="T17" fmla="*/ 2165 h 209"/>
                    <a:gd name="T18" fmla="*/ 525 w 137"/>
                    <a:gd name="T19" fmla="*/ 2189 h 209"/>
                    <a:gd name="T20" fmla="*/ 601 w 137"/>
                    <a:gd name="T21" fmla="*/ 2200 h 209"/>
                    <a:gd name="T22" fmla="*/ 692 w 137"/>
                    <a:gd name="T23" fmla="*/ 2165 h 209"/>
                    <a:gd name="T24" fmla="*/ 1128 w 137"/>
                    <a:gd name="T25" fmla="*/ 1777 h 209"/>
                    <a:gd name="T26" fmla="*/ 1153 w 137"/>
                    <a:gd name="T27" fmla="*/ 1547 h 2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7" h="209">
                      <a:moveTo>
                        <a:pt x="132" y="147"/>
                      </a:moveTo>
                      <a:cubicBezTo>
                        <a:pt x="30" y="8"/>
                        <a:pt x="30" y="8"/>
                        <a:pt x="30" y="8"/>
                      </a:cubicBezTo>
                      <a:cubicBezTo>
                        <a:pt x="28" y="5"/>
                        <a:pt x="25" y="3"/>
                        <a:pt x="22" y="2"/>
                      </a:cubicBezTo>
                      <a:cubicBezTo>
                        <a:pt x="17" y="1"/>
                        <a:pt x="4" y="0"/>
                        <a:pt x="0" y="3"/>
                      </a:cubicBezTo>
                      <a:cubicBezTo>
                        <a:pt x="0" y="3"/>
                        <a:pt x="0" y="3"/>
                        <a:pt x="0" y="3"/>
                      </a:cubicBezTo>
                      <a:cubicBezTo>
                        <a:pt x="7" y="0"/>
                        <a:pt x="15" y="2"/>
                        <a:pt x="19" y="8"/>
                      </a:cubicBezTo>
                      <a:cubicBezTo>
                        <a:pt x="121" y="147"/>
                        <a:pt x="121" y="147"/>
                        <a:pt x="121" y="147"/>
                      </a:cubicBezTo>
                      <a:cubicBezTo>
                        <a:pt x="126" y="154"/>
                        <a:pt x="125" y="164"/>
                        <a:pt x="118" y="169"/>
                      </a:cubicBezTo>
                      <a:cubicBezTo>
                        <a:pt x="68" y="206"/>
                        <a:pt x="68" y="206"/>
                        <a:pt x="68" y="206"/>
                      </a:cubicBezTo>
                      <a:cubicBezTo>
                        <a:pt x="65" y="207"/>
                        <a:pt x="62" y="208"/>
                        <a:pt x="60" y="208"/>
                      </a:cubicBezTo>
                      <a:cubicBezTo>
                        <a:pt x="63" y="209"/>
                        <a:pt x="67" y="209"/>
                        <a:pt x="69" y="209"/>
                      </a:cubicBezTo>
                      <a:cubicBezTo>
                        <a:pt x="72" y="209"/>
                        <a:pt x="76" y="208"/>
                        <a:pt x="79" y="206"/>
                      </a:cubicBezTo>
                      <a:cubicBezTo>
                        <a:pt x="129" y="169"/>
                        <a:pt x="129" y="169"/>
                        <a:pt x="129" y="169"/>
                      </a:cubicBezTo>
                      <a:cubicBezTo>
                        <a:pt x="136" y="164"/>
                        <a:pt x="137" y="154"/>
                        <a:pt x="132" y="147"/>
                      </a:cubicBezTo>
                      <a:close/>
                    </a:path>
                  </a:pathLst>
                </a:custGeom>
                <a:solidFill>
                  <a:srgbClr val="9D6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 name="Freeform 180">
                  <a:extLst>
                    <a:ext uri="{FF2B5EF4-FFF2-40B4-BE49-F238E27FC236}">
                      <a16:creationId xmlns:a16="http://schemas.microsoft.com/office/drawing/2014/main" id="{FB457F9C-DB17-4A3F-C8C6-7EFF413CCE35}"/>
                    </a:ext>
                  </a:extLst>
                </p:cNvPr>
                <p:cNvSpPr>
                  <a:spLocks/>
                </p:cNvSpPr>
                <p:nvPr/>
              </p:nvSpPr>
              <p:spPr bwMode="auto">
                <a:xfrm>
                  <a:off x="4069" y="2849"/>
                  <a:ext cx="43" cy="13"/>
                </a:xfrm>
                <a:custGeom>
                  <a:avLst/>
                  <a:gdLst>
                    <a:gd name="T0" fmla="*/ 0 w 21"/>
                    <a:gd name="T1" fmla="*/ 52 h 6"/>
                    <a:gd name="T2" fmla="*/ 96 w 21"/>
                    <a:gd name="T3" fmla="*/ 61 h 6"/>
                    <a:gd name="T4" fmla="*/ 180 w 21"/>
                    <a:gd name="T5" fmla="*/ 20 h 6"/>
                    <a:gd name="T6" fmla="*/ 0 w 21"/>
                    <a:gd name="T7" fmla="*/ 52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 h="6">
                      <a:moveTo>
                        <a:pt x="0" y="5"/>
                      </a:moveTo>
                      <a:cubicBezTo>
                        <a:pt x="11" y="6"/>
                        <a:pt x="11" y="6"/>
                        <a:pt x="11" y="6"/>
                      </a:cubicBezTo>
                      <a:cubicBezTo>
                        <a:pt x="14" y="4"/>
                        <a:pt x="18" y="2"/>
                        <a:pt x="21" y="2"/>
                      </a:cubicBezTo>
                      <a:cubicBezTo>
                        <a:pt x="14" y="0"/>
                        <a:pt x="7" y="1"/>
                        <a:pt x="0" y="5"/>
                      </a:cubicBezTo>
                      <a:close/>
                    </a:path>
                  </a:pathLst>
                </a:custGeom>
                <a:solidFill>
                  <a:srgbClr val="9D627C"/>
                </a:solidFill>
                <a:ln w="6350" cap="rnd">
                  <a:solidFill>
                    <a:srgbClr val="000000"/>
                  </a:solidFill>
                  <a:prstDash val="solid"/>
                  <a:round/>
                  <a:headEnd/>
                  <a:tailEnd/>
                </a:ln>
              </p:spPr>
              <p:txBody>
                <a:bodyPr/>
                <a:lstStyle/>
                <a:p>
                  <a:endParaRPr lang="en-US"/>
                </a:p>
              </p:txBody>
            </p:sp>
            <p:sp>
              <p:nvSpPr>
                <p:cNvPr id="652" name="Freeform 181">
                  <a:extLst>
                    <a:ext uri="{FF2B5EF4-FFF2-40B4-BE49-F238E27FC236}">
                      <a16:creationId xmlns:a16="http://schemas.microsoft.com/office/drawing/2014/main" id="{8CDDCB60-C7E8-8D46-A269-32C4C1241BD0}"/>
                    </a:ext>
                  </a:extLst>
                </p:cNvPr>
                <p:cNvSpPr>
                  <a:spLocks/>
                </p:cNvSpPr>
                <p:nvPr/>
              </p:nvSpPr>
              <p:spPr bwMode="auto">
                <a:xfrm>
                  <a:off x="4110" y="2612"/>
                  <a:ext cx="278" cy="348"/>
                </a:xfrm>
                <a:custGeom>
                  <a:avLst/>
                  <a:gdLst>
                    <a:gd name="T0" fmla="*/ 1178 w 135"/>
                    <a:gd name="T1" fmla="*/ 1668 h 159"/>
                    <a:gd name="T2" fmla="*/ 1153 w 135"/>
                    <a:gd name="T3" fmla="*/ 1543 h 159"/>
                    <a:gd name="T4" fmla="*/ 264 w 135"/>
                    <a:gd name="T5" fmla="*/ 85 h 159"/>
                    <a:gd name="T6" fmla="*/ 192 w 135"/>
                    <a:gd name="T7" fmla="*/ 20 h 159"/>
                    <a:gd name="T8" fmla="*/ 0 w 135"/>
                    <a:gd name="T9" fmla="*/ 33 h 159"/>
                    <a:gd name="T10" fmla="*/ 0 w 135"/>
                    <a:gd name="T11" fmla="*/ 33 h 159"/>
                    <a:gd name="T12" fmla="*/ 165 w 135"/>
                    <a:gd name="T13" fmla="*/ 85 h 159"/>
                    <a:gd name="T14" fmla="*/ 1056 w 135"/>
                    <a:gd name="T15" fmla="*/ 1543 h 159"/>
                    <a:gd name="T16" fmla="*/ 1081 w 135"/>
                    <a:gd name="T17" fmla="*/ 1657 h 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5" h="159">
                      <a:moveTo>
                        <a:pt x="135" y="159"/>
                      </a:moveTo>
                      <a:cubicBezTo>
                        <a:pt x="135" y="155"/>
                        <a:pt x="135" y="151"/>
                        <a:pt x="132" y="147"/>
                      </a:cubicBezTo>
                      <a:cubicBezTo>
                        <a:pt x="30" y="8"/>
                        <a:pt x="30" y="8"/>
                        <a:pt x="30" y="8"/>
                      </a:cubicBezTo>
                      <a:cubicBezTo>
                        <a:pt x="28" y="5"/>
                        <a:pt x="25" y="3"/>
                        <a:pt x="22" y="2"/>
                      </a:cubicBezTo>
                      <a:cubicBezTo>
                        <a:pt x="17" y="1"/>
                        <a:pt x="4" y="0"/>
                        <a:pt x="0" y="3"/>
                      </a:cubicBezTo>
                      <a:cubicBezTo>
                        <a:pt x="0" y="3"/>
                        <a:pt x="0" y="3"/>
                        <a:pt x="0" y="3"/>
                      </a:cubicBezTo>
                      <a:cubicBezTo>
                        <a:pt x="7" y="0"/>
                        <a:pt x="15" y="2"/>
                        <a:pt x="19" y="8"/>
                      </a:cubicBezTo>
                      <a:cubicBezTo>
                        <a:pt x="121" y="147"/>
                        <a:pt x="121" y="147"/>
                        <a:pt x="121" y="147"/>
                      </a:cubicBezTo>
                      <a:cubicBezTo>
                        <a:pt x="124" y="150"/>
                        <a:pt x="124" y="154"/>
                        <a:pt x="124" y="158"/>
                      </a:cubicBezTo>
                    </a:path>
                  </a:pathLst>
                </a:custGeom>
                <a:solidFill>
                  <a:srgbClr val="F7F2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3" name="Freeform 182">
                  <a:extLst>
                    <a:ext uri="{FF2B5EF4-FFF2-40B4-BE49-F238E27FC236}">
                      <a16:creationId xmlns:a16="http://schemas.microsoft.com/office/drawing/2014/main" id="{C5EDF50B-DFC8-9590-646F-4CB51E438165}"/>
                    </a:ext>
                  </a:extLst>
                </p:cNvPr>
                <p:cNvSpPr>
                  <a:spLocks/>
                </p:cNvSpPr>
                <p:nvPr/>
              </p:nvSpPr>
              <p:spPr bwMode="auto">
                <a:xfrm>
                  <a:off x="4357" y="2932"/>
                  <a:ext cx="33" cy="48"/>
                </a:xfrm>
                <a:custGeom>
                  <a:avLst/>
                  <a:gdLst>
                    <a:gd name="T0" fmla="*/ 116 w 16"/>
                    <a:gd name="T1" fmla="*/ 33 h 22"/>
                    <a:gd name="T2" fmla="*/ 8 w 16"/>
                    <a:gd name="T3" fmla="*/ 0 h 22"/>
                    <a:gd name="T4" fmla="*/ 8 w 16"/>
                    <a:gd name="T5" fmla="*/ 9 h 22"/>
                    <a:gd name="T6" fmla="*/ 0 w 16"/>
                    <a:gd name="T7" fmla="*/ 218 h 22"/>
                    <a:gd name="T8" fmla="*/ 89 w 16"/>
                    <a:gd name="T9" fmla="*/ 229 h 22"/>
                    <a:gd name="T10" fmla="*/ 116 w 16"/>
                    <a:gd name="T11" fmla="*/ 33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22">
                      <a:moveTo>
                        <a:pt x="13" y="3"/>
                      </a:moveTo>
                      <a:cubicBezTo>
                        <a:pt x="1" y="0"/>
                        <a:pt x="1" y="0"/>
                        <a:pt x="1" y="0"/>
                      </a:cubicBezTo>
                      <a:cubicBezTo>
                        <a:pt x="1" y="1"/>
                        <a:pt x="1" y="1"/>
                        <a:pt x="1" y="1"/>
                      </a:cubicBezTo>
                      <a:cubicBezTo>
                        <a:pt x="6" y="7"/>
                        <a:pt x="5" y="16"/>
                        <a:pt x="0" y="21"/>
                      </a:cubicBezTo>
                      <a:cubicBezTo>
                        <a:pt x="10" y="22"/>
                        <a:pt x="10" y="22"/>
                        <a:pt x="10" y="22"/>
                      </a:cubicBezTo>
                      <a:cubicBezTo>
                        <a:pt x="15" y="17"/>
                        <a:pt x="16" y="9"/>
                        <a:pt x="13" y="3"/>
                      </a:cubicBezTo>
                      <a:close/>
                    </a:path>
                  </a:pathLst>
                </a:custGeom>
                <a:solidFill>
                  <a:srgbClr val="D9BE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4" name="Freeform 183">
                  <a:extLst>
                    <a:ext uri="{FF2B5EF4-FFF2-40B4-BE49-F238E27FC236}">
                      <a16:creationId xmlns:a16="http://schemas.microsoft.com/office/drawing/2014/main" id="{C73A604D-8FA2-E3C8-D9F4-D69994E30A27}"/>
                    </a:ext>
                  </a:extLst>
                </p:cNvPr>
                <p:cNvSpPr>
                  <a:spLocks/>
                </p:cNvSpPr>
                <p:nvPr/>
              </p:nvSpPr>
              <p:spPr bwMode="auto">
                <a:xfrm>
                  <a:off x="3985" y="2610"/>
                  <a:ext cx="384" cy="464"/>
                </a:xfrm>
                <a:custGeom>
                  <a:avLst/>
                  <a:gdLst>
                    <a:gd name="T0" fmla="*/ 1577 w 187"/>
                    <a:gd name="T1" fmla="*/ 1552 h 212"/>
                    <a:gd name="T2" fmla="*/ 692 w 187"/>
                    <a:gd name="T3" fmla="*/ 96 h 212"/>
                    <a:gd name="T4" fmla="*/ 501 w 187"/>
                    <a:gd name="T5" fmla="*/ 53 h 212"/>
                    <a:gd name="T6" fmla="*/ 68 w 187"/>
                    <a:gd name="T7" fmla="*/ 440 h 212"/>
                    <a:gd name="T8" fmla="*/ 43 w 187"/>
                    <a:gd name="T9" fmla="*/ 670 h 212"/>
                    <a:gd name="T10" fmla="*/ 353 w 187"/>
                    <a:gd name="T11" fmla="*/ 1197 h 212"/>
                    <a:gd name="T12" fmla="*/ 649 w 187"/>
                    <a:gd name="T13" fmla="*/ 1245 h 212"/>
                    <a:gd name="T14" fmla="*/ 608 w 187"/>
                    <a:gd name="T15" fmla="*/ 1604 h 212"/>
                    <a:gd name="T16" fmla="*/ 928 w 187"/>
                    <a:gd name="T17" fmla="*/ 2127 h 212"/>
                    <a:gd name="T18" fmla="*/ 1117 w 187"/>
                    <a:gd name="T19" fmla="*/ 2169 h 212"/>
                    <a:gd name="T20" fmla="*/ 1552 w 187"/>
                    <a:gd name="T21" fmla="*/ 1782 h 212"/>
                    <a:gd name="T22" fmla="*/ 1577 w 187"/>
                    <a:gd name="T23" fmla="*/ 1552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7" h="212">
                      <a:moveTo>
                        <a:pt x="182" y="148"/>
                      </a:moveTo>
                      <a:cubicBezTo>
                        <a:pt x="80" y="9"/>
                        <a:pt x="80" y="9"/>
                        <a:pt x="80" y="9"/>
                      </a:cubicBezTo>
                      <a:cubicBezTo>
                        <a:pt x="75" y="2"/>
                        <a:pt x="65" y="0"/>
                        <a:pt x="58" y="5"/>
                      </a:cubicBezTo>
                      <a:cubicBezTo>
                        <a:pt x="8" y="42"/>
                        <a:pt x="8" y="42"/>
                        <a:pt x="8" y="42"/>
                      </a:cubicBezTo>
                      <a:cubicBezTo>
                        <a:pt x="1" y="47"/>
                        <a:pt x="0" y="57"/>
                        <a:pt x="5" y="64"/>
                      </a:cubicBezTo>
                      <a:cubicBezTo>
                        <a:pt x="41" y="114"/>
                        <a:pt x="41" y="114"/>
                        <a:pt x="41" y="114"/>
                      </a:cubicBezTo>
                      <a:cubicBezTo>
                        <a:pt x="52" y="107"/>
                        <a:pt x="67" y="109"/>
                        <a:pt x="75" y="119"/>
                      </a:cubicBezTo>
                      <a:cubicBezTo>
                        <a:pt x="83" y="130"/>
                        <a:pt x="80" y="145"/>
                        <a:pt x="70" y="153"/>
                      </a:cubicBezTo>
                      <a:cubicBezTo>
                        <a:pt x="107" y="203"/>
                        <a:pt x="107" y="203"/>
                        <a:pt x="107" y="203"/>
                      </a:cubicBezTo>
                      <a:cubicBezTo>
                        <a:pt x="112" y="210"/>
                        <a:pt x="122" y="212"/>
                        <a:pt x="129" y="207"/>
                      </a:cubicBezTo>
                      <a:cubicBezTo>
                        <a:pt x="179" y="170"/>
                        <a:pt x="179" y="170"/>
                        <a:pt x="179" y="170"/>
                      </a:cubicBezTo>
                      <a:cubicBezTo>
                        <a:pt x="186" y="165"/>
                        <a:pt x="187" y="155"/>
                        <a:pt x="182" y="148"/>
                      </a:cubicBezTo>
                      <a:close/>
                    </a:path>
                  </a:pathLst>
                </a:custGeom>
                <a:solidFill>
                  <a:srgbClr val="CBA8B9"/>
                </a:solidFill>
                <a:ln w="6350" cap="rnd">
                  <a:solidFill>
                    <a:srgbClr val="000000"/>
                  </a:solidFill>
                  <a:prstDash val="solid"/>
                  <a:round/>
                  <a:headEnd/>
                  <a:tailEnd/>
                </a:ln>
              </p:spPr>
              <p:txBody>
                <a:bodyPr/>
                <a:lstStyle/>
                <a:p>
                  <a:endParaRPr lang="en-US"/>
                </a:p>
              </p:txBody>
            </p:sp>
            <p:sp>
              <p:nvSpPr>
                <p:cNvPr id="655" name="Freeform 184">
                  <a:extLst>
                    <a:ext uri="{FF2B5EF4-FFF2-40B4-BE49-F238E27FC236}">
                      <a16:creationId xmlns:a16="http://schemas.microsoft.com/office/drawing/2014/main" id="{194061F9-3D05-9D0A-1E39-E37F35DB1034}"/>
                    </a:ext>
                  </a:extLst>
                </p:cNvPr>
                <p:cNvSpPr>
                  <a:spLocks/>
                </p:cNvSpPr>
                <p:nvPr/>
              </p:nvSpPr>
              <p:spPr bwMode="auto">
                <a:xfrm>
                  <a:off x="4137" y="2875"/>
                  <a:ext cx="35" cy="66"/>
                </a:xfrm>
                <a:custGeom>
                  <a:avLst/>
                  <a:gdLst>
                    <a:gd name="T0" fmla="*/ 43 w 17"/>
                    <a:gd name="T1" fmla="*/ 0 h 30"/>
                    <a:gd name="T2" fmla="*/ 0 w 17"/>
                    <a:gd name="T3" fmla="*/ 319 h 30"/>
                    <a:gd name="T4" fmla="*/ 43 w 17"/>
                    <a:gd name="T5" fmla="*/ 0 h 30"/>
                    <a:gd name="T6" fmla="*/ 0 60000 65536"/>
                    <a:gd name="T7" fmla="*/ 0 60000 65536"/>
                    <a:gd name="T8" fmla="*/ 0 60000 65536"/>
                  </a:gdLst>
                  <a:ahLst/>
                  <a:cxnLst>
                    <a:cxn ang="T6">
                      <a:pos x="T0" y="T1"/>
                    </a:cxn>
                    <a:cxn ang="T7">
                      <a:pos x="T2" y="T3"/>
                    </a:cxn>
                    <a:cxn ang="T8">
                      <a:pos x="T4" y="T5"/>
                    </a:cxn>
                  </a:cxnLst>
                  <a:rect l="0" t="0" r="r" b="b"/>
                  <a:pathLst>
                    <a:path w="17" h="30">
                      <a:moveTo>
                        <a:pt x="5" y="0"/>
                      </a:moveTo>
                      <a:cubicBezTo>
                        <a:pt x="12" y="10"/>
                        <a:pt x="10" y="23"/>
                        <a:pt x="0" y="30"/>
                      </a:cubicBezTo>
                      <a:cubicBezTo>
                        <a:pt x="10" y="26"/>
                        <a:pt x="17" y="1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6" name="Freeform 185">
                  <a:extLst>
                    <a:ext uri="{FF2B5EF4-FFF2-40B4-BE49-F238E27FC236}">
                      <a16:creationId xmlns:a16="http://schemas.microsoft.com/office/drawing/2014/main" id="{5F700519-04CF-775B-882E-AFA96AC17741}"/>
                    </a:ext>
                  </a:extLst>
                </p:cNvPr>
                <p:cNvSpPr>
                  <a:spLocks/>
                </p:cNvSpPr>
                <p:nvPr/>
              </p:nvSpPr>
              <p:spPr bwMode="auto">
                <a:xfrm>
                  <a:off x="4005" y="2623"/>
                  <a:ext cx="333" cy="296"/>
                </a:xfrm>
                <a:custGeom>
                  <a:avLst/>
                  <a:gdLst>
                    <a:gd name="T0" fmla="*/ 1398 w 162"/>
                    <a:gd name="T1" fmla="*/ 1423 h 135"/>
                    <a:gd name="T2" fmla="*/ 592 w 162"/>
                    <a:gd name="T3" fmla="*/ 86 h 135"/>
                    <a:gd name="T4" fmla="*/ 417 w 162"/>
                    <a:gd name="T5" fmla="*/ 44 h 135"/>
                    <a:gd name="T6" fmla="*/ 25 w 162"/>
                    <a:gd name="T7" fmla="*/ 399 h 135"/>
                    <a:gd name="T8" fmla="*/ 460 w 162"/>
                    <a:gd name="T9" fmla="*/ 116 h 135"/>
                    <a:gd name="T10" fmla="*/ 565 w 162"/>
                    <a:gd name="T11" fmla="*/ 169 h 135"/>
                    <a:gd name="T12" fmla="*/ 1406 w 162"/>
                    <a:gd name="T13" fmla="*/ 1423 h 135"/>
                    <a:gd name="T14" fmla="*/ 1398 w 162"/>
                    <a:gd name="T15" fmla="*/ 1423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2" h="135">
                      <a:moveTo>
                        <a:pt x="161" y="135"/>
                      </a:moveTo>
                      <a:cubicBezTo>
                        <a:pt x="68" y="8"/>
                        <a:pt x="68" y="8"/>
                        <a:pt x="68" y="8"/>
                      </a:cubicBezTo>
                      <a:cubicBezTo>
                        <a:pt x="64" y="1"/>
                        <a:pt x="55" y="0"/>
                        <a:pt x="48" y="4"/>
                      </a:cubicBezTo>
                      <a:cubicBezTo>
                        <a:pt x="3" y="38"/>
                        <a:pt x="3" y="38"/>
                        <a:pt x="3" y="38"/>
                      </a:cubicBezTo>
                      <a:cubicBezTo>
                        <a:pt x="0" y="40"/>
                        <a:pt x="43" y="14"/>
                        <a:pt x="53" y="11"/>
                      </a:cubicBezTo>
                      <a:cubicBezTo>
                        <a:pt x="57" y="11"/>
                        <a:pt x="62" y="12"/>
                        <a:pt x="65" y="16"/>
                      </a:cubicBezTo>
                      <a:cubicBezTo>
                        <a:pt x="162" y="135"/>
                        <a:pt x="162" y="135"/>
                        <a:pt x="162" y="135"/>
                      </a:cubicBezTo>
                      <a:cubicBezTo>
                        <a:pt x="162" y="135"/>
                        <a:pt x="162" y="135"/>
                        <a:pt x="161" y="135"/>
                      </a:cubicBezTo>
                      <a:close/>
                    </a:path>
                  </a:pathLst>
                </a:custGeom>
                <a:solidFill>
                  <a:srgbClr val="F2E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7" name="Freeform 186">
                  <a:extLst>
                    <a:ext uri="{FF2B5EF4-FFF2-40B4-BE49-F238E27FC236}">
                      <a16:creationId xmlns:a16="http://schemas.microsoft.com/office/drawing/2014/main" id="{07778F10-D53D-A08E-B390-EF9E1D45CE1D}"/>
                    </a:ext>
                  </a:extLst>
                </p:cNvPr>
                <p:cNvSpPr>
                  <a:spLocks/>
                </p:cNvSpPr>
                <p:nvPr/>
              </p:nvSpPr>
              <p:spPr bwMode="auto">
                <a:xfrm>
                  <a:off x="4110" y="2612"/>
                  <a:ext cx="282" cy="458"/>
                </a:xfrm>
                <a:custGeom>
                  <a:avLst/>
                  <a:gdLst>
                    <a:gd name="T0" fmla="*/ 1153 w 137"/>
                    <a:gd name="T1" fmla="*/ 1547 h 209"/>
                    <a:gd name="T2" fmla="*/ 263 w 137"/>
                    <a:gd name="T3" fmla="*/ 85 h 209"/>
                    <a:gd name="T4" fmla="*/ 191 w 137"/>
                    <a:gd name="T5" fmla="*/ 20 h 209"/>
                    <a:gd name="T6" fmla="*/ 0 w 137"/>
                    <a:gd name="T7" fmla="*/ 33 h 209"/>
                    <a:gd name="T8" fmla="*/ 0 w 137"/>
                    <a:gd name="T9" fmla="*/ 33 h 209"/>
                    <a:gd name="T10" fmla="*/ 165 w 137"/>
                    <a:gd name="T11" fmla="*/ 85 h 209"/>
                    <a:gd name="T12" fmla="*/ 1056 w 137"/>
                    <a:gd name="T13" fmla="*/ 1547 h 209"/>
                    <a:gd name="T14" fmla="*/ 1029 w 137"/>
                    <a:gd name="T15" fmla="*/ 1777 h 209"/>
                    <a:gd name="T16" fmla="*/ 593 w 137"/>
                    <a:gd name="T17" fmla="*/ 2165 h 209"/>
                    <a:gd name="T18" fmla="*/ 525 w 137"/>
                    <a:gd name="T19" fmla="*/ 2189 h 209"/>
                    <a:gd name="T20" fmla="*/ 601 w 137"/>
                    <a:gd name="T21" fmla="*/ 2200 h 209"/>
                    <a:gd name="T22" fmla="*/ 692 w 137"/>
                    <a:gd name="T23" fmla="*/ 2165 h 209"/>
                    <a:gd name="T24" fmla="*/ 1128 w 137"/>
                    <a:gd name="T25" fmla="*/ 1777 h 209"/>
                    <a:gd name="T26" fmla="*/ 1153 w 137"/>
                    <a:gd name="T27" fmla="*/ 1547 h 2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7" h="209">
                      <a:moveTo>
                        <a:pt x="132" y="147"/>
                      </a:moveTo>
                      <a:cubicBezTo>
                        <a:pt x="30" y="8"/>
                        <a:pt x="30" y="8"/>
                        <a:pt x="30" y="8"/>
                      </a:cubicBezTo>
                      <a:cubicBezTo>
                        <a:pt x="28" y="5"/>
                        <a:pt x="25" y="3"/>
                        <a:pt x="22" y="2"/>
                      </a:cubicBezTo>
                      <a:cubicBezTo>
                        <a:pt x="17" y="1"/>
                        <a:pt x="4" y="0"/>
                        <a:pt x="0" y="3"/>
                      </a:cubicBezTo>
                      <a:cubicBezTo>
                        <a:pt x="0" y="3"/>
                        <a:pt x="0" y="3"/>
                        <a:pt x="0" y="3"/>
                      </a:cubicBezTo>
                      <a:cubicBezTo>
                        <a:pt x="7" y="0"/>
                        <a:pt x="15" y="2"/>
                        <a:pt x="19" y="8"/>
                      </a:cubicBezTo>
                      <a:cubicBezTo>
                        <a:pt x="121" y="147"/>
                        <a:pt x="121" y="147"/>
                        <a:pt x="121" y="147"/>
                      </a:cubicBezTo>
                      <a:cubicBezTo>
                        <a:pt x="126" y="154"/>
                        <a:pt x="125" y="164"/>
                        <a:pt x="118" y="169"/>
                      </a:cubicBezTo>
                      <a:cubicBezTo>
                        <a:pt x="68" y="206"/>
                        <a:pt x="68" y="206"/>
                        <a:pt x="68" y="206"/>
                      </a:cubicBezTo>
                      <a:cubicBezTo>
                        <a:pt x="65" y="207"/>
                        <a:pt x="62" y="208"/>
                        <a:pt x="60" y="208"/>
                      </a:cubicBezTo>
                      <a:cubicBezTo>
                        <a:pt x="63" y="209"/>
                        <a:pt x="67" y="209"/>
                        <a:pt x="69" y="209"/>
                      </a:cubicBezTo>
                      <a:cubicBezTo>
                        <a:pt x="72" y="209"/>
                        <a:pt x="76" y="208"/>
                        <a:pt x="79" y="206"/>
                      </a:cubicBezTo>
                      <a:cubicBezTo>
                        <a:pt x="129" y="169"/>
                        <a:pt x="129" y="169"/>
                        <a:pt x="129" y="169"/>
                      </a:cubicBezTo>
                      <a:cubicBezTo>
                        <a:pt x="136" y="164"/>
                        <a:pt x="137" y="154"/>
                        <a:pt x="132" y="14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8" name="Freeform 187">
                  <a:extLst>
                    <a:ext uri="{FF2B5EF4-FFF2-40B4-BE49-F238E27FC236}">
                      <a16:creationId xmlns:a16="http://schemas.microsoft.com/office/drawing/2014/main" id="{A14AD2B2-71D7-9561-B70A-4167AD8D7B13}"/>
                    </a:ext>
                  </a:extLst>
                </p:cNvPr>
                <p:cNvSpPr>
                  <a:spLocks/>
                </p:cNvSpPr>
                <p:nvPr/>
              </p:nvSpPr>
              <p:spPr bwMode="auto">
                <a:xfrm>
                  <a:off x="4110" y="2612"/>
                  <a:ext cx="278" cy="348"/>
                </a:xfrm>
                <a:custGeom>
                  <a:avLst/>
                  <a:gdLst>
                    <a:gd name="T0" fmla="*/ 1178 w 135"/>
                    <a:gd name="T1" fmla="*/ 1668 h 159"/>
                    <a:gd name="T2" fmla="*/ 1153 w 135"/>
                    <a:gd name="T3" fmla="*/ 1543 h 159"/>
                    <a:gd name="T4" fmla="*/ 264 w 135"/>
                    <a:gd name="T5" fmla="*/ 85 h 159"/>
                    <a:gd name="T6" fmla="*/ 192 w 135"/>
                    <a:gd name="T7" fmla="*/ 20 h 159"/>
                    <a:gd name="T8" fmla="*/ 0 w 135"/>
                    <a:gd name="T9" fmla="*/ 33 h 159"/>
                    <a:gd name="T10" fmla="*/ 0 w 135"/>
                    <a:gd name="T11" fmla="*/ 33 h 159"/>
                    <a:gd name="T12" fmla="*/ 165 w 135"/>
                    <a:gd name="T13" fmla="*/ 85 h 159"/>
                    <a:gd name="T14" fmla="*/ 1056 w 135"/>
                    <a:gd name="T15" fmla="*/ 1543 h 159"/>
                    <a:gd name="T16" fmla="*/ 1081 w 135"/>
                    <a:gd name="T17" fmla="*/ 1657 h 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5" h="159">
                      <a:moveTo>
                        <a:pt x="135" y="159"/>
                      </a:moveTo>
                      <a:cubicBezTo>
                        <a:pt x="135" y="155"/>
                        <a:pt x="135" y="151"/>
                        <a:pt x="132" y="147"/>
                      </a:cubicBezTo>
                      <a:cubicBezTo>
                        <a:pt x="30" y="8"/>
                        <a:pt x="30" y="8"/>
                        <a:pt x="30" y="8"/>
                      </a:cubicBezTo>
                      <a:cubicBezTo>
                        <a:pt x="28" y="5"/>
                        <a:pt x="25" y="3"/>
                        <a:pt x="22" y="2"/>
                      </a:cubicBezTo>
                      <a:cubicBezTo>
                        <a:pt x="17" y="1"/>
                        <a:pt x="4" y="0"/>
                        <a:pt x="0" y="3"/>
                      </a:cubicBezTo>
                      <a:cubicBezTo>
                        <a:pt x="0" y="3"/>
                        <a:pt x="0" y="3"/>
                        <a:pt x="0" y="3"/>
                      </a:cubicBezTo>
                      <a:cubicBezTo>
                        <a:pt x="7" y="0"/>
                        <a:pt x="15" y="2"/>
                        <a:pt x="19" y="8"/>
                      </a:cubicBezTo>
                      <a:cubicBezTo>
                        <a:pt x="121" y="147"/>
                        <a:pt x="121" y="147"/>
                        <a:pt x="121" y="147"/>
                      </a:cubicBezTo>
                      <a:cubicBezTo>
                        <a:pt x="124" y="150"/>
                        <a:pt x="124" y="154"/>
                        <a:pt x="124" y="158"/>
                      </a:cubicBezTo>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9" name="Freeform 188">
                  <a:extLst>
                    <a:ext uri="{FF2B5EF4-FFF2-40B4-BE49-F238E27FC236}">
                      <a16:creationId xmlns:a16="http://schemas.microsoft.com/office/drawing/2014/main" id="{46F9CDFB-E5DF-B625-888A-8EBF3738F50F}"/>
                    </a:ext>
                  </a:extLst>
                </p:cNvPr>
                <p:cNvSpPr>
                  <a:spLocks/>
                </p:cNvSpPr>
                <p:nvPr/>
              </p:nvSpPr>
              <p:spPr bwMode="auto">
                <a:xfrm>
                  <a:off x="4149" y="2960"/>
                  <a:ext cx="185" cy="101"/>
                </a:xfrm>
                <a:custGeom>
                  <a:avLst/>
                  <a:gdLst>
                    <a:gd name="T0" fmla="*/ 0 w 90"/>
                    <a:gd name="T1" fmla="*/ 0 h 46"/>
                    <a:gd name="T2" fmla="*/ 253 w 90"/>
                    <a:gd name="T3" fmla="*/ 415 h 46"/>
                    <a:gd name="T4" fmla="*/ 428 w 90"/>
                    <a:gd name="T5" fmla="*/ 444 h 46"/>
                    <a:gd name="T6" fmla="*/ 781 w 90"/>
                    <a:gd name="T7" fmla="*/ 116 h 46"/>
                    <a:gd name="T8" fmla="*/ 321 w 90"/>
                    <a:gd name="T9" fmla="*/ 362 h 46"/>
                    <a:gd name="T10" fmla="*/ 0 w 90"/>
                    <a:gd name="T11" fmla="*/ 0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46">
                      <a:moveTo>
                        <a:pt x="0" y="0"/>
                      </a:moveTo>
                      <a:cubicBezTo>
                        <a:pt x="29" y="39"/>
                        <a:pt x="29" y="39"/>
                        <a:pt x="29" y="39"/>
                      </a:cubicBezTo>
                      <a:cubicBezTo>
                        <a:pt x="33" y="45"/>
                        <a:pt x="42" y="46"/>
                        <a:pt x="49" y="42"/>
                      </a:cubicBezTo>
                      <a:cubicBezTo>
                        <a:pt x="90" y="11"/>
                        <a:pt x="90" y="11"/>
                        <a:pt x="90" y="11"/>
                      </a:cubicBezTo>
                      <a:cubicBezTo>
                        <a:pt x="77" y="18"/>
                        <a:pt x="53" y="38"/>
                        <a:pt x="37" y="34"/>
                      </a:cubicBezTo>
                      <a:cubicBezTo>
                        <a:pt x="22" y="30"/>
                        <a:pt x="0" y="0"/>
                        <a:pt x="0" y="0"/>
                      </a:cubicBezTo>
                      <a:close/>
                    </a:path>
                  </a:pathLst>
                </a:custGeom>
                <a:solidFill>
                  <a:srgbClr val="AD7A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0" name="Freeform 189">
                  <a:extLst>
                    <a:ext uri="{FF2B5EF4-FFF2-40B4-BE49-F238E27FC236}">
                      <a16:creationId xmlns:a16="http://schemas.microsoft.com/office/drawing/2014/main" id="{F856D3C1-8432-7422-B1E7-1A96E0CF5C4A}"/>
                    </a:ext>
                  </a:extLst>
                </p:cNvPr>
                <p:cNvSpPr>
                  <a:spLocks/>
                </p:cNvSpPr>
                <p:nvPr/>
              </p:nvSpPr>
              <p:spPr bwMode="auto">
                <a:xfrm>
                  <a:off x="4164" y="2511"/>
                  <a:ext cx="172" cy="147"/>
                </a:xfrm>
                <a:custGeom>
                  <a:avLst/>
                  <a:gdLst>
                    <a:gd name="T0" fmla="*/ 608 w 84"/>
                    <a:gd name="T1" fmla="*/ 0 h 67"/>
                    <a:gd name="T2" fmla="*/ 721 w 84"/>
                    <a:gd name="T3" fmla="*/ 20 h 67"/>
                    <a:gd name="T4" fmla="*/ 704 w 84"/>
                    <a:gd name="T5" fmla="*/ 158 h 67"/>
                    <a:gd name="T6" fmla="*/ 129 w 84"/>
                    <a:gd name="T7" fmla="*/ 674 h 67"/>
                    <a:gd name="T8" fmla="*/ 33 w 84"/>
                    <a:gd name="T9" fmla="*/ 645 h 67"/>
                    <a:gd name="T10" fmla="*/ 33 w 84"/>
                    <a:gd name="T11" fmla="*/ 520 h 67"/>
                    <a:gd name="T12" fmla="*/ 608 w 8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7">
                      <a:moveTo>
                        <a:pt x="71" y="0"/>
                      </a:moveTo>
                      <a:cubicBezTo>
                        <a:pt x="84" y="2"/>
                        <a:pt x="84" y="2"/>
                        <a:pt x="84" y="2"/>
                      </a:cubicBezTo>
                      <a:cubicBezTo>
                        <a:pt x="82" y="15"/>
                        <a:pt x="82" y="15"/>
                        <a:pt x="82" y="15"/>
                      </a:cubicBezTo>
                      <a:cubicBezTo>
                        <a:pt x="15" y="64"/>
                        <a:pt x="15" y="64"/>
                        <a:pt x="15" y="64"/>
                      </a:cubicBezTo>
                      <a:cubicBezTo>
                        <a:pt x="11" y="67"/>
                        <a:pt x="7" y="65"/>
                        <a:pt x="4" y="61"/>
                      </a:cubicBezTo>
                      <a:cubicBezTo>
                        <a:pt x="0" y="57"/>
                        <a:pt x="0" y="52"/>
                        <a:pt x="4" y="49"/>
                      </a:cubicBezTo>
                      <a:lnTo>
                        <a:pt x="71" y="0"/>
                      </a:lnTo>
                      <a:close/>
                    </a:path>
                  </a:pathLst>
                </a:custGeom>
                <a:solidFill>
                  <a:srgbClr val="1DB8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1" name="Freeform 190">
                  <a:extLst>
                    <a:ext uri="{FF2B5EF4-FFF2-40B4-BE49-F238E27FC236}">
                      <a16:creationId xmlns:a16="http://schemas.microsoft.com/office/drawing/2014/main" id="{EE6CC63F-6F2A-9344-6BA2-A87BFD53F39C}"/>
                    </a:ext>
                  </a:extLst>
                </p:cNvPr>
                <p:cNvSpPr>
                  <a:spLocks/>
                </p:cNvSpPr>
                <p:nvPr/>
              </p:nvSpPr>
              <p:spPr bwMode="auto">
                <a:xfrm>
                  <a:off x="4164" y="2511"/>
                  <a:ext cx="172" cy="147"/>
                </a:xfrm>
                <a:custGeom>
                  <a:avLst/>
                  <a:gdLst>
                    <a:gd name="T0" fmla="*/ 608 w 84"/>
                    <a:gd name="T1" fmla="*/ 0 h 67"/>
                    <a:gd name="T2" fmla="*/ 721 w 84"/>
                    <a:gd name="T3" fmla="*/ 20 h 67"/>
                    <a:gd name="T4" fmla="*/ 704 w 84"/>
                    <a:gd name="T5" fmla="*/ 158 h 67"/>
                    <a:gd name="T6" fmla="*/ 129 w 84"/>
                    <a:gd name="T7" fmla="*/ 674 h 67"/>
                    <a:gd name="T8" fmla="*/ 33 w 84"/>
                    <a:gd name="T9" fmla="*/ 645 h 67"/>
                    <a:gd name="T10" fmla="*/ 33 w 84"/>
                    <a:gd name="T11" fmla="*/ 520 h 67"/>
                    <a:gd name="T12" fmla="*/ 608 w 8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7">
                      <a:moveTo>
                        <a:pt x="71" y="0"/>
                      </a:moveTo>
                      <a:cubicBezTo>
                        <a:pt x="84" y="2"/>
                        <a:pt x="84" y="2"/>
                        <a:pt x="84" y="2"/>
                      </a:cubicBezTo>
                      <a:cubicBezTo>
                        <a:pt x="82" y="15"/>
                        <a:pt x="82" y="15"/>
                        <a:pt x="82" y="15"/>
                      </a:cubicBezTo>
                      <a:cubicBezTo>
                        <a:pt x="15" y="64"/>
                        <a:pt x="15" y="64"/>
                        <a:pt x="15" y="64"/>
                      </a:cubicBezTo>
                      <a:cubicBezTo>
                        <a:pt x="11" y="67"/>
                        <a:pt x="7" y="65"/>
                        <a:pt x="4" y="61"/>
                      </a:cubicBezTo>
                      <a:cubicBezTo>
                        <a:pt x="0" y="57"/>
                        <a:pt x="0" y="52"/>
                        <a:pt x="4" y="49"/>
                      </a:cubicBezTo>
                      <a:lnTo>
                        <a:pt x="71"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2" name="Freeform 191">
                  <a:extLst>
                    <a:ext uri="{FF2B5EF4-FFF2-40B4-BE49-F238E27FC236}">
                      <a16:creationId xmlns:a16="http://schemas.microsoft.com/office/drawing/2014/main" id="{70B6852C-97B5-2A50-EC91-2AA59184A380}"/>
                    </a:ext>
                  </a:extLst>
                </p:cNvPr>
                <p:cNvSpPr>
                  <a:spLocks/>
                </p:cNvSpPr>
                <p:nvPr/>
              </p:nvSpPr>
              <p:spPr bwMode="auto">
                <a:xfrm>
                  <a:off x="4184" y="2515"/>
                  <a:ext cx="146" cy="101"/>
                </a:xfrm>
                <a:custGeom>
                  <a:avLst/>
                  <a:gdLst>
                    <a:gd name="T0" fmla="*/ 0 w 146"/>
                    <a:gd name="T1" fmla="*/ 101 h 101"/>
                    <a:gd name="T2" fmla="*/ 128 w 146"/>
                    <a:gd name="T3" fmla="*/ 0 h 101"/>
                    <a:gd name="T4" fmla="*/ 146 w 146"/>
                    <a:gd name="T5" fmla="*/ 7 h 101"/>
                    <a:gd name="T6" fmla="*/ 128 w 146"/>
                    <a:gd name="T7" fmla="*/ 11 h 101"/>
                    <a:gd name="T8" fmla="*/ 0 w 146"/>
                    <a:gd name="T9" fmla="*/ 101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101">
                      <a:moveTo>
                        <a:pt x="0" y="101"/>
                      </a:moveTo>
                      <a:lnTo>
                        <a:pt x="128" y="0"/>
                      </a:lnTo>
                      <a:lnTo>
                        <a:pt x="146" y="7"/>
                      </a:lnTo>
                      <a:lnTo>
                        <a:pt x="128" y="11"/>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3" name="Freeform 192">
                  <a:extLst>
                    <a:ext uri="{FF2B5EF4-FFF2-40B4-BE49-F238E27FC236}">
                      <a16:creationId xmlns:a16="http://schemas.microsoft.com/office/drawing/2014/main" id="{47E74EEC-CF67-7B08-0A72-44986292DDE3}"/>
                    </a:ext>
                  </a:extLst>
                </p:cNvPr>
                <p:cNvSpPr>
                  <a:spLocks/>
                </p:cNvSpPr>
                <p:nvPr/>
              </p:nvSpPr>
              <p:spPr bwMode="auto">
                <a:xfrm>
                  <a:off x="4347" y="2776"/>
                  <a:ext cx="172" cy="149"/>
                </a:xfrm>
                <a:custGeom>
                  <a:avLst/>
                  <a:gdLst>
                    <a:gd name="T0" fmla="*/ 608 w 84"/>
                    <a:gd name="T1" fmla="*/ 0 h 68"/>
                    <a:gd name="T2" fmla="*/ 721 w 84"/>
                    <a:gd name="T3" fmla="*/ 33 h 68"/>
                    <a:gd name="T4" fmla="*/ 704 w 84"/>
                    <a:gd name="T5" fmla="*/ 169 h 68"/>
                    <a:gd name="T6" fmla="*/ 129 w 84"/>
                    <a:gd name="T7" fmla="*/ 681 h 68"/>
                    <a:gd name="T8" fmla="*/ 33 w 84"/>
                    <a:gd name="T9" fmla="*/ 653 h 68"/>
                    <a:gd name="T10" fmla="*/ 33 w 84"/>
                    <a:gd name="T11" fmla="*/ 528 h 68"/>
                    <a:gd name="T12" fmla="*/ 608 w 84"/>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8">
                      <a:moveTo>
                        <a:pt x="71" y="0"/>
                      </a:moveTo>
                      <a:cubicBezTo>
                        <a:pt x="84" y="3"/>
                        <a:pt x="84" y="3"/>
                        <a:pt x="84" y="3"/>
                      </a:cubicBezTo>
                      <a:cubicBezTo>
                        <a:pt x="82" y="16"/>
                        <a:pt x="82" y="16"/>
                        <a:pt x="82" y="16"/>
                      </a:cubicBezTo>
                      <a:cubicBezTo>
                        <a:pt x="15" y="65"/>
                        <a:pt x="15" y="65"/>
                        <a:pt x="15" y="65"/>
                      </a:cubicBezTo>
                      <a:cubicBezTo>
                        <a:pt x="11" y="68"/>
                        <a:pt x="7" y="66"/>
                        <a:pt x="4" y="62"/>
                      </a:cubicBezTo>
                      <a:cubicBezTo>
                        <a:pt x="1" y="58"/>
                        <a:pt x="0" y="53"/>
                        <a:pt x="4" y="50"/>
                      </a:cubicBezTo>
                      <a:lnTo>
                        <a:pt x="71" y="0"/>
                      </a:lnTo>
                      <a:close/>
                    </a:path>
                  </a:pathLst>
                </a:custGeom>
                <a:solidFill>
                  <a:srgbClr val="E200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4" name="Freeform 193">
                  <a:extLst>
                    <a:ext uri="{FF2B5EF4-FFF2-40B4-BE49-F238E27FC236}">
                      <a16:creationId xmlns:a16="http://schemas.microsoft.com/office/drawing/2014/main" id="{044732E3-5443-24D4-D299-E6AE7CD586FE}"/>
                    </a:ext>
                  </a:extLst>
                </p:cNvPr>
                <p:cNvSpPr>
                  <a:spLocks/>
                </p:cNvSpPr>
                <p:nvPr/>
              </p:nvSpPr>
              <p:spPr bwMode="auto">
                <a:xfrm>
                  <a:off x="4347" y="2776"/>
                  <a:ext cx="172" cy="149"/>
                </a:xfrm>
                <a:custGeom>
                  <a:avLst/>
                  <a:gdLst>
                    <a:gd name="T0" fmla="*/ 608 w 84"/>
                    <a:gd name="T1" fmla="*/ 0 h 68"/>
                    <a:gd name="T2" fmla="*/ 721 w 84"/>
                    <a:gd name="T3" fmla="*/ 33 h 68"/>
                    <a:gd name="T4" fmla="*/ 704 w 84"/>
                    <a:gd name="T5" fmla="*/ 169 h 68"/>
                    <a:gd name="T6" fmla="*/ 129 w 84"/>
                    <a:gd name="T7" fmla="*/ 681 h 68"/>
                    <a:gd name="T8" fmla="*/ 33 w 84"/>
                    <a:gd name="T9" fmla="*/ 653 h 68"/>
                    <a:gd name="T10" fmla="*/ 33 w 84"/>
                    <a:gd name="T11" fmla="*/ 528 h 68"/>
                    <a:gd name="T12" fmla="*/ 608 w 84"/>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8">
                      <a:moveTo>
                        <a:pt x="71" y="0"/>
                      </a:moveTo>
                      <a:cubicBezTo>
                        <a:pt x="84" y="3"/>
                        <a:pt x="84" y="3"/>
                        <a:pt x="84" y="3"/>
                      </a:cubicBezTo>
                      <a:cubicBezTo>
                        <a:pt x="82" y="16"/>
                        <a:pt x="82" y="16"/>
                        <a:pt x="82" y="16"/>
                      </a:cubicBezTo>
                      <a:cubicBezTo>
                        <a:pt x="15" y="65"/>
                        <a:pt x="15" y="65"/>
                        <a:pt x="15" y="65"/>
                      </a:cubicBezTo>
                      <a:cubicBezTo>
                        <a:pt x="11" y="68"/>
                        <a:pt x="7" y="66"/>
                        <a:pt x="4" y="62"/>
                      </a:cubicBezTo>
                      <a:cubicBezTo>
                        <a:pt x="1" y="58"/>
                        <a:pt x="0" y="53"/>
                        <a:pt x="4" y="50"/>
                      </a:cubicBezTo>
                      <a:lnTo>
                        <a:pt x="71"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 name="Freeform 194">
                  <a:extLst>
                    <a:ext uri="{FF2B5EF4-FFF2-40B4-BE49-F238E27FC236}">
                      <a16:creationId xmlns:a16="http://schemas.microsoft.com/office/drawing/2014/main" id="{3590D4E3-ED72-63F8-F7AD-038D66C1EEE7}"/>
                    </a:ext>
                  </a:extLst>
                </p:cNvPr>
                <p:cNvSpPr>
                  <a:spLocks/>
                </p:cNvSpPr>
                <p:nvPr/>
              </p:nvSpPr>
              <p:spPr bwMode="auto">
                <a:xfrm>
                  <a:off x="4367" y="2783"/>
                  <a:ext cx="148" cy="99"/>
                </a:xfrm>
                <a:custGeom>
                  <a:avLst/>
                  <a:gdLst>
                    <a:gd name="T0" fmla="*/ 0 w 148"/>
                    <a:gd name="T1" fmla="*/ 99 h 99"/>
                    <a:gd name="T2" fmla="*/ 128 w 148"/>
                    <a:gd name="T3" fmla="*/ 0 h 99"/>
                    <a:gd name="T4" fmla="*/ 148 w 148"/>
                    <a:gd name="T5" fmla="*/ 4 h 99"/>
                    <a:gd name="T6" fmla="*/ 128 w 148"/>
                    <a:gd name="T7" fmla="*/ 9 h 99"/>
                    <a:gd name="T8" fmla="*/ 0 w 148"/>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99">
                      <a:moveTo>
                        <a:pt x="0" y="99"/>
                      </a:moveTo>
                      <a:lnTo>
                        <a:pt x="128" y="0"/>
                      </a:lnTo>
                      <a:lnTo>
                        <a:pt x="148" y="4"/>
                      </a:lnTo>
                      <a:lnTo>
                        <a:pt x="128" y="9"/>
                      </a:lnTo>
                      <a:lnTo>
                        <a:pt x="0"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6" name="Freeform 195">
                  <a:extLst>
                    <a:ext uri="{FF2B5EF4-FFF2-40B4-BE49-F238E27FC236}">
                      <a16:creationId xmlns:a16="http://schemas.microsoft.com/office/drawing/2014/main" id="{25E1B9E4-4837-5578-8E40-2399C1604D6D}"/>
                    </a:ext>
                  </a:extLst>
                </p:cNvPr>
                <p:cNvSpPr>
                  <a:spLocks/>
                </p:cNvSpPr>
                <p:nvPr/>
              </p:nvSpPr>
              <p:spPr bwMode="auto">
                <a:xfrm>
                  <a:off x="4254" y="2642"/>
                  <a:ext cx="173" cy="147"/>
                </a:xfrm>
                <a:custGeom>
                  <a:avLst/>
                  <a:gdLst>
                    <a:gd name="T0" fmla="*/ 620 w 84"/>
                    <a:gd name="T1" fmla="*/ 0 h 67"/>
                    <a:gd name="T2" fmla="*/ 733 w 84"/>
                    <a:gd name="T3" fmla="*/ 20 h 67"/>
                    <a:gd name="T4" fmla="*/ 717 w 84"/>
                    <a:gd name="T5" fmla="*/ 158 h 67"/>
                    <a:gd name="T6" fmla="*/ 132 w 84"/>
                    <a:gd name="T7" fmla="*/ 674 h 67"/>
                    <a:gd name="T8" fmla="*/ 25 w 84"/>
                    <a:gd name="T9" fmla="*/ 645 h 67"/>
                    <a:gd name="T10" fmla="*/ 33 w 84"/>
                    <a:gd name="T11" fmla="*/ 520 h 67"/>
                    <a:gd name="T12" fmla="*/ 620 w 8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7">
                      <a:moveTo>
                        <a:pt x="71" y="0"/>
                      </a:moveTo>
                      <a:cubicBezTo>
                        <a:pt x="84" y="2"/>
                        <a:pt x="84" y="2"/>
                        <a:pt x="84" y="2"/>
                      </a:cubicBezTo>
                      <a:cubicBezTo>
                        <a:pt x="82" y="15"/>
                        <a:pt x="82" y="15"/>
                        <a:pt x="82" y="15"/>
                      </a:cubicBezTo>
                      <a:cubicBezTo>
                        <a:pt x="15" y="64"/>
                        <a:pt x="15" y="64"/>
                        <a:pt x="15" y="64"/>
                      </a:cubicBezTo>
                      <a:cubicBezTo>
                        <a:pt x="11" y="67"/>
                        <a:pt x="6" y="65"/>
                        <a:pt x="3" y="61"/>
                      </a:cubicBezTo>
                      <a:cubicBezTo>
                        <a:pt x="0" y="57"/>
                        <a:pt x="0" y="52"/>
                        <a:pt x="4" y="49"/>
                      </a:cubicBezTo>
                      <a:lnTo>
                        <a:pt x="71" y="0"/>
                      </a:lnTo>
                      <a:close/>
                    </a:path>
                  </a:pathLst>
                </a:custGeom>
                <a:solidFill>
                  <a:srgbClr val="F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7" name="Freeform 196">
                  <a:extLst>
                    <a:ext uri="{FF2B5EF4-FFF2-40B4-BE49-F238E27FC236}">
                      <a16:creationId xmlns:a16="http://schemas.microsoft.com/office/drawing/2014/main" id="{3A08D713-AF36-5AD2-57FA-E3AB2D39877E}"/>
                    </a:ext>
                  </a:extLst>
                </p:cNvPr>
                <p:cNvSpPr>
                  <a:spLocks/>
                </p:cNvSpPr>
                <p:nvPr/>
              </p:nvSpPr>
              <p:spPr bwMode="auto">
                <a:xfrm>
                  <a:off x="4254" y="2642"/>
                  <a:ext cx="173" cy="147"/>
                </a:xfrm>
                <a:custGeom>
                  <a:avLst/>
                  <a:gdLst>
                    <a:gd name="T0" fmla="*/ 620 w 84"/>
                    <a:gd name="T1" fmla="*/ 0 h 67"/>
                    <a:gd name="T2" fmla="*/ 733 w 84"/>
                    <a:gd name="T3" fmla="*/ 20 h 67"/>
                    <a:gd name="T4" fmla="*/ 717 w 84"/>
                    <a:gd name="T5" fmla="*/ 158 h 67"/>
                    <a:gd name="T6" fmla="*/ 132 w 84"/>
                    <a:gd name="T7" fmla="*/ 674 h 67"/>
                    <a:gd name="T8" fmla="*/ 25 w 84"/>
                    <a:gd name="T9" fmla="*/ 645 h 67"/>
                    <a:gd name="T10" fmla="*/ 33 w 84"/>
                    <a:gd name="T11" fmla="*/ 520 h 67"/>
                    <a:gd name="T12" fmla="*/ 620 w 84"/>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67">
                      <a:moveTo>
                        <a:pt x="71" y="0"/>
                      </a:moveTo>
                      <a:cubicBezTo>
                        <a:pt x="84" y="2"/>
                        <a:pt x="84" y="2"/>
                        <a:pt x="84" y="2"/>
                      </a:cubicBezTo>
                      <a:cubicBezTo>
                        <a:pt x="82" y="15"/>
                        <a:pt x="82" y="15"/>
                        <a:pt x="82" y="15"/>
                      </a:cubicBezTo>
                      <a:cubicBezTo>
                        <a:pt x="15" y="64"/>
                        <a:pt x="15" y="64"/>
                        <a:pt x="15" y="64"/>
                      </a:cubicBezTo>
                      <a:cubicBezTo>
                        <a:pt x="11" y="67"/>
                        <a:pt x="6" y="65"/>
                        <a:pt x="3" y="61"/>
                      </a:cubicBezTo>
                      <a:cubicBezTo>
                        <a:pt x="0" y="57"/>
                        <a:pt x="0" y="52"/>
                        <a:pt x="4" y="49"/>
                      </a:cubicBezTo>
                      <a:lnTo>
                        <a:pt x="71"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8" name="Freeform 197">
                  <a:extLst>
                    <a:ext uri="{FF2B5EF4-FFF2-40B4-BE49-F238E27FC236}">
                      <a16:creationId xmlns:a16="http://schemas.microsoft.com/office/drawing/2014/main" id="{4DD9E8E0-8A30-C598-8C6A-90BDC91DD216}"/>
                    </a:ext>
                  </a:extLst>
                </p:cNvPr>
                <p:cNvSpPr>
                  <a:spLocks/>
                </p:cNvSpPr>
                <p:nvPr/>
              </p:nvSpPr>
              <p:spPr bwMode="auto">
                <a:xfrm>
                  <a:off x="4275" y="2647"/>
                  <a:ext cx="146" cy="99"/>
                </a:xfrm>
                <a:custGeom>
                  <a:avLst/>
                  <a:gdLst>
                    <a:gd name="T0" fmla="*/ 0 w 146"/>
                    <a:gd name="T1" fmla="*/ 99 h 99"/>
                    <a:gd name="T2" fmla="*/ 125 w 146"/>
                    <a:gd name="T3" fmla="*/ 0 h 99"/>
                    <a:gd name="T4" fmla="*/ 146 w 146"/>
                    <a:gd name="T5" fmla="*/ 4 h 99"/>
                    <a:gd name="T6" fmla="*/ 127 w 146"/>
                    <a:gd name="T7" fmla="*/ 11 h 99"/>
                    <a:gd name="T8" fmla="*/ 0 w 146"/>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 h="99">
                      <a:moveTo>
                        <a:pt x="0" y="99"/>
                      </a:moveTo>
                      <a:lnTo>
                        <a:pt x="125" y="0"/>
                      </a:lnTo>
                      <a:lnTo>
                        <a:pt x="146" y="4"/>
                      </a:lnTo>
                      <a:lnTo>
                        <a:pt x="127" y="11"/>
                      </a:lnTo>
                      <a:lnTo>
                        <a:pt x="0"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69" name="Group 198">
                <a:extLst>
                  <a:ext uri="{FF2B5EF4-FFF2-40B4-BE49-F238E27FC236}">
                    <a16:creationId xmlns:a16="http://schemas.microsoft.com/office/drawing/2014/main" id="{10214448-1770-1E2E-997A-517A67823111}"/>
                  </a:ext>
                </a:extLst>
              </p:cNvPr>
              <p:cNvGrpSpPr>
                <a:grpSpLocks noChangeAspect="1"/>
              </p:cNvGrpSpPr>
              <p:nvPr/>
            </p:nvGrpSpPr>
            <p:grpSpPr bwMode="auto">
              <a:xfrm flipH="1" flipV="1">
                <a:off x="5078413" y="4094163"/>
                <a:ext cx="550862" cy="263525"/>
                <a:chOff x="2190" y="2542"/>
                <a:chExt cx="347" cy="166"/>
              </a:xfrm>
            </p:grpSpPr>
            <p:sp>
              <p:nvSpPr>
                <p:cNvPr id="670" name="Freeform 199">
                  <a:extLst>
                    <a:ext uri="{FF2B5EF4-FFF2-40B4-BE49-F238E27FC236}">
                      <a16:creationId xmlns:a16="http://schemas.microsoft.com/office/drawing/2014/main" id="{4A3EA830-D68C-5A4F-6186-F0727F01D583}"/>
                    </a:ext>
                  </a:extLst>
                </p:cNvPr>
                <p:cNvSpPr>
                  <a:spLocks/>
                </p:cNvSpPr>
                <p:nvPr/>
              </p:nvSpPr>
              <p:spPr bwMode="auto">
                <a:xfrm>
                  <a:off x="2482" y="2647"/>
                  <a:ext cx="55" cy="61"/>
                </a:xfrm>
                <a:custGeom>
                  <a:avLst/>
                  <a:gdLst>
                    <a:gd name="T0" fmla="*/ 55 w 55"/>
                    <a:gd name="T1" fmla="*/ 39 h 61"/>
                    <a:gd name="T2" fmla="*/ 0 w 55"/>
                    <a:gd name="T3" fmla="*/ 61 h 61"/>
                    <a:gd name="T4" fmla="*/ 8 w 55"/>
                    <a:gd name="T5" fmla="*/ 0 h 61"/>
                    <a:gd name="T6" fmla="*/ 55 w 55"/>
                    <a:gd name="T7" fmla="*/ 39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61">
                      <a:moveTo>
                        <a:pt x="55" y="39"/>
                      </a:moveTo>
                      <a:lnTo>
                        <a:pt x="0" y="61"/>
                      </a:lnTo>
                      <a:lnTo>
                        <a:pt x="8" y="0"/>
                      </a:lnTo>
                      <a:lnTo>
                        <a:pt x="55"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1" name="Freeform 200">
                  <a:extLst>
                    <a:ext uri="{FF2B5EF4-FFF2-40B4-BE49-F238E27FC236}">
                      <a16:creationId xmlns:a16="http://schemas.microsoft.com/office/drawing/2014/main" id="{4A9F14FB-2583-2EF6-5EBB-231F946A19CC}"/>
                    </a:ext>
                  </a:extLst>
                </p:cNvPr>
                <p:cNvSpPr>
                  <a:spLocks/>
                </p:cNvSpPr>
                <p:nvPr/>
              </p:nvSpPr>
              <p:spPr bwMode="auto">
                <a:xfrm>
                  <a:off x="2190" y="2542"/>
                  <a:ext cx="312" cy="151"/>
                </a:xfrm>
                <a:custGeom>
                  <a:avLst/>
                  <a:gdLst>
                    <a:gd name="T0" fmla="*/ 0 w 152"/>
                    <a:gd name="T1" fmla="*/ 0 h 69"/>
                    <a:gd name="T2" fmla="*/ 1297 w 152"/>
                    <a:gd name="T3" fmla="*/ 722 h 69"/>
                    <a:gd name="T4" fmla="*/ 1314 w 152"/>
                    <a:gd name="T5" fmla="*/ 608 h 69"/>
                    <a:gd name="T6" fmla="*/ 0 w 152"/>
                    <a:gd name="T7" fmla="*/ 0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 h="69">
                      <a:moveTo>
                        <a:pt x="0" y="0"/>
                      </a:moveTo>
                      <a:cubicBezTo>
                        <a:pt x="40" y="33"/>
                        <a:pt x="90" y="60"/>
                        <a:pt x="150" y="69"/>
                      </a:cubicBezTo>
                      <a:cubicBezTo>
                        <a:pt x="152" y="58"/>
                        <a:pt x="152" y="58"/>
                        <a:pt x="152" y="58"/>
                      </a:cubicBezTo>
                      <a:cubicBezTo>
                        <a:pt x="93" y="48"/>
                        <a:pt x="42" y="2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72" name="Group 201">
                <a:extLst>
                  <a:ext uri="{FF2B5EF4-FFF2-40B4-BE49-F238E27FC236}">
                    <a16:creationId xmlns:a16="http://schemas.microsoft.com/office/drawing/2014/main" id="{24BCACB1-563F-9F37-F2C6-F9833607FD86}"/>
                  </a:ext>
                </a:extLst>
              </p:cNvPr>
              <p:cNvGrpSpPr>
                <a:grpSpLocks noChangeAspect="1"/>
              </p:cNvGrpSpPr>
              <p:nvPr/>
            </p:nvGrpSpPr>
            <p:grpSpPr bwMode="auto">
              <a:xfrm>
                <a:off x="5059363" y="2489200"/>
                <a:ext cx="269875" cy="271463"/>
                <a:chOff x="2227" y="1553"/>
                <a:chExt cx="170" cy="171"/>
              </a:xfrm>
            </p:grpSpPr>
            <p:sp>
              <p:nvSpPr>
                <p:cNvPr id="673" name="Freeform 202">
                  <a:extLst>
                    <a:ext uri="{FF2B5EF4-FFF2-40B4-BE49-F238E27FC236}">
                      <a16:creationId xmlns:a16="http://schemas.microsoft.com/office/drawing/2014/main" id="{DD0AA325-82A6-0DCA-6F58-12539A28495E}"/>
                    </a:ext>
                  </a:extLst>
                </p:cNvPr>
                <p:cNvSpPr>
                  <a:spLocks/>
                </p:cNvSpPr>
                <p:nvPr/>
              </p:nvSpPr>
              <p:spPr bwMode="auto">
                <a:xfrm>
                  <a:off x="2342" y="1553"/>
                  <a:ext cx="55" cy="65"/>
                </a:xfrm>
                <a:custGeom>
                  <a:avLst/>
                  <a:gdLst>
                    <a:gd name="T0" fmla="*/ 228 w 27"/>
                    <a:gd name="T1" fmla="*/ 9 h 30"/>
                    <a:gd name="T2" fmla="*/ 0 w 27"/>
                    <a:gd name="T3" fmla="*/ 132 h 30"/>
                    <a:gd name="T4" fmla="*/ 196 w 27"/>
                    <a:gd name="T5" fmla="*/ 306 h 30"/>
                    <a:gd name="T6" fmla="*/ 228 w 27"/>
                    <a:gd name="T7" fmla="*/ 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0">
                      <a:moveTo>
                        <a:pt x="27" y="1"/>
                      </a:moveTo>
                      <a:cubicBezTo>
                        <a:pt x="27" y="2"/>
                        <a:pt x="0" y="13"/>
                        <a:pt x="0" y="13"/>
                      </a:cubicBezTo>
                      <a:cubicBezTo>
                        <a:pt x="23" y="30"/>
                        <a:pt x="23" y="30"/>
                        <a:pt x="23" y="30"/>
                      </a:cubicBezTo>
                      <a:cubicBezTo>
                        <a:pt x="23" y="30"/>
                        <a:pt x="27" y="0"/>
                        <a:pt x="2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4" name="Freeform 203">
                  <a:extLst>
                    <a:ext uri="{FF2B5EF4-FFF2-40B4-BE49-F238E27FC236}">
                      <a16:creationId xmlns:a16="http://schemas.microsoft.com/office/drawing/2014/main" id="{07ADE5E3-6ACE-9460-BB2D-B8E3B25EDD35}"/>
                    </a:ext>
                  </a:extLst>
                </p:cNvPr>
                <p:cNvSpPr>
                  <a:spLocks/>
                </p:cNvSpPr>
                <p:nvPr/>
              </p:nvSpPr>
              <p:spPr bwMode="auto">
                <a:xfrm>
                  <a:off x="2227" y="1579"/>
                  <a:ext cx="158" cy="145"/>
                </a:xfrm>
                <a:custGeom>
                  <a:avLst/>
                  <a:gdLst>
                    <a:gd name="T0" fmla="*/ 0 w 77"/>
                    <a:gd name="T1" fmla="*/ 701 h 66"/>
                    <a:gd name="T2" fmla="*/ 577 w 77"/>
                    <a:gd name="T3" fmla="*/ 0 h 66"/>
                    <a:gd name="T4" fmla="*/ 665 w 77"/>
                    <a:gd name="T5" fmla="*/ 73 h 66"/>
                    <a:gd name="T6" fmla="*/ 0 w 77"/>
                    <a:gd name="T7" fmla="*/ 701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66">
                      <a:moveTo>
                        <a:pt x="0" y="66"/>
                      </a:moveTo>
                      <a:cubicBezTo>
                        <a:pt x="27" y="63"/>
                        <a:pt x="39" y="37"/>
                        <a:pt x="67" y="0"/>
                      </a:cubicBezTo>
                      <a:cubicBezTo>
                        <a:pt x="77" y="7"/>
                        <a:pt x="77" y="7"/>
                        <a:pt x="77" y="7"/>
                      </a:cubicBezTo>
                      <a:cubicBezTo>
                        <a:pt x="55" y="35"/>
                        <a:pt x="26" y="63"/>
                        <a:pt x="0" y="6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75" name="Group 204">
                <a:extLst>
                  <a:ext uri="{FF2B5EF4-FFF2-40B4-BE49-F238E27FC236}">
                    <a16:creationId xmlns:a16="http://schemas.microsoft.com/office/drawing/2014/main" id="{ED03EF17-1F81-2F33-63B6-373F60660D16}"/>
                  </a:ext>
                </a:extLst>
              </p:cNvPr>
              <p:cNvGrpSpPr>
                <a:grpSpLocks noChangeAspect="1"/>
              </p:cNvGrpSpPr>
              <p:nvPr/>
            </p:nvGrpSpPr>
            <p:grpSpPr bwMode="auto">
              <a:xfrm flipH="1">
                <a:off x="6570663" y="4811713"/>
                <a:ext cx="363537" cy="125412"/>
                <a:chOff x="3207" y="2954"/>
                <a:chExt cx="229" cy="79"/>
              </a:xfrm>
            </p:grpSpPr>
            <p:sp>
              <p:nvSpPr>
                <p:cNvPr id="676" name="Freeform 205">
                  <a:extLst>
                    <a:ext uri="{FF2B5EF4-FFF2-40B4-BE49-F238E27FC236}">
                      <a16:creationId xmlns:a16="http://schemas.microsoft.com/office/drawing/2014/main" id="{16BCD08C-E35A-C3B5-88B2-70867412D511}"/>
                    </a:ext>
                  </a:extLst>
                </p:cNvPr>
                <p:cNvSpPr>
                  <a:spLocks/>
                </p:cNvSpPr>
                <p:nvPr/>
              </p:nvSpPr>
              <p:spPr bwMode="auto">
                <a:xfrm>
                  <a:off x="3380" y="2969"/>
                  <a:ext cx="56" cy="64"/>
                </a:xfrm>
                <a:custGeom>
                  <a:avLst/>
                  <a:gdLst>
                    <a:gd name="T0" fmla="*/ 232 w 27"/>
                    <a:gd name="T1" fmla="*/ 161 h 29"/>
                    <a:gd name="T2" fmla="*/ 8 w 27"/>
                    <a:gd name="T3" fmla="*/ 0 h 29"/>
                    <a:gd name="T4" fmla="*/ 0 w 27"/>
                    <a:gd name="T5" fmla="*/ 311 h 29"/>
                    <a:gd name="T6" fmla="*/ 232 w 27"/>
                    <a:gd name="T7" fmla="*/ 161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9">
                      <a:moveTo>
                        <a:pt x="26" y="15"/>
                      </a:moveTo>
                      <a:cubicBezTo>
                        <a:pt x="26" y="16"/>
                        <a:pt x="1" y="0"/>
                        <a:pt x="1" y="0"/>
                      </a:cubicBezTo>
                      <a:cubicBezTo>
                        <a:pt x="0" y="29"/>
                        <a:pt x="0" y="29"/>
                        <a:pt x="0" y="29"/>
                      </a:cubicBezTo>
                      <a:cubicBezTo>
                        <a:pt x="0" y="29"/>
                        <a:pt x="27" y="15"/>
                        <a:pt x="26"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7" name="Freeform 206">
                  <a:extLst>
                    <a:ext uri="{FF2B5EF4-FFF2-40B4-BE49-F238E27FC236}">
                      <a16:creationId xmlns:a16="http://schemas.microsoft.com/office/drawing/2014/main" id="{D8AF623D-559C-B2CA-887A-24CF1F2B251D}"/>
                    </a:ext>
                  </a:extLst>
                </p:cNvPr>
                <p:cNvSpPr>
                  <a:spLocks/>
                </p:cNvSpPr>
                <p:nvPr/>
              </p:nvSpPr>
              <p:spPr bwMode="auto">
                <a:xfrm>
                  <a:off x="3207" y="2954"/>
                  <a:ext cx="192" cy="61"/>
                </a:xfrm>
                <a:custGeom>
                  <a:avLst/>
                  <a:gdLst>
                    <a:gd name="T0" fmla="*/ 0 w 93"/>
                    <a:gd name="T1" fmla="*/ 0 h 28"/>
                    <a:gd name="T2" fmla="*/ 818 w 93"/>
                    <a:gd name="T3" fmla="*/ 166 h 28"/>
                    <a:gd name="T4" fmla="*/ 809 w 93"/>
                    <a:gd name="T5" fmla="*/ 290 h 28"/>
                    <a:gd name="T6" fmla="*/ 0 w 93"/>
                    <a:gd name="T7" fmla="*/ 0 h 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28">
                      <a:moveTo>
                        <a:pt x="0" y="0"/>
                      </a:moveTo>
                      <a:cubicBezTo>
                        <a:pt x="18" y="20"/>
                        <a:pt x="47" y="15"/>
                        <a:pt x="93" y="16"/>
                      </a:cubicBezTo>
                      <a:cubicBezTo>
                        <a:pt x="92" y="28"/>
                        <a:pt x="92" y="28"/>
                        <a:pt x="92" y="28"/>
                      </a:cubicBezTo>
                      <a:cubicBezTo>
                        <a:pt x="57" y="27"/>
                        <a:pt x="17" y="20"/>
                        <a:pt x="0"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78" name="Group 207">
                <a:extLst>
                  <a:ext uri="{FF2B5EF4-FFF2-40B4-BE49-F238E27FC236}">
                    <a16:creationId xmlns:a16="http://schemas.microsoft.com/office/drawing/2014/main" id="{3179AEB3-1BAC-745A-1466-7237517740EA}"/>
                  </a:ext>
                </a:extLst>
              </p:cNvPr>
              <p:cNvGrpSpPr>
                <a:grpSpLocks noChangeAspect="1"/>
              </p:cNvGrpSpPr>
              <p:nvPr/>
            </p:nvGrpSpPr>
            <p:grpSpPr bwMode="auto">
              <a:xfrm>
                <a:off x="4064000" y="4287838"/>
                <a:ext cx="488950" cy="1517650"/>
                <a:chOff x="1600" y="2594"/>
                <a:chExt cx="308" cy="956"/>
              </a:xfrm>
            </p:grpSpPr>
            <p:sp>
              <p:nvSpPr>
                <p:cNvPr id="679" name="Freeform 208">
                  <a:extLst>
                    <a:ext uri="{FF2B5EF4-FFF2-40B4-BE49-F238E27FC236}">
                      <a16:creationId xmlns:a16="http://schemas.microsoft.com/office/drawing/2014/main" id="{5DA3126F-1A01-6105-8551-73E421C047CA}"/>
                    </a:ext>
                  </a:extLst>
                </p:cNvPr>
                <p:cNvSpPr>
                  <a:spLocks/>
                </p:cNvSpPr>
                <p:nvPr/>
              </p:nvSpPr>
              <p:spPr bwMode="auto">
                <a:xfrm>
                  <a:off x="1620" y="3388"/>
                  <a:ext cx="82" cy="90"/>
                </a:xfrm>
                <a:custGeom>
                  <a:avLst/>
                  <a:gdLst>
                    <a:gd name="T0" fmla="*/ 320 w 40"/>
                    <a:gd name="T1" fmla="*/ 285 h 41"/>
                    <a:gd name="T2" fmla="*/ 113 w 40"/>
                    <a:gd name="T3" fmla="*/ 391 h 41"/>
                    <a:gd name="T4" fmla="*/ 33 w 40"/>
                    <a:gd name="T5" fmla="*/ 149 h 41"/>
                    <a:gd name="T6" fmla="*/ 232 w 40"/>
                    <a:gd name="T7" fmla="*/ 44 h 41"/>
                    <a:gd name="T8" fmla="*/ 320 w 40"/>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37" y="27"/>
                      </a:moveTo>
                      <a:cubicBezTo>
                        <a:pt x="33" y="36"/>
                        <a:pt x="22" y="41"/>
                        <a:pt x="13" y="37"/>
                      </a:cubicBezTo>
                      <a:cubicBezTo>
                        <a:pt x="4" y="33"/>
                        <a:pt x="0" y="23"/>
                        <a:pt x="4" y="14"/>
                      </a:cubicBezTo>
                      <a:cubicBezTo>
                        <a:pt x="7" y="5"/>
                        <a:pt x="18" y="0"/>
                        <a:pt x="27" y="4"/>
                      </a:cubicBezTo>
                      <a:cubicBezTo>
                        <a:pt x="36" y="8"/>
                        <a:pt x="40" y="18"/>
                        <a:pt x="37"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0" name="Freeform 209">
                  <a:extLst>
                    <a:ext uri="{FF2B5EF4-FFF2-40B4-BE49-F238E27FC236}">
                      <a16:creationId xmlns:a16="http://schemas.microsoft.com/office/drawing/2014/main" id="{AA5926C1-50D9-1D3C-2AE2-E580DC78741B}"/>
                    </a:ext>
                  </a:extLst>
                </p:cNvPr>
                <p:cNvSpPr>
                  <a:spLocks/>
                </p:cNvSpPr>
                <p:nvPr/>
              </p:nvSpPr>
              <p:spPr bwMode="auto">
                <a:xfrm>
                  <a:off x="1632" y="3406"/>
                  <a:ext cx="37" cy="41"/>
                </a:xfrm>
                <a:custGeom>
                  <a:avLst/>
                  <a:gdLst>
                    <a:gd name="T0" fmla="*/ 8 w 18"/>
                    <a:gd name="T1" fmla="*/ 80 h 19"/>
                    <a:gd name="T2" fmla="*/ 97 w 18"/>
                    <a:gd name="T3" fmla="*/ 9 h 19"/>
                    <a:gd name="T4" fmla="*/ 156 w 18"/>
                    <a:gd name="T5" fmla="*/ 112 h 19"/>
                    <a:gd name="T6" fmla="*/ 60 w 18"/>
                    <a:gd name="T7" fmla="*/ 181 h 19"/>
                    <a:gd name="T8" fmla="*/ 8 w 18"/>
                    <a:gd name="T9" fmla="*/ 8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1" y="8"/>
                      </a:moveTo>
                      <a:cubicBezTo>
                        <a:pt x="1" y="3"/>
                        <a:pt x="6" y="0"/>
                        <a:pt x="11" y="1"/>
                      </a:cubicBezTo>
                      <a:cubicBezTo>
                        <a:pt x="15" y="2"/>
                        <a:pt x="18" y="7"/>
                        <a:pt x="18" y="11"/>
                      </a:cubicBezTo>
                      <a:cubicBezTo>
                        <a:pt x="17" y="16"/>
                        <a:pt x="12" y="19"/>
                        <a:pt x="7"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1" name="Freeform 210">
                  <a:extLst>
                    <a:ext uri="{FF2B5EF4-FFF2-40B4-BE49-F238E27FC236}">
                      <a16:creationId xmlns:a16="http://schemas.microsoft.com/office/drawing/2014/main" id="{0824DFA1-DD87-77B3-4F59-32705239A181}"/>
                    </a:ext>
                  </a:extLst>
                </p:cNvPr>
                <p:cNvSpPr>
                  <a:spLocks/>
                </p:cNvSpPr>
                <p:nvPr/>
              </p:nvSpPr>
              <p:spPr bwMode="auto">
                <a:xfrm>
                  <a:off x="1641" y="3417"/>
                  <a:ext cx="14" cy="17"/>
                </a:xfrm>
                <a:custGeom>
                  <a:avLst/>
                  <a:gdLst>
                    <a:gd name="T0" fmla="*/ 0 w 7"/>
                    <a:gd name="T1" fmla="*/ 28 h 8"/>
                    <a:gd name="T2" fmla="*/ 32 w 7"/>
                    <a:gd name="T3" fmla="*/ 0 h 8"/>
                    <a:gd name="T4" fmla="*/ 56 w 7"/>
                    <a:gd name="T5" fmla="*/ 49 h 8"/>
                    <a:gd name="T6" fmla="*/ 24 w 7"/>
                    <a:gd name="T7" fmla="*/ 68 h 8"/>
                    <a:gd name="T8" fmla="*/ 0 w 7"/>
                    <a:gd name="T9" fmla="*/ 28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3"/>
                      </a:moveTo>
                      <a:cubicBezTo>
                        <a:pt x="0" y="1"/>
                        <a:pt x="2" y="0"/>
                        <a:pt x="4" y="0"/>
                      </a:cubicBezTo>
                      <a:cubicBezTo>
                        <a:pt x="6" y="1"/>
                        <a:pt x="7" y="3"/>
                        <a:pt x="7" y="5"/>
                      </a:cubicBezTo>
                      <a:cubicBezTo>
                        <a:pt x="6" y="6"/>
                        <a:pt x="5" y="8"/>
                        <a:pt x="3" y="7"/>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2" name="Freeform 211">
                  <a:extLst>
                    <a:ext uri="{FF2B5EF4-FFF2-40B4-BE49-F238E27FC236}">
                      <a16:creationId xmlns:a16="http://schemas.microsoft.com/office/drawing/2014/main" id="{7D5DE6F8-27F4-3633-287A-D92802832FE3}"/>
                    </a:ext>
                  </a:extLst>
                </p:cNvPr>
                <p:cNvSpPr>
                  <a:spLocks/>
                </p:cNvSpPr>
                <p:nvPr/>
              </p:nvSpPr>
              <p:spPr bwMode="auto">
                <a:xfrm>
                  <a:off x="1620" y="3388"/>
                  <a:ext cx="82" cy="90"/>
                </a:xfrm>
                <a:custGeom>
                  <a:avLst/>
                  <a:gdLst>
                    <a:gd name="T0" fmla="*/ 320 w 40"/>
                    <a:gd name="T1" fmla="*/ 285 h 41"/>
                    <a:gd name="T2" fmla="*/ 113 w 40"/>
                    <a:gd name="T3" fmla="*/ 391 h 41"/>
                    <a:gd name="T4" fmla="*/ 33 w 40"/>
                    <a:gd name="T5" fmla="*/ 149 h 41"/>
                    <a:gd name="T6" fmla="*/ 232 w 40"/>
                    <a:gd name="T7" fmla="*/ 44 h 41"/>
                    <a:gd name="T8" fmla="*/ 320 w 40"/>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37" y="27"/>
                      </a:moveTo>
                      <a:cubicBezTo>
                        <a:pt x="33" y="36"/>
                        <a:pt x="22" y="41"/>
                        <a:pt x="13" y="37"/>
                      </a:cubicBezTo>
                      <a:cubicBezTo>
                        <a:pt x="4" y="33"/>
                        <a:pt x="0" y="23"/>
                        <a:pt x="4" y="14"/>
                      </a:cubicBezTo>
                      <a:cubicBezTo>
                        <a:pt x="7" y="5"/>
                        <a:pt x="18" y="0"/>
                        <a:pt x="27" y="4"/>
                      </a:cubicBezTo>
                      <a:cubicBezTo>
                        <a:pt x="36" y="8"/>
                        <a:pt x="40" y="18"/>
                        <a:pt x="37"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3" name="Freeform 212">
                  <a:extLst>
                    <a:ext uri="{FF2B5EF4-FFF2-40B4-BE49-F238E27FC236}">
                      <a16:creationId xmlns:a16="http://schemas.microsoft.com/office/drawing/2014/main" id="{9B663726-8EEE-93F8-03AA-036BDA847FD7}"/>
                    </a:ext>
                  </a:extLst>
                </p:cNvPr>
                <p:cNvSpPr>
                  <a:spLocks/>
                </p:cNvSpPr>
                <p:nvPr/>
              </p:nvSpPr>
              <p:spPr bwMode="auto">
                <a:xfrm>
                  <a:off x="1639" y="3403"/>
                  <a:ext cx="55" cy="64"/>
                </a:xfrm>
                <a:custGeom>
                  <a:avLst/>
                  <a:gdLst>
                    <a:gd name="T0" fmla="*/ 153 w 27"/>
                    <a:gd name="T1" fmla="*/ 0 h 29"/>
                    <a:gd name="T2" fmla="*/ 196 w 27"/>
                    <a:gd name="T3" fmla="*/ 117 h 29"/>
                    <a:gd name="T4" fmla="*/ 67 w 27"/>
                    <a:gd name="T5" fmla="*/ 278 h 29"/>
                    <a:gd name="T6" fmla="*/ 0 w 27"/>
                    <a:gd name="T7" fmla="*/ 249 h 29"/>
                    <a:gd name="T8" fmla="*/ 100 w 27"/>
                    <a:gd name="T9" fmla="*/ 311 h 29"/>
                    <a:gd name="T10" fmla="*/ 228 w 27"/>
                    <a:gd name="T11" fmla="*/ 141 h 29"/>
                    <a:gd name="T12" fmla="*/ 153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3" y="5"/>
                        <a:pt x="23" y="7"/>
                        <a:pt x="23" y="11"/>
                      </a:cubicBezTo>
                      <a:cubicBezTo>
                        <a:pt x="23" y="21"/>
                        <a:pt x="16" y="26"/>
                        <a:pt x="8" y="26"/>
                      </a:cubicBezTo>
                      <a:cubicBezTo>
                        <a:pt x="5" y="26"/>
                        <a:pt x="2" y="24"/>
                        <a:pt x="0" y="23"/>
                      </a:cubicBezTo>
                      <a:cubicBezTo>
                        <a:pt x="3" y="27"/>
                        <a:pt x="7" y="29"/>
                        <a:pt x="12" y="29"/>
                      </a:cubicBezTo>
                      <a:cubicBezTo>
                        <a:pt x="20" y="29"/>
                        <a:pt x="27" y="22"/>
                        <a:pt x="27" y="13"/>
                      </a:cubicBezTo>
                      <a:cubicBezTo>
                        <a:pt x="27" y="7"/>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4" name="Freeform 213">
                  <a:extLst>
                    <a:ext uri="{FF2B5EF4-FFF2-40B4-BE49-F238E27FC236}">
                      <a16:creationId xmlns:a16="http://schemas.microsoft.com/office/drawing/2014/main" id="{5CE208C2-8198-6460-15FD-B05ABA0782B8}"/>
                    </a:ext>
                  </a:extLst>
                </p:cNvPr>
                <p:cNvSpPr>
                  <a:spLocks/>
                </p:cNvSpPr>
                <p:nvPr/>
              </p:nvSpPr>
              <p:spPr bwMode="auto">
                <a:xfrm>
                  <a:off x="1647" y="3316"/>
                  <a:ext cx="82" cy="87"/>
                </a:xfrm>
                <a:custGeom>
                  <a:avLst/>
                  <a:gdLst>
                    <a:gd name="T0" fmla="*/ 312 w 40"/>
                    <a:gd name="T1" fmla="*/ 270 h 40"/>
                    <a:gd name="T2" fmla="*/ 113 w 40"/>
                    <a:gd name="T3" fmla="*/ 370 h 40"/>
                    <a:gd name="T4" fmla="*/ 33 w 40"/>
                    <a:gd name="T5" fmla="*/ 133 h 40"/>
                    <a:gd name="T6" fmla="*/ 232 w 40"/>
                    <a:gd name="T7" fmla="*/ 33 h 40"/>
                    <a:gd name="T8" fmla="*/ 312 w 40"/>
                    <a:gd name="T9" fmla="*/ 27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6"/>
                      </a:moveTo>
                      <a:cubicBezTo>
                        <a:pt x="33" y="35"/>
                        <a:pt x="22" y="40"/>
                        <a:pt x="13" y="36"/>
                      </a:cubicBezTo>
                      <a:cubicBezTo>
                        <a:pt x="4" y="32"/>
                        <a:pt x="0" y="22"/>
                        <a:pt x="4" y="13"/>
                      </a:cubicBezTo>
                      <a:cubicBezTo>
                        <a:pt x="7" y="4"/>
                        <a:pt x="18" y="0"/>
                        <a:pt x="27" y="3"/>
                      </a:cubicBezTo>
                      <a:cubicBezTo>
                        <a:pt x="36" y="7"/>
                        <a:pt x="40" y="17"/>
                        <a:pt x="36" y="26"/>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5" name="Freeform 214">
                  <a:extLst>
                    <a:ext uri="{FF2B5EF4-FFF2-40B4-BE49-F238E27FC236}">
                      <a16:creationId xmlns:a16="http://schemas.microsoft.com/office/drawing/2014/main" id="{675300CB-A7DA-D082-1506-E6F6C8C88CD8}"/>
                    </a:ext>
                  </a:extLst>
                </p:cNvPr>
                <p:cNvSpPr>
                  <a:spLocks/>
                </p:cNvSpPr>
                <p:nvPr/>
              </p:nvSpPr>
              <p:spPr bwMode="auto">
                <a:xfrm>
                  <a:off x="1657" y="3333"/>
                  <a:ext cx="39" cy="40"/>
                </a:xfrm>
                <a:custGeom>
                  <a:avLst/>
                  <a:gdLst>
                    <a:gd name="T0" fmla="*/ 8 w 19"/>
                    <a:gd name="T1" fmla="*/ 80 h 18"/>
                    <a:gd name="T2" fmla="*/ 96 w 19"/>
                    <a:gd name="T3" fmla="*/ 0 h 18"/>
                    <a:gd name="T4" fmla="*/ 156 w 19"/>
                    <a:gd name="T5" fmla="*/ 109 h 18"/>
                    <a:gd name="T6" fmla="*/ 68 w 19"/>
                    <a:gd name="T7" fmla="*/ 187 h 18"/>
                    <a:gd name="T8" fmla="*/ 8 w 19"/>
                    <a:gd name="T9" fmla="*/ 8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7"/>
                      </a:moveTo>
                      <a:cubicBezTo>
                        <a:pt x="2" y="3"/>
                        <a:pt x="7" y="0"/>
                        <a:pt x="11" y="0"/>
                      </a:cubicBezTo>
                      <a:cubicBezTo>
                        <a:pt x="16" y="1"/>
                        <a:pt x="19" y="6"/>
                        <a:pt x="18" y="10"/>
                      </a:cubicBezTo>
                      <a:cubicBezTo>
                        <a:pt x="17" y="15"/>
                        <a:pt x="13" y="18"/>
                        <a:pt x="8" y="17"/>
                      </a:cubicBezTo>
                      <a:cubicBezTo>
                        <a:pt x="4" y="17"/>
                        <a:pt x="0" y="12"/>
                        <a:pt x="1" y="7"/>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 name="Freeform 215">
                  <a:extLst>
                    <a:ext uri="{FF2B5EF4-FFF2-40B4-BE49-F238E27FC236}">
                      <a16:creationId xmlns:a16="http://schemas.microsoft.com/office/drawing/2014/main" id="{414E5CA8-1674-6E0C-24A3-1860A79F61DD}"/>
                    </a:ext>
                  </a:extLst>
                </p:cNvPr>
                <p:cNvSpPr>
                  <a:spLocks/>
                </p:cNvSpPr>
                <p:nvPr/>
              </p:nvSpPr>
              <p:spPr bwMode="auto">
                <a:xfrm>
                  <a:off x="1665" y="3342"/>
                  <a:ext cx="17" cy="18"/>
                </a:xfrm>
                <a:custGeom>
                  <a:avLst/>
                  <a:gdLst>
                    <a:gd name="T0" fmla="*/ 9 w 8"/>
                    <a:gd name="T1" fmla="*/ 36 h 8"/>
                    <a:gd name="T2" fmla="*/ 49 w 8"/>
                    <a:gd name="T3" fmla="*/ 11 h 8"/>
                    <a:gd name="T4" fmla="*/ 77 w 8"/>
                    <a:gd name="T5" fmla="*/ 56 h 8"/>
                    <a:gd name="T6" fmla="*/ 40 w 8"/>
                    <a:gd name="T7" fmla="*/ 92 h 8"/>
                    <a:gd name="T8" fmla="*/ 9 w 8"/>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3"/>
                      </a:moveTo>
                      <a:cubicBezTo>
                        <a:pt x="1" y="2"/>
                        <a:pt x="3" y="0"/>
                        <a:pt x="5" y="1"/>
                      </a:cubicBezTo>
                      <a:cubicBezTo>
                        <a:pt x="7" y="1"/>
                        <a:pt x="8" y="3"/>
                        <a:pt x="8" y="5"/>
                      </a:cubicBezTo>
                      <a:cubicBezTo>
                        <a:pt x="7" y="7"/>
                        <a:pt x="5" y="8"/>
                        <a:pt x="4" y="8"/>
                      </a:cubicBezTo>
                      <a:cubicBezTo>
                        <a:pt x="2" y="7"/>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 name="Freeform 216">
                  <a:extLst>
                    <a:ext uri="{FF2B5EF4-FFF2-40B4-BE49-F238E27FC236}">
                      <a16:creationId xmlns:a16="http://schemas.microsoft.com/office/drawing/2014/main" id="{E639602C-8320-EF3A-805C-F8187282536D}"/>
                    </a:ext>
                  </a:extLst>
                </p:cNvPr>
                <p:cNvSpPr>
                  <a:spLocks/>
                </p:cNvSpPr>
                <p:nvPr/>
              </p:nvSpPr>
              <p:spPr bwMode="auto">
                <a:xfrm>
                  <a:off x="1647" y="3316"/>
                  <a:ext cx="82" cy="87"/>
                </a:xfrm>
                <a:custGeom>
                  <a:avLst/>
                  <a:gdLst>
                    <a:gd name="T0" fmla="*/ 312 w 40"/>
                    <a:gd name="T1" fmla="*/ 270 h 40"/>
                    <a:gd name="T2" fmla="*/ 113 w 40"/>
                    <a:gd name="T3" fmla="*/ 370 h 40"/>
                    <a:gd name="T4" fmla="*/ 33 w 40"/>
                    <a:gd name="T5" fmla="*/ 133 h 40"/>
                    <a:gd name="T6" fmla="*/ 232 w 40"/>
                    <a:gd name="T7" fmla="*/ 33 h 40"/>
                    <a:gd name="T8" fmla="*/ 312 w 40"/>
                    <a:gd name="T9" fmla="*/ 27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6"/>
                      </a:moveTo>
                      <a:cubicBezTo>
                        <a:pt x="33" y="35"/>
                        <a:pt x="22" y="40"/>
                        <a:pt x="13" y="36"/>
                      </a:cubicBezTo>
                      <a:cubicBezTo>
                        <a:pt x="4" y="32"/>
                        <a:pt x="0" y="22"/>
                        <a:pt x="4" y="13"/>
                      </a:cubicBezTo>
                      <a:cubicBezTo>
                        <a:pt x="7" y="4"/>
                        <a:pt x="18" y="0"/>
                        <a:pt x="27" y="3"/>
                      </a:cubicBezTo>
                      <a:cubicBezTo>
                        <a:pt x="36" y="7"/>
                        <a:pt x="40" y="17"/>
                        <a:pt x="36" y="26"/>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 name="Freeform 217">
                  <a:extLst>
                    <a:ext uri="{FF2B5EF4-FFF2-40B4-BE49-F238E27FC236}">
                      <a16:creationId xmlns:a16="http://schemas.microsoft.com/office/drawing/2014/main" id="{15F627C9-8A54-7C6F-2DAC-EF4010E5D32F}"/>
                    </a:ext>
                  </a:extLst>
                </p:cNvPr>
                <p:cNvSpPr>
                  <a:spLocks/>
                </p:cNvSpPr>
                <p:nvPr/>
              </p:nvSpPr>
              <p:spPr bwMode="auto">
                <a:xfrm>
                  <a:off x="1665" y="3329"/>
                  <a:ext cx="56" cy="63"/>
                </a:xfrm>
                <a:custGeom>
                  <a:avLst/>
                  <a:gdLst>
                    <a:gd name="T0" fmla="*/ 160 w 27"/>
                    <a:gd name="T1" fmla="*/ 0 h 29"/>
                    <a:gd name="T2" fmla="*/ 207 w 27"/>
                    <a:gd name="T3" fmla="*/ 113 h 29"/>
                    <a:gd name="T4" fmla="*/ 64 w 27"/>
                    <a:gd name="T5" fmla="*/ 265 h 29"/>
                    <a:gd name="T6" fmla="*/ 0 w 27"/>
                    <a:gd name="T7" fmla="*/ 245 h 29"/>
                    <a:gd name="T8" fmla="*/ 100 w 27"/>
                    <a:gd name="T9" fmla="*/ 298 h 29"/>
                    <a:gd name="T10" fmla="*/ 241 w 27"/>
                    <a:gd name="T11" fmla="*/ 141 h 29"/>
                    <a:gd name="T12" fmla="*/ 160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2" y="5"/>
                        <a:pt x="23" y="7"/>
                        <a:pt x="23" y="11"/>
                      </a:cubicBezTo>
                      <a:cubicBezTo>
                        <a:pt x="23" y="21"/>
                        <a:pt x="16" y="26"/>
                        <a:pt x="7" y="26"/>
                      </a:cubicBezTo>
                      <a:cubicBezTo>
                        <a:pt x="5" y="26"/>
                        <a:pt x="2" y="25"/>
                        <a:pt x="0" y="24"/>
                      </a:cubicBezTo>
                      <a:cubicBezTo>
                        <a:pt x="3" y="27"/>
                        <a:pt x="7" y="29"/>
                        <a:pt x="11" y="29"/>
                      </a:cubicBezTo>
                      <a:cubicBezTo>
                        <a:pt x="20" y="29"/>
                        <a:pt x="27" y="22"/>
                        <a:pt x="27" y="14"/>
                      </a:cubicBezTo>
                      <a:cubicBezTo>
                        <a:pt x="27" y="8"/>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9" name="Freeform 218">
                  <a:extLst>
                    <a:ext uri="{FF2B5EF4-FFF2-40B4-BE49-F238E27FC236}">
                      <a16:creationId xmlns:a16="http://schemas.microsoft.com/office/drawing/2014/main" id="{753D6AFB-F31B-2D39-D3B0-59BA4815DDEF}"/>
                    </a:ext>
                  </a:extLst>
                </p:cNvPr>
                <p:cNvSpPr>
                  <a:spLocks/>
                </p:cNvSpPr>
                <p:nvPr/>
              </p:nvSpPr>
              <p:spPr bwMode="auto">
                <a:xfrm>
                  <a:off x="1694" y="3256"/>
                  <a:ext cx="84" cy="90"/>
                </a:xfrm>
                <a:custGeom>
                  <a:avLst/>
                  <a:gdLst>
                    <a:gd name="T0" fmla="*/ 320 w 41"/>
                    <a:gd name="T1" fmla="*/ 285 h 41"/>
                    <a:gd name="T2" fmla="*/ 121 w 41"/>
                    <a:gd name="T3" fmla="*/ 391 h 41"/>
                    <a:gd name="T4" fmla="*/ 33 w 41"/>
                    <a:gd name="T5" fmla="*/ 149 h 41"/>
                    <a:gd name="T6" fmla="*/ 232 w 41"/>
                    <a:gd name="T7" fmla="*/ 44 h 41"/>
                    <a:gd name="T8" fmla="*/ 320 w 41"/>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1">
                      <a:moveTo>
                        <a:pt x="37" y="27"/>
                      </a:moveTo>
                      <a:cubicBezTo>
                        <a:pt x="33" y="36"/>
                        <a:pt x="23" y="41"/>
                        <a:pt x="14" y="37"/>
                      </a:cubicBezTo>
                      <a:cubicBezTo>
                        <a:pt x="5" y="33"/>
                        <a:pt x="0" y="23"/>
                        <a:pt x="4" y="14"/>
                      </a:cubicBezTo>
                      <a:cubicBezTo>
                        <a:pt x="8" y="5"/>
                        <a:pt x="18" y="0"/>
                        <a:pt x="27" y="4"/>
                      </a:cubicBezTo>
                      <a:cubicBezTo>
                        <a:pt x="36" y="8"/>
                        <a:pt x="41" y="18"/>
                        <a:pt x="37"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0" name="Freeform 219">
                  <a:extLst>
                    <a:ext uri="{FF2B5EF4-FFF2-40B4-BE49-F238E27FC236}">
                      <a16:creationId xmlns:a16="http://schemas.microsoft.com/office/drawing/2014/main" id="{63273FCA-CD5B-CAFE-03E0-08DB2273B64B}"/>
                    </a:ext>
                  </a:extLst>
                </p:cNvPr>
                <p:cNvSpPr>
                  <a:spLocks/>
                </p:cNvSpPr>
                <p:nvPr/>
              </p:nvSpPr>
              <p:spPr bwMode="auto">
                <a:xfrm>
                  <a:off x="1706" y="3274"/>
                  <a:ext cx="40" cy="42"/>
                </a:xfrm>
                <a:custGeom>
                  <a:avLst/>
                  <a:gdLst>
                    <a:gd name="T0" fmla="*/ 8 w 19"/>
                    <a:gd name="T1" fmla="*/ 88 h 19"/>
                    <a:gd name="T2" fmla="*/ 101 w 19"/>
                    <a:gd name="T3" fmla="*/ 9 h 19"/>
                    <a:gd name="T4" fmla="*/ 168 w 19"/>
                    <a:gd name="T5" fmla="*/ 117 h 19"/>
                    <a:gd name="T6" fmla="*/ 76 w 19"/>
                    <a:gd name="T7" fmla="*/ 195 h 19"/>
                    <a:gd name="T8" fmla="*/ 8 w 19"/>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4"/>
                        <a:pt x="6" y="0"/>
                        <a:pt x="11" y="1"/>
                      </a:cubicBezTo>
                      <a:cubicBezTo>
                        <a:pt x="16" y="2"/>
                        <a:pt x="19" y="7"/>
                        <a:pt x="18" y="11"/>
                      </a:cubicBezTo>
                      <a:cubicBezTo>
                        <a:pt x="17" y="16"/>
                        <a:pt x="13" y="19"/>
                        <a:pt x="8"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1" name="Freeform 220">
                  <a:extLst>
                    <a:ext uri="{FF2B5EF4-FFF2-40B4-BE49-F238E27FC236}">
                      <a16:creationId xmlns:a16="http://schemas.microsoft.com/office/drawing/2014/main" id="{C10A132A-3BC9-0566-CC18-C30BD94A1225}"/>
                    </a:ext>
                  </a:extLst>
                </p:cNvPr>
                <p:cNvSpPr>
                  <a:spLocks/>
                </p:cNvSpPr>
                <p:nvPr/>
              </p:nvSpPr>
              <p:spPr bwMode="auto">
                <a:xfrm>
                  <a:off x="1715" y="3285"/>
                  <a:ext cx="16" cy="18"/>
                </a:xfrm>
                <a:custGeom>
                  <a:avLst/>
                  <a:gdLst>
                    <a:gd name="T0" fmla="*/ 0 w 8"/>
                    <a:gd name="T1" fmla="*/ 36 h 8"/>
                    <a:gd name="T2" fmla="*/ 32 w 8"/>
                    <a:gd name="T3" fmla="*/ 11 h 8"/>
                    <a:gd name="T4" fmla="*/ 56 w 8"/>
                    <a:gd name="T5" fmla="*/ 56 h 8"/>
                    <a:gd name="T6" fmla="*/ 24 w 8"/>
                    <a:gd name="T7" fmla="*/ 81 h 8"/>
                    <a:gd name="T8" fmla="*/ 0 w 8"/>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3"/>
                      </a:moveTo>
                      <a:cubicBezTo>
                        <a:pt x="1" y="1"/>
                        <a:pt x="3" y="0"/>
                        <a:pt x="4" y="1"/>
                      </a:cubicBezTo>
                      <a:cubicBezTo>
                        <a:pt x="6" y="1"/>
                        <a:pt x="8" y="3"/>
                        <a:pt x="7" y="5"/>
                      </a:cubicBezTo>
                      <a:cubicBezTo>
                        <a:pt x="7" y="7"/>
                        <a:pt x="5" y="8"/>
                        <a:pt x="3" y="7"/>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2" name="Freeform 221">
                  <a:extLst>
                    <a:ext uri="{FF2B5EF4-FFF2-40B4-BE49-F238E27FC236}">
                      <a16:creationId xmlns:a16="http://schemas.microsoft.com/office/drawing/2014/main" id="{DFA8ABDB-3755-20A0-C157-6E76FB91892A}"/>
                    </a:ext>
                  </a:extLst>
                </p:cNvPr>
                <p:cNvSpPr>
                  <a:spLocks/>
                </p:cNvSpPr>
                <p:nvPr/>
              </p:nvSpPr>
              <p:spPr bwMode="auto">
                <a:xfrm>
                  <a:off x="1694" y="3256"/>
                  <a:ext cx="84" cy="90"/>
                </a:xfrm>
                <a:custGeom>
                  <a:avLst/>
                  <a:gdLst>
                    <a:gd name="T0" fmla="*/ 320 w 41"/>
                    <a:gd name="T1" fmla="*/ 285 h 41"/>
                    <a:gd name="T2" fmla="*/ 121 w 41"/>
                    <a:gd name="T3" fmla="*/ 391 h 41"/>
                    <a:gd name="T4" fmla="*/ 33 w 41"/>
                    <a:gd name="T5" fmla="*/ 149 h 41"/>
                    <a:gd name="T6" fmla="*/ 232 w 41"/>
                    <a:gd name="T7" fmla="*/ 44 h 41"/>
                    <a:gd name="T8" fmla="*/ 320 w 41"/>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1">
                      <a:moveTo>
                        <a:pt x="37" y="27"/>
                      </a:moveTo>
                      <a:cubicBezTo>
                        <a:pt x="33" y="36"/>
                        <a:pt x="23" y="41"/>
                        <a:pt x="14" y="37"/>
                      </a:cubicBezTo>
                      <a:cubicBezTo>
                        <a:pt x="5" y="33"/>
                        <a:pt x="0" y="23"/>
                        <a:pt x="4" y="14"/>
                      </a:cubicBezTo>
                      <a:cubicBezTo>
                        <a:pt x="8" y="5"/>
                        <a:pt x="18" y="0"/>
                        <a:pt x="27" y="4"/>
                      </a:cubicBezTo>
                      <a:cubicBezTo>
                        <a:pt x="36" y="8"/>
                        <a:pt x="41" y="18"/>
                        <a:pt x="37"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3" name="Freeform 222">
                  <a:extLst>
                    <a:ext uri="{FF2B5EF4-FFF2-40B4-BE49-F238E27FC236}">
                      <a16:creationId xmlns:a16="http://schemas.microsoft.com/office/drawing/2014/main" id="{576CDF52-1C34-BDC1-E432-F97A39487932}"/>
                    </a:ext>
                  </a:extLst>
                </p:cNvPr>
                <p:cNvSpPr>
                  <a:spLocks/>
                </p:cNvSpPr>
                <p:nvPr/>
              </p:nvSpPr>
              <p:spPr bwMode="auto">
                <a:xfrm>
                  <a:off x="1715" y="3272"/>
                  <a:ext cx="53" cy="63"/>
                </a:xfrm>
                <a:custGeom>
                  <a:avLst/>
                  <a:gdLst>
                    <a:gd name="T0" fmla="*/ 153 w 26"/>
                    <a:gd name="T1" fmla="*/ 0 h 29"/>
                    <a:gd name="T2" fmla="*/ 188 w 26"/>
                    <a:gd name="T3" fmla="*/ 113 h 29"/>
                    <a:gd name="T4" fmla="*/ 59 w 26"/>
                    <a:gd name="T5" fmla="*/ 265 h 29"/>
                    <a:gd name="T6" fmla="*/ 0 w 26"/>
                    <a:gd name="T7" fmla="*/ 245 h 29"/>
                    <a:gd name="T8" fmla="*/ 92 w 26"/>
                    <a:gd name="T9" fmla="*/ 298 h 29"/>
                    <a:gd name="T10" fmla="*/ 220 w 26"/>
                    <a:gd name="T11" fmla="*/ 141 h 29"/>
                    <a:gd name="T12" fmla="*/ 153 w 26"/>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9">
                      <a:moveTo>
                        <a:pt x="18" y="0"/>
                      </a:moveTo>
                      <a:cubicBezTo>
                        <a:pt x="22" y="5"/>
                        <a:pt x="22" y="7"/>
                        <a:pt x="22" y="11"/>
                      </a:cubicBezTo>
                      <a:cubicBezTo>
                        <a:pt x="22" y="21"/>
                        <a:pt x="15" y="26"/>
                        <a:pt x="7" y="26"/>
                      </a:cubicBezTo>
                      <a:cubicBezTo>
                        <a:pt x="5" y="26"/>
                        <a:pt x="2" y="25"/>
                        <a:pt x="0" y="24"/>
                      </a:cubicBezTo>
                      <a:cubicBezTo>
                        <a:pt x="2" y="27"/>
                        <a:pt x="6" y="29"/>
                        <a:pt x="11" y="29"/>
                      </a:cubicBezTo>
                      <a:cubicBezTo>
                        <a:pt x="19" y="29"/>
                        <a:pt x="26" y="22"/>
                        <a:pt x="26" y="14"/>
                      </a:cubicBezTo>
                      <a:cubicBezTo>
                        <a:pt x="26" y="8"/>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4" name="Freeform 223">
                  <a:extLst>
                    <a:ext uri="{FF2B5EF4-FFF2-40B4-BE49-F238E27FC236}">
                      <a16:creationId xmlns:a16="http://schemas.microsoft.com/office/drawing/2014/main" id="{46658010-AD23-8F5D-3EFF-57A2D140B4A4}"/>
                    </a:ext>
                  </a:extLst>
                </p:cNvPr>
                <p:cNvSpPr>
                  <a:spLocks/>
                </p:cNvSpPr>
                <p:nvPr/>
              </p:nvSpPr>
              <p:spPr bwMode="auto">
                <a:xfrm>
                  <a:off x="1746" y="3199"/>
                  <a:ext cx="84" cy="90"/>
                </a:xfrm>
                <a:custGeom>
                  <a:avLst/>
                  <a:gdLst>
                    <a:gd name="T0" fmla="*/ 320 w 41"/>
                    <a:gd name="T1" fmla="*/ 285 h 41"/>
                    <a:gd name="T2" fmla="*/ 121 w 41"/>
                    <a:gd name="T3" fmla="*/ 391 h 41"/>
                    <a:gd name="T4" fmla="*/ 33 w 41"/>
                    <a:gd name="T5" fmla="*/ 149 h 41"/>
                    <a:gd name="T6" fmla="*/ 232 w 41"/>
                    <a:gd name="T7" fmla="*/ 44 h 41"/>
                    <a:gd name="T8" fmla="*/ 320 w 41"/>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1">
                      <a:moveTo>
                        <a:pt x="37" y="27"/>
                      </a:moveTo>
                      <a:cubicBezTo>
                        <a:pt x="33" y="36"/>
                        <a:pt x="23" y="41"/>
                        <a:pt x="14" y="37"/>
                      </a:cubicBezTo>
                      <a:cubicBezTo>
                        <a:pt x="5" y="33"/>
                        <a:pt x="0" y="23"/>
                        <a:pt x="4" y="14"/>
                      </a:cubicBezTo>
                      <a:cubicBezTo>
                        <a:pt x="8" y="5"/>
                        <a:pt x="18" y="0"/>
                        <a:pt x="27" y="4"/>
                      </a:cubicBezTo>
                      <a:cubicBezTo>
                        <a:pt x="36" y="8"/>
                        <a:pt x="41" y="18"/>
                        <a:pt x="37"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5" name="Freeform 224">
                  <a:extLst>
                    <a:ext uri="{FF2B5EF4-FFF2-40B4-BE49-F238E27FC236}">
                      <a16:creationId xmlns:a16="http://schemas.microsoft.com/office/drawing/2014/main" id="{50459F99-1320-60F5-C170-E5F057AD0437}"/>
                    </a:ext>
                  </a:extLst>
                </p:cNvPr>
                <p:cNvSpPr>
                  <a:spLocks/>
                </p:cNvSpPr>
                <p:nvPr/>
              </p:nvSpPr>
              <p:spPr bwMode="auto">
                <a:xfrm>
                  <a:off x="1758" y="3219"/>
                  <a:ext cx="39" cy="40"/>
                </a:xfrm>
                <a:custGeom>
                  <a:avLst/>
                  <a:gdLst>
                    <a:gd name="T0" fmla="*/ 8 w 19"/>
                    <a:gd name="T1" fmla="*/ 80 h 18"/>
                    <a:gd name="T2" fmla="*/ 96 w 19"/>
                    <a:gd name="T3" fmla="*/ 0 h 18"/>
                    <a:gd name="T4" fmla="*/ 156 w 19"/>
                    <a:gd name="T5" fmla="*/ 109 h 18"/>
                    <a:gd name="T6" fmla="*/ 68 w 19"/>
                    <a:gd name="T7" fmla="*/ 187 h 18"/>
                    <a:gd name="T8" fmla="*/ 8 w 19"/>
                    <a:gd name="T9" fmla="*/ 8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7"/>
                      </a:moveTo>
                      <a:cubicBezTo>
                        <a:pt x="2" y="3"/>
                        <a:pt x="6" y="0"/>
                        <a:pt x="11" y="0"/>
                      </a:cubicBezTo>
                      <a:cubicBezTo>
                        <a:pt x="16" y="1"/>
                        <a:pt x="19" y="6"/>
                        <a:pt x="18" y="10"/>
                      </a:cubicBezTo>
                      <a:cubicBezTo>
                        <a:pt x="17" y="15"/>
                        <a:pt x="13" y="18"/>
                        <a:pt x="8" y="17"/>
                      </a:cubicBezTo>
                      <a:cubicBezTo>
                        <a:pt x="3" y="17"/>
                        <a:pt x="0" y="12"/>
                        <a:pt x="1" y="7"/>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6" name="Freeform 225">
                  <a:extLst>
                    <a:ext uri="{FF2B5EF4-FFF2-40B4-BE49-F238E27FC236}">
                      <a16:creationId xmlns:a16="http://schemas.microsoft.com/office/drawing/2014/main" id="{DB856A37-01ED-17DB-9763-1394E9AA005E}"/>
                    </a:ext>
                  </a:extLst>
                </p:cNvPr>
                <p:cNvSpPr>
                  <a:spLocks/>
                </p:cNvSpPr>
                <p:nvPr/>
              </p:nvSpPr>
              <p:spPr bwMode="auto">
                <a:xfrm>
                  <a:off x="1766" y="3228"/>
                  <a:ext cx="14" cy="18"/>
                </a:xfrm>
                <a:custGeom>
                  <a:avLst/>
                  <a:gdLst>
                    <a:gd name="T0" fmla="*/ 0 w 7"/>
                    <a:gd name="T1" fmla="*/ 36 h 8"/>
                    <a:gd name="T2" fmla="*/ 32 w 7"/>
                    <a:gd name="T3" fmla="*/ 11 h 8"/>
                    <a:gd name="T4" fmla="*/ 56 w 7"/>
                    <a:gd name="T5" fmla="*/ 56 h 8"/>
                    <a:gd name="T6" fmla="*/ 24 w 7"/>
                    <a:gd name="T7" fmla="*/ 81 h 8"/>
                    <a:gd name="T8" fmla="*/ 0 w 7"/>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3"/>
                      </a:moveTo>
                      <a:cubicBezTo>
                        <a:pt x="1" y="2"/>
                        <a:pt x="2" y="0"/>
                        <a:pt x="4" y="1"/>
                      </a:cubicBezTo>
                      <a:cubicBezTo>
                        <a:pt x="6" y="1"/>
                        <a:pt x="7" y="3"/>
                        <a:pt x="7" y="5"/>
                      </a:cubicBezTo>
                      <a:cubicBezTo>
                        <a:pt x="7" y="7"/>
                        <a:pt x="5" y="8"/>
                        <a:pt x="3" y="7"/>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7" name="Freeform 226">
                  <a:extLst>
                    <a:ext uri="{FF2B5EF4-FFF2-40B4-BE49-F238E27FC236}">
                      <a16:creationId xmlns:a16="http://schemas.microsoft.com/office/drawing/2014/main" id="{83B5FC9E-7803-1826-BE61-50D75247216F}"/>
                    </a:ext>
                  </a:extLst>
                </p:cNvPr>
                <p:cNvSpPr>
                  <a:spLocks/>
                </p:cNvSpPr>
                <p:nvPr/>
              </p:nvSpPr>
              <p:spPr bwMode="auto">
                <a:xfrm>
                  <a:off x="1746" y="3199"/>
                  <a:ext cx="84" cy="90"/>
                </a:xfrm>
                <a:custGeom>
                  <a:avLst/>
                  <a:gdLst>
                    <a:gd name="T0" fmla="*/ 320 w 41"/>
                    <a:gd name="T1" fmla="*/ 285 h 41"/>
                    <a:gd name="T2" fmla="*/ 121 w 41"/>
                    <a:gd name="T3" fmla="*/ 391 h 41"/>
                    <a:gd name="T4" fmla="*/ 33 w 41"/>
                    <a:gd name="T5" fmla="*/ 149 h 41"/>
                    <a:gd name="T6" fmla="*/ 232 w 41"/>
                    <a:gd name="T7" fmla="*/ 44 h 41"/>
                    <a:gd name="T8" fmla="*/ 320 w 41"/>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1">
                      <a:moveTo>
                        <a:pt x="37" y="27"/>
                      </a:moveTo>
                      <a:cubicBezTo>
                        <a:pt x="33" y="36"/>
                        <a:pt x="23" y="41"/>
                        <a:pt x="14" y="37"/>
                      </a:cubicBezTo>
                      <a:cubicBezTo>
                        <a:pt x="5" y="33"/>
                        <a:pt x="0" y="23"/>
                        <a:pt x="4" y="14"/>
                      </a:cubicBezTo>
                      <a:cubicBezTo>
                        <a:pt x="8" y="5"/>
                        <a:pt x="18" y="0"/>
                        <a:pt x="27" y="4"/>
                      </a:cubicBezTo>
                      <a:cubicBezTo>
                        <a:pt x="36" y="8"/>
                        <a:pt x="41" y="18"/>
                        <a:pt x="37"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8" name="Freeform 227">
                  <a:extLst>
                    <a:ext uri="{FF2B5EF4-FFF2-40B4-BE49-F238E27FC236}">
                      <a16:creationId xmlns:a16="http://schemas.microsoft.com/office/drawing/2014/main" id="{F3BB87BF-3ED7-C51C-4B52-EAF1C244B883}"/>
                    </a:ext>
                  </a:extLst>
                </p:cNvPr>
                <p:cNvSpPr>
                  <a:spLocks/>
                </p:cNvSpPr>
                <p:nvPr/>
              </p:nvSpPr>
              <p:spPr bwMode="auto">
                <a:xfrm>
                  <a:off x="1766" y="3215"/>
                  <a:ext cx="54" cy="63"/>
                </a:xfrm>
                <a:custGeom>
                  <a:avLst/>
                  <a:gdLst>
                    <a:gd name="T0" fmla="*/ 160 w 26"/>
                    <a:gd name="T1" fmla="*/ 0 h 29"/>
                    <a:gd name="T2" fmla="*/ 199 w 26"/>
                    <a:gd name="T3" fmla="*/ 113 h 29"/>
                    <a:gd name="T4" fmla="*/ 64 w 26"/>
                    <a:gd name="T5" fmla="*/ 265 h 29"/>
                    <a:gd name="T6" fmla="*/ 0 w 26"/>
                    <a:gd name="T7" fmla="*/ 245 h 29"/>
                    <a:gd name="T8" fmla="*/ 100 w 26"/>
                    <a:gd name="T9" fmla="*/ 298 h 29"/>
                    <a:gd name="T10" fmla="*/ 233 w 26"/>
                    <a:gd name="T11" fmla="*/ 141 h 29"/>
                    <a:gd name="T12" fmla="*/ 160 w 26"/>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9">
                      <a:moveTo>
                        <a:pt x="18" y="0"/>
                      </a:moveTo>
                      <a:cubicBezTo>
                        <a:pt x="22" y="5"/>
                        <a:pt x="22" y="7"/>
                        <a:pt x="22" y="11"/>
                      </a:cubicBezTo>
                      <a:cubicBezTo>
                        <a:pt x="22" y="21"/>
                        <a:pt x="15" y="26"/>
                        <a:pt x="7" y="26"/>
                      </a:cubicBezTo>
                      <a:cubicBezTo>
                        <a:pt x="5" y="26"/>
                        <a:pt x="2" y="25"/>
                        <a:pt x="0" y="24"/>
                      </a:cubicBezTo>
                      <a:cubicBezTo>
                        <a:pt x="2" y="27"/>
                        <a:pt x="6" y="29"/>
                        <a:pt x="11" y="29"/>
                      </a:cubicBezTo>
                      <a:cubicBezTo>
                        <a:pt x="19" y="29"/>
                        <a:pt x="26" y="22"/>
                        <a:pt x="26" y="14"/>
                      </a:cubicBezTo>
                      <a:cubicBezTo>
                        <a:pt x="26" y="8"/>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9" name="Freeform 228">
                  <a:extLst>
                    <a:ext uri="{FF2B5EF4-FFF2-40B4-BE49-F238E27FC236}">
                      <a16:creationId xmlns:a16="http://schemas.microsoft.com/office/drawing/2014/main" id="{5CAC8C51-3B1A-8E81-6E54-E9A535A278CD}"/>
                    </a:ext>
                  </a:extLst>
                </p:cNvPr>
                <p:cNvSpPr>
                  <a:spLocks/>
                </p:cNvSpPr>
                <p:nvPr/>
              </p:nvSpPr>
              <p:spPr bwMode="auto">
                <a:xfrm>
                  <a:off x="1768" y="3125"/>
                  <a:ext cx="82" cy="88"/>
                </a:xfrm>
                <a:custGeom>
                  <a:avLst/>
                  <a:gdLst>
                    <a:gd name="T0" fmla="*/ 312 w 40"/>
                    <a:gd name="T1" fmla="*/ 286 h 40"/>
                    <a:gd name="T2" fmla="*/ 113 w 40"/>
                    <a:gd name="T3" fmla="*/ 383 h 40"/>
                    <a:gd name="T4" fmla="*/ 25 w 40"/>
                    <a:gd name="T5" fmla="*/ 141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6"/>
                      </a:cubicBezTo>
                      <a:cubicBezTo>
                        <a:pt x="4" y="33"/>
                        <a:pt x="0" y="22"/>
                        <a:pt x="3" y="13"/>
                      </a:cubicBezTo>
                      <a:cubicBezTo>
                        <a:pt x="7" y="4"/>
                        <a:pt x="18" y="0"/>
                        <a:pt x="27" y="4"/>
                      </a:cubicBezTo>
                      <a:cubicBezTo>
                        <a:pt x="36" y="7"/>
                        <a:pt x="40" y="18"/>
                        <a:pt x="36"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0" name="Freeform 229">
                  <a:extLst>
                    <a:ext uri="{FF2B5EF4-FFF2-40B4-BE49-F238E27FC236}">
                      <a16:creationId xmlns:a16="http://schemas.microsoft.com/office/drawing/2014/main" id="{606D95C9-AEF5-0836-2002-2FA46F2FFF30}"/>
                    </a:ext>
                  </a:extLst>
                </p:cNvPr>
                <p:cNvSpPr>
                  <a:spLocks/>
                </p:cNvSpPr>
                <p:nvPr/>
              </p:nvSpPr>
              <p:spPr bwMode="auto">
                <a:xfrm>
                  <a:off x="1778" y="3142"/>
                  <a:ext cx="39" cy="42"/>
                </a:xfrm>
                <a:custGeom>
                  <a:avLst/>
                  <a:gdLst>
                    <a:gd name="T0" fmla="*/ 8 w 19"/>
                    <a:gd name="T1" fmla="*/ 88 h 19"/>
                    <a:gd name="T2" fmla="*/ 96 w 19"/>
                    <a:gd name="T3" fmla="*/ 9 h 19"/>
                    <a:gd name="T4" fmla="*/ 156 w 19"/>
                    <a:gd name="T5" fmla="*/ 117 h 19"/>
                    <a:gd name="T6" fmla="*/ 68 w 19"/>
                    <a:gd name="T7" fmla="*/ 195 h 19"/>
                    <a:gd name="T8" fmla="*/ 8 w 19"/>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7" y="0"/>
                        <a:pt x="11" y="1"/>
                      </a:cubicBezTo>
                      <a:cubicBezTo>
                        <a:pt x="16" y="2"/>
                        <a:pt x="19" y="6"/>
                        <a:pt x="18" y="11"/>
                      </a:cubicBezTo>
                      <a:cubicBezTo>
                        <a:pt x="17" y="15"/>
                        <a:pt x="13" y="19"/>
                        <a:pt x="8" y="18"/>
                      </a:cubicBezTo>
                      <a:cubicBezTo>
                        <a:pt x="3" y="17"/>
                        <a:pt x="0" y="12"/>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1" name="Freeform 230">
                  <a:extLst>
                    <a:ext uri="{FF2B5EF4-FFF2-40B4-BE49-F238E27FC236}">
                      <a16:creationId xmlns:a16="http://schemas.microsoft.com/office/drawing/2014/main" id="{BC778802-1997-8A93-6768-31062F198F1E}"/>
                    </a:ext>
                  </a:extLst>
                </p:cNvPr>
                <p:cNvSpPr>
                  <a:spLocks/>
                </p:cNvSpPr>
                <p:nvPr/>
              </p:nvSpPr>
              <p:spPr bwMode="auto">
                <a:xfrm>
                  <a:off x="1787" y="3153"/>
                  <a:ext cx="16" cy="16"/>
                </a:xfrm>
                <a:custGeom>
                  <a:avLst/>
                  <a:gdLst>
                    <a:gd name="T0" fmla="*/ 8 w 8"/>
                    <a:gd name="T1" fmla="*/ 37 h 7"/>
                    <a:gd name="T2" fmla="*/ 40 w 8"/>
                    <a:gd name="T3" fmla="*/ 0 h 7"/>
                    <a:gd name="T4" fmla="*/ 56 w 8"/>
                    <a:gd name="T5" fmla="*/ 48 h 7"/>
                    <a:gd name="T6" fmla="*/ 24 w 8"/>
                    <a:gd name="T7" fmla="*/ 85 h 7"/>
                    <a:gd name="T8" fmla="*/ 8 w 8"/>
                    <a:gd name="T9" fmla="*/ 37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1" y="3"/>
                      </a:moveTo>
                      <a:cubicBezTo>
                        <a:pt x="1" y="1"/>
                        <a:pt x="3" y="0"/>
                        <a:pt x="5" y="0"/>
                      </a:cubicBezTo>
                      <a:cubicBezTo>
                        <a:pt x="7" y="0"/>
                        <a:pt x="8" y="2"/>
                        <a:pt x="7" y="4"/>
                      </a:cubicBezTo>
                      <a:cubicBezTo>
                        <a:pt x="7" y="6"/>
                        <a:pt x="5" y="7"/>
                        <a:pt x="3" y="7"/>
                      </a:cubicBezTo>
                      <a:cubicBezTo>
                        <a:pt x="1" y="6"/>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2" name="Freeform 231">
                  <a:extLst>
                    <a:ext uri="{FF2B5EF4-FFF2-40B4-BE49-F238E27FC236}">
                      <a16:creationId xmlns:a16="http://schemas.microsoft.com/office/drawing/2014/main" id="{BD5AF5B8-0999-5918-CE2F-91E4AAA8282E}"/>
                    </a:ext>
                  </a:extLst>
                </p:cNvPr>
                <p:cNvSpPr>
                  <a:spLocks/>
                </p:cNvSpPr>
                <p:nvPr/>
              </p:nvSpPr>
              <p:spPr bwMode="auto">
                <a:xfrm>
                  <a:off x="1768" y="3125"/>
                  <a:ext cx="82" cy="88"/>
                </a:xfrm>
                <a:custGeom>
                  <a:avLst/>
                  <a:gdLst>
                    <a:gd name="T0" fmla="*/ 312 w 40"/>
                    <a:gd name="T1" fmla="*/ 286 h 40"/>
                    <a:gd name="T2" fmla="*/ 113 w 40"/>
                    <a:gd name="T3" fmla="*/ 383 h 40"/>
                    <a:gd name="T4" fmla="*/ 25 w 40"/>
                    <a:gd name="T5" fmla="*/ 141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6"/>
                      </a:cubicBezTo>
                      <a:cubicBezTo>
                        <a:pt x="4" y="33"/>
                        <a:pt x="0" y="22"/>
                        <a:pt x="3" y="13"/>
                      </a:cubicBezTo>
                      <a:cubicBezTo>
                        <a:pt x="7" y="4"/>
                        <a:pt x="18" y="0"/>
                        <a:pt x="27" y="4"/>
                      </a:cubicBezTo>
                      <a:cubicBezTo>
                        <a:pt x="36" y="7"/>
                        <a:pt x="40" y="18"/>
                        <a:pt x="36"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3" name="Freeform 232">
                  <a:extLst>
                    <a:ext uri="{FF2B5EF4-FFF2-40B4-BE49-F238E27FC236}">
                      <a16:creationId xmlns:a16="http://schemas.microsoft.com/office/drawing/2014/main" id="{A6D98362-97D4-233B-DABD-4107B7C54512}"/>
                    </a:ext>
                  </a:extLst>
                </p:cNvPr>
                <p:cNvSpPr>
                  <a:spLocks/>
                </p:cNvSpPr>
                <p:nvPr/>
              </p:nvSpPr>
              <p:spPr bwMode="auto">
                <a:xfrm>
                  <a:off x="1787" y="3138"/>
                  <a:ext cx="53" cy="64"/>
                </a:xfrm>
                <a:custGeom>
                  <a:avLst/>
                  <a:gdLst>
                    <a:gd name="T0" fmla="*/ 153 w 26"/>
                    <a:gd name="T1" fmla="*/ 0 h 29"/>
                    <a:gd name="T2" fmla="*/ 196 w 26"/>
                    <a:gd name="T3" fmla="*/ 117 h 29"/>
                    <a:gd name="T4" fmla="*/ 59 w 26"/>
                    <a:gd name="T5" fmla="*/ 278 h 29"/>
                    <a:gd name="T6" fmla="*/ 0 w 26"/>
                    <a:gd name="T7" fmla="*/ 258 h 29"/>
                    <a:gd name="T8" fmla="*/ 92 w 26"/>
                    <a:gd name="T9" fmla="*/ 311 h 29"/>
                    <a:gd name="T10" fmla="*/ 220 w 26"/>
                    <a:gd name="T11" fmla="*/ 150 h 29"/>
                    <a:gd name="T12" fmla="*/ 153 w 26"/>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9">
                      <a:moveTo>
                        <a:pt x="18" y="0"/>
                      </a:moveTo>
                      <a:cubicBezTo>
                        <a:pt x="22" y="5"/>
                        <a:pt x="23" y="7"/>
                        <a:pt x="23" y="11"/>
                      </a:cubicBezTo>
                      <a:cubicBezTo>
                        <a:pt x="23" y="22"/>
                        <a:pt x="16" y="26"/>
                        <a:pt x="7" y="26"/>
                      </a:cubicBezTo>
                      <a:cubicBezTo>
                        <a:pt x="5" y="26"/>
                        <a:pt x="2" y="25"/>
                        <a:pt x="0" y="24"/>
                      </a:cubicBezTo>
                      <a:cubicBezTo>
                        <a:pt x="3" y="27"/>
                        <a:pt x="7" y="29"/>
                        <a:pt x="11" y="29"/>
                      </a:cubicBezTo>
                      <a:cubicBezTo>
                        <a:pt x="20" y="29"/>
                        <a:pt x="26" y="22"/>
                        <a:pt x="26" y="14"/>
                      </a:cubicBezTo>
                      <a:cubicBezTo>
                        <a:pt x="26" y="8"/>
                        <a:pt x="23" y="3"/>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4" name="Freeform 233">
                  <a:extLst>
                    <a:ext uri="{FF2B5EF4-FFF2-40B4-BE49-F238E27FC236}">
                      <a16:creationId xmlns:a16="http://schemas.microsoft.com/office/drawing/2014/main" id="{DB783DEB-9573-27EB-62A3-34D5D0AD5F64}"/>
                    </a:ext>
                  </a:extLst>
                </p:cNvPr>
                <p:cNvSpPr>
                  <a:spLocks/>
                </p:cNvSpPr>
                <p:nvPr/>
              </p:nvSpPr>
              <p:spPr bwMode="auto">
                <a:xfrm>
                  <a:off x="1758" y="3048"/>
                  <a:ext cx="82" cy="88"/>
                </a:xfrm>
                <a:custGeom>
                  <a:avLst/>
                  <a:gdLst>
                    <a:gd name="T0" fmla="*/ 312 w 40"/>
                    <a:gd name="T1" fmla="*/ 286 h 40"/>
                    <a:gd name="T2" fmla="*/ 113 w 40"/>
                    <a:gd name="T3" fmla="*/ 383 h 40"/>
                    <a:gd name="T4" fmla="*/ 33 w 40"/>
                    <a:gd name="T5" fmla="*/ 141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3" y="36"/>
                        <a:pt x="22" y="40"/>
                        <a:pt x="13" y="36"/>
                      </a:cubicBezTo>
                      <a:cubicBezTo>
                        <a:pt x="4" y="33"/>
                        <a:pt x="0" y="22"/>
                        <a:pt x="4" y="13"/>
                      </a:cubicBezTo>
                      <a:cubicBezTo>
                        <a:pt x="7" y="4"/>
                        <a:pt x="18" y="0"/>
                        <a:pt x="27" y="4"/>
                      </a:cubicBezTo>
                      <a:cubicBezTo>
                        <a:pt x="36" y="7"/>
                        <a:pt x="40" y="18"/>
                        <a:pt x="36"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5" name="Freeform 234">
                  <a:extLst>
                    <a:ext uri="{FF2B5EF4-FFF2-40B4-BE49-F238E27FC236}">
                      <a16:creationId xmlns:a16="http://schemas.microsoft.com/office/drawing/2014/main" id="{C97AB9CD-20A7-E98A-5527-FE5A09A022B4}"/>
                    </a:ext>
                  </a:extLst>
                </p:cNvPr>
                <p:cNvSpPr>
                  <a:spLocks/>
                </p:cNvSpPr>
                <p:nvPr/>
              </p:nvSpPr>
              <p:spPr bwMode="auto">
                <a:xfrm>
                  <a:off x="1768" y="3066"/>
                  <a:ext cx="39" cy="41"/>
                </a:xfrm>
                <a:custGeom>
                  <a:avLst/>
                  <a:gdLst>
                    <a:gd name="T0" fmla="*/ 8 w 19"/>
                    <a:gd name="T1" fmla="*/ 80 h 19"/>
                    <a:gd name="T2" fmla="*/ 96 w 19"/>
                    <a:gd name="T3" fmla="*/ 9 h 19"/>
                    <a:gd name="T4" fmla="*/ 156 w 19"/>
                    <a:gd name="T5" fmla="*/ 112 h 19"/>
                    <a:gd name="T6" fmla="*/ 68 w 19"/>
                    <a:gd name="T7" fmla="*/ 181 h 19"/>
                    <a:gd name="T8" fmla="*/ 8 w 19"/>
                    <a:gd name="T9" fmla="*/ 8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7" y="0"/>
                        <a:pt x="11" y="1"/>
                      </a:cubicBezTo>
                      <a:cubicBezTo>
                        <a:pt x="16" y="2"/>
                        <a:pt x="19" y="6"/>
                        <a:pt x="18" y="11"/>
                      </a:cubicBezTo>
                      <a:cubicBezTo>
                        <a:pt x="18" y="16"/>
                        <a:pt x="13" y="19"/>
                        <a:pt x="8" y="18"/>
                      </a:cubicBezTo>
                      <a:cubicBezTo>
                        <a:pt x="4" y="17"/>
                        <a:pt x="0" y="12"/>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 name="Freeform 235">
                  <a:extLst>
                    <a:ext uri="{FF2B5EF4-FFF2-40B4-BE49-F238E27FC236}">
                      <a16:creationId xmlns:a16="http://schemas.microsoft.com/office/drawing/2014/main" id="{3799A398-F9AB-46C7-542F-45E5FE99B692}"/>
                    </a:ext>
                  </a:extLst>
                </p:cNvPr>
                <p:cNvSpPr>
                  <a:spLocks/>
                </p:cNvSpPr>
                <p:nvPr/>
              </p:nvSpPr>
              <p:spPr bwMode="auto">
                <a:xfrm>
                  <a:off x="1776" y="3077"/>
                  <a:ext cx="17" cy="15"/>
                </a:xfrm>
                <a:custGeom>
                  <a:avLst/>
                  <a:gdLst>
                    <a:gd name="T0" fmla="*/ 9 w 8"/>
                    <a:gd name="T1" fmla="*/ 28 h 7"/>
                    <a:gd name="T2" fmla="*/ 49 w 8"/>
                    <a:gd name="T3" fmla="*/ 0 h 7"/>
                    <a:gd name="T4" fmla="*/ 77 w 8"/>
                    <a:gd name="T5" fmla="*/ 41 h 7"/>
                    <a:gd name="T6" fmla="*/ 40 w 8"/>
                    <a:gd name="T7" fmla="*/ 69 h 7"/>
                    <a:gd name="T8" fmla="*/ 9 w 8"/>
                    <a:gd name="T9" fmla="*/ 28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1" y="3"/>
                      </a:moveTo>
                      <a:cubicBezTo>
                        <a:pt x="1" y="1"/>
                        <a:pt x="3" y="0"/>
                        <a:pt x="5" y="0"/>
                      </a:cubicBezTo>
                      <a:cubicBezTo>
                        <a:pt x="7" y="0"/>
                        <a:pt x="8" y="2"/>
                        <a:pt x="8" y="4"/>
                      </a:cubicBezTo>
                      <a:cubicBezTo>
                        <a:pt x="7" y="6"/>
                        <a:pt x="5" y="7"/>
                        <a:pt x="4" y="7"/>
                      </a:cubicBezTo>
                      <a:cubicBezTo>
                        <a:pt x="2" y="7"/>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7" name="Freeform 236">
                  <a:extLst>
                    <a:ext uri="{FF2B5EF4-FFF2-40B4-BE49-F238E27FC236}">
                      <a16:creationId xmlns:a16="http://schemas.microsoft.com/office/drawing/2014/main" id="{126040ED-1362-12D2-9C1D-C1EE9E74FE62}"/>
                    </a:ext>
                  </a:extLst>
                </p:cNvPr>
                <p:cNvSpPr>
                  <a:spLocks/>
                </p:cNvSpPr>
                <p:nvPr/>
              </p:nvSpPr>
              <p:spPr bwMode="auto">
                <a:xfrm>
                  <a:off x="1758" y="3048"/>
                  <a:ext cx="82" cy="88"/>
                </a:xfrm>
                <a:custGeom>
                  <a:avLst/>
                  <a:gdLst>
                    <a:gd name="T0" fmla="*/ 312 w 40"/>
                    <a:gd name="T1" fmla="*/ 286 h 40"/>
                    <a:gd name="T2" fmla="*/ 113 w 40"/>
                    <a:gd name="T3" fmla="*/ 383 h 40"/>
                    <a:gd name="T4" fmla="*/ 33 w 40"/>
                    <a:gd name="T5" fmla="*/ 141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3" y="36"/>
                        <a:pt x="22" y="40"/>
                        <a:pt x="13" y="36"/>
                      </a:cubicBezTo>
                      <a:cubicBezTo>
                        <a:pt x="4" y="33"/>
                        <a:pt x="0" y="22"/>
                        <a:pt x="4" y="13"/>
                      </a:cubicBezTo>
                      <a:cubicBezTo>
                        <a:pt x="7" y="4"/>
                        <a:pt x="18" y="0"/>
                        <a:pt x="27" y="4"/>
                      </a:cubicBezTo>
                      <a:cubicBezTo>
                        <a:pt x="36" y="7"/>
                        <a:pt x="40" y="18"/>
                        <a:pt x="36"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8" name="Freeform 237">
                  <a:extLst>
                    <a:ext uri="{FF2B5EF4-FFF2-40B4-BE49-F238E27FC236}">
                      <a16:creationId xmlns:a16="http://schemas.microsoft.com/office/drawing/2014/main" id="{0B2FD5BF-1176-4DE6-2828-BBEBB439F52D}"/>
                    </a:ext>
                  </a:extLst>
                </p:cNvPr>
                <p:cNvSpPr>
                  <a:spLocks/>
                </p:cNvSpPr>
                <p:nvPr/>
              </p:nvSpPr>
              <p:spPr bwMode="auto">
                <a:xfrm>
                  <a:off x="1776" y="3061"/>
                  <a:ext cx="56" cy="64"/>
                </a:xfrm>
                <a:custGeom>
                  <a:avLst/>
                  <a:gdLst>
                    <a:gd name="T0" fmla="*/ 160 w 27"/>
                    <a:gd name="T1" fmla="*/ 0 h 29"/>
                    <a:gd name="T2" fmla="*/ 207 w 27"/>
                    <a:gd name="T3" fmla="*/ 117 h 29"/>
                    <a:gd name="T4" fmla="*/ 64 w 27"/>
                    <a:gd name="T5" fmla="*/ 278 h 29"/>
                    <a:gd name="T6" fmla="*/ 0 w 27"/>
                    <a:gd name="T7" fmla="*/ 258 h 29"/>
                    <a:gd name="T8" fmla="*/ 100 w 27"/>
                    <a:gd name="T9" fmla="*/ 311 h 29"/>
                    <a:gd name="T10" fmla="*/ 241 w 27"/>
                    <a:gd name="T11" fmla="*/ 150 h 29"/>
                    <a:gd name="T12" fmla="*/ 160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3" y="5"/>
                        <a:pt x="23" y="8"/>
                        <a:pt x="23" y="11"/>
                      </a:cubicBezTo>
                      <a:cubicBezTo>
                        <a:pt x="23" y="22"/>
                        <a:pt x="16" y="26"/>
                        <a:pt x="7" y="26"/>
                      </a:cubicBezTo>
                      <a:cubicBezTo>
                        <a:pt x="5" y="26"/>
                        <a:pt x="2" y="25"/>
                        <a:pt x="0" y="24"/>
                      </a:cubicBezTo>
                      <a:cubicBezTo>
                        <a:pt x="3" y="27"/>
                        <a:pt x="7" y="29"/>
                        <a:pt x="11" y="29"/>
                      </a:cubicBezTo>
                      <a:cubicBezTo>
                        <a:pt x="20" y="29"/>
                        <a:pt x="27" y="22"/>
                        <a:pt x="27" y="14"/>
                      </a:cubicBezTo>
                      <a:cubicBezTo>
                        <a:pt x="27" y="8"/>
                        <a:pt x="23" y="3"/>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 name="Freeform 238">
                  <a:extLst>
                    <a:ext uri="{FF2B5EF4-FFF2-40B4-BE49-F238E27FC236}">
                      <a16:creationId xmlns:a16="http://schemas.microsoft.com/office/drawing/2014/main" id="{1D6BF867-932C-4075-117D-17B1E1E6EFE7}"/>
                    </a:ext>
                  </a:extLst>
                </p:cNvPr>
                <p:cNvSpPr>
                  <a:spLocks/>
                </p:cNvSpPr>
                <p:nvPr/>
              </p:nvSpPr>
              <p:spPr bwMode="auto">
                <a:xfrm>
                  <a:off x="1746" y="2971"/>
                  <a:ext cx="84" cy="88"/>
                </a:xfrm>
                <a:custGeom>
                  <a:avLst/>
                  <a:gdLst>
                    <a:gd name="T0" fmla="*/ 320 w 41"/>
                    <a:gd name="T1" fmla="*/ 286 h 40"/>
                    <a:gd name="T2" fmla="*/ 121 w 41"/>
                    <a:gd name="T3" fmla="*/ 383 h 40"/>
                    <a:gd name="T4" fmla="*/ 33 w 41"/>
                    <a:gd name="T5" fmla="*/ 141 h 40"/>
                    <a:gd name="T6" fmla="*/ 232 w 41"/>
                    <a:gd name="T7" fmla="*/ 44 h 40"/>
                    <a:gd name="T8" fmla="*/ 320 w 41"/>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7"/>
                      </a:moveTo>
                      <a:cubicBezTo>
                        <a:pt x="33" y="36"/>
                        <a:pt x="23" y="40"/>
                        <a:pt x="14" y="36"/>
                      </a:cubicBezTo>
                      <a:cubicBezTo>
                        <a:pt x="5" y="33"/>
                        <a:pt x="0" y="22"/>
                        <a:pt x="4" y="13"/>
                      </a:cubicBezTo>
                      <a:cubicBezTo>
                        <a:pt x="8" y="4"/>
                        <a:pt x="18" y="0"/>
                        <a:pt x="27" y="4"/>
                      </a:cubicBezTo>
                      <a:cubicBezTo>
                        <a:pt x="36" y="7"/>
                        <a:pt x="41" y="18"/>
                        <a:pt x="37"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0" name="Freeform 239">
                  <a:extLst>
                    <a:ext uri="{FF2B5EF4-FFF2-40B4-BE49-F238E27FC236}">
                      <a16:creationId xmlns:a16="http://schemas.microsoft.com/office/drawing/2014/main" id="{28B05D78-4C2C-5965-951B-85014D18A410}"/>
                    </a:ext>
                  </a:extLst>
                </p:cNvPr>
                <p:cNvSpPr>
                  <a:spLocks/>
                </p:cNvSpPr>
                <p:nvPr/>
              </p:nvSpPr>
              <p:spPr bwMode="auto">
                <a:xfrm>
                  <a:off x="1758" y="2989"/>
                  <a:ext cx="39" cy="42"/>
                </a:xfrm>
                <a:custGeom>
                  <a:avLst/>
                  <a:gdLst>
                    <a:gd name="T0" fmla="*/ 8 w 19"/>
                    <a:gd name="T1" fmla="*/ 88 h 19"/>
                    <a:gd name="T2" fmla="*/ 96 w 19"/>
                    <a:gd name="T3" fmla="*/ 9 h 19"/>
                    <a:gd name="T4" fmla="*/ 156 w 19"/>
                    <a:gd name="T5" fmla="*/ 117 h 19"/>
                    <a:gd name="T6" fmla="*/ 68 w 19"/>
                    <a:gd name="T7" fmla="*/ 195 h 19"/>
                    <a:gd name="T8" fmla="*/ 8 w 19"/>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6" y="0"/>
                        <a:pt x="11" y="1"/>
                      </a:cubicBezTo>
                      <a:cubicBezTo>
                        <a:pt x="16" y="2"/>
                        <a:pt x="19" y="6"/>
                        <a:pt x="18" y="11"/>
                      </a:cubicBezTo>
                      <a:cubicBezTo>
                        <a:pt x="17" y="16"/>
                        <a:pt x="12" y="19"/>
                        <a:pt x="8"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 name="Freeform 240">
                  <a:extLst>
                    <a:ext uri="{FF2B5EF4-FFF2-40B4-BE49-F238E27FC236}">
                      <a16:creationId xmlns:a16="http://schemas.microsoft.com/office/drawing/2014/main" id="{7F1233EA-DBAF-75C2-D381-20DD3B117DC8}"/>
                    </a:ext>
                  </a:extLst>
                </p:cNvPr>
                <p:cNvSpPr>
                  <a:spLocks/>
                </p:cNvSpPr>
                <p:nvPr/>
              </p:nvSpPr>
              <p:spPr bwMode="auto">
                <a:xfrm>
                  <a:off x="1766" y="3000"/>
                  <a:ext cx="14" cy="15"/>
                </a:xfrm>
                <a:custGeom>
                  <a:avLst/>
                  <a:gdLst>
                    <a:gd name="T0" fmla="*/ 0 w 7"/>
                    <a:gd name="T1" fmla="*/ 28 h 7"/>
                    <a:gd name="T2" fmla="*/ 32 w 7"/>
                    <a:gd name="T3" fmla="*/ 0 h 7"/>
                    <a:gd name="T4" fmla="*/ 56 w 7"/>
                    <a:gd name="T5" fmla="*/ 41 h 7"/>
                    <a:gd name="T6" fmla="*/ 24 w 7"/>
                    <a:gd name="T7" fmla="*/ 69 h 7"/>
                    <a:gd name="T8" fmla="*/ 0 w 7"/>
                    <a:gd name="T9" fmla="*/ 28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3"/>
                      </a:moveTo>
                      <a:cubicBezTo>
                        <a:pt x="1" y="1"/>
                        <a:pt x="2" y="0"/>
                        <a:pt x="4" y="0"/>
                      </a:cubicBezTo>
                      <a:cubicBezTo>
                        <a:pt x="6" y="0"/>
                        <a:pt x="7" y="2"/>
                        <a:pt x="7" y="4"/>
                      </a:cubicBezTo>
                      <a:cubicBezTo>
                        <a:pt x="7" y="6"/>
                        <a:pt x="5" y="7"/>
                        <a:pt x="3" y="7"/>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2" name="Freeform 241">
                  <a:extLst>
                    <a:ext uri="{FF2B5EF4-FFF2-40B4-BE49-F238E27FC236}">
                      <a16:creationId xmlns:a16="http://schemas.microsoft.com/office/drawing/2014/main" id="{8BF13398-56E8-EFD4-A072-A74893678BF1}"/>
                    </a:ext>
                  </a:extLst>
                </p:cNvPr>
                <p:cNvSpPr>
                  <a:spLocks/>
                </p:cNvSpPr>
                <p:nvPr/>
              </p:nvSpPr>
              <p:spPr bwMode="auto">
                <a:xfrm>
                  <a:off x="1746" y="2971"/>
                  <a:ext cx="84" cy="88"/>
                </a:xfrm>
                <a:custGeom>
                  <a:avLst/>
                  <a:gdLst>
                    <a:gd name="T0" fmla="*/ 320 w 41"/>
                    <a:gd name="T1" fmla="*/ 286 h 40"/>
                    <a:gd name="T2" fmla="*/ 121 w 41"/>
                    <a:gd name="T3" fmla="*/ 383 h 40"/>
                    <a:gd name="T4" fmla="*/ 33 w 41"/>
                    <a:gd name="T5" fmla="*/ 141 h 40"/>
                    <a:gd name="T6" fmla="*/ 232 w 41"/>
                    <a:gd name="T7" fmla="*/ 44 h 40"/>
                    <a:gd name="T8" fmla="*/ 320 w 41"/>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7"/>
                      </a:moveTo>
                      <a:cubicBezTo>
                        <a:pt x="33" y="36"/>
                        <a:pt x="23" y="40"/>
                        <a:pt x="14" y="36"/>
                      </a:cubicBezTo>
                      <a:cubicBezTo>
                        <a:pt x="5" y="33"/>
                        <a:pt x="0" y="22"/>
                        <a:pt x="4" y="13"/>
                      </a:cubicBezTo>
                      <a:cubicBezTo>
                        <a:pt x="8" y="4"/>
                        <a:pt x="18" y="0"/>
                        <a:pt x="27" y="4"/>
                      </a:cubicBezTo>
                      <a:cubicBezTo>
                        <a:pt x="36" y="7"/>
                        <a:pt x="41" y="18"/>
                        <a:pt x="37"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 name="Freeform 242">
                  <a:extLst>
                    <a:ext uri="{FF2B5EF4-FFF2-40B4-BE49-F238E27FC236}">
                      <a16:creationId xmlns:a16="http://schemas.microsoft.com/office/drawing/2014/main" id="{60FD5120-B51F-3B58-E528-153D5A1A099C}"/>
                    </a:ext>
                  </a:extLst>
                </p:cNvPr>
                <p:cNvSpPr>
                  <a:spLocks/>
                </p:cNvSpPr>
                <p:nvPr/>
              </p:nvSpPr>
              <p:spPr bwMode="auto">
                <a:xfrm>
                  <a:off x="1764" y="2985"/>
                  <a:ext cx="56" cy="63"/>
                </a:xfrm>
                <a:custGeom>
                  <a:avLst/>
                  <a:gdLst>
                    <a:gd name="T0" fmla="*/ 168 w 27"/>
                    <a:gd name="T1" fmla="*/ 0 h 29"/>
                    <a:gd name="T2" fmla="*/ 207 w 27"/>
                    <a:gd name="T3" fmla="*/ 113 h 29"/>
                    <a:gd name="T4" fmla="*/ 73 w 27"/>
                    <a:gd name="T5" fmla="*/ 278 h 29"/>
                    <a:gd name="T6" fmla="*/ 0 w 27"/>
                    <a:gd name="T7" fmla="*/ 245 h 29"/>
                    <a:gd name="T8" fmla="*/ 108 w 27"/>
                    <a:gd name="T9" fmla="*/ 298 h 29"/>
                    <a:gd name="T10" fmla="*/ 241 w 27"/>
                    <a:gd name="T11" fmla="*/ 141 h 29"/>
                    <a:gd name="T12" fmla="*/ 168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9" y="0"/>
                      </a:moveTo>
                      <a:cubicBezTo>
                        <a:pt x="23" y="6"/>
                        <a:pt x="23" y="8"/>
                        <a:pt x="23" y="11"/>
                      </a:cubicBezTo>
                      <a:cubicBezTo>
                        <a:pt x="23" y="22"/>
                        <a:pt x="16" y="27"/>
                        <a:pt x="8" y="27"/>
                      </a:cubicBezTo>
                      <a:cubicBezTo>
                        <a:pt x="6" y="27"/>
                        <a:pt x="2" y="25"/>
                        <a:pt x="0" y="24"/>
                      </a:cubicBezTo>
                      <a:cubicBezTo>
                        <a:pt x="3" y="27"/>
                        <a:pt x="7" y="29"/>
                        <a:pt x="12" y="29"/>
                      </a:cubicBezTo>
                      <a:cubicBezTo>
                        <a:pt x="20" y="29"/>
                        <a:pt x="27" y="22"/>
                        <a:pt x="27" y="14"/>
                      </a:cubicBezTo>
                      <a:cubicBezTo>
                        <a:pt x="27" y="8"/>
                        <a:pt x="24" y="3"/>
                        <a:pt x="19"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4" name="Freeform 243">
                  <a:extLst>
                    <a:ext uri="{FF2B5EF4-FFF2-40B4-BE49-F238E27FC236}">
                      <a16:creationId xmlns:a16="http://schemas.microsoft.com/office/drawing/2014/main" id="{61AA7230-1930-A352-A684-A77DC7B9FF5D}"/>
                    </a:ext>
                  </a:extLst>
                </p:cNvPr>
                <p:cNvSpPr>
                  <a:spLocks/>
                </p:cNvSpPr>
                <p:nvPr/>
              </p:nvSpPr>
              <p:spPr bwMode="auto">
                <a:xfrm>
                  <a:off x="1754" y="2895"/>
                  <a:ext cx="84" cy="87"/>
                </a:xfrm>
                <a:custGeom>
                  <a:avLst/>
                  <a:gdLst>
                    <a:gd name="T0" fmla="*/ 320 w 41"/>
                    <a:gd name="T1" fmla="*/ 270 h 40"/>
                    <a:gd name="T2" fmla="*/ 121 w 41"/>
                    <a:gd name="T3" fmla="*/ 370 h 40"/>
                    <a:gd name="T4" fmla="*/ 33 w 41"/>
                    <a:gd name="T5" fmla="*/ 133 h 40"/>
                    <a:gd name="T6" fmla="*/ 232 w 41"/>
                    <a:gd name="T7" fmla="*/ 33 h 40"/>
                    <a:gd name="T8" fmla="*/ 320 w 41"/>
                    <a:gd name="T9" fmla="*/ 27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6"/>
                      </a:moveTo>
                      <a:cubicBezTo>
                        <a:pt x="33" y="36"/>
                        <a:pt x="23" y="40"/>
                        <a:pt x="14" y="36"/>
                      </a:cubicBezTo>
                      <a:cubicBezTo>
                        <a:pt x="5" y="32"/>
                        <a:pt x="0" y="22"/>
                        <a:pt x="4" y="13"/>
                      </a:cubicBezTo>
                      <a:cubicBezTo>
                        <a:pt x="8" y="4"/>
                        <a:pt x="18" y="0"/>
                        <a:pt x="27" y="3"/>
                      </a:cubicBezTo>
                      <a:cubicBezTo>
                        <a:pt x="36" y="7"/>
                        <a:pt x="41" y="17"/>
                        <a:pt x="37" y="26"/>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5" name="Freeform 244">
                  <a:extLst>
                    <a:ext uri="{FF2B5EF4-FFF2-40B4-BE49-F238E27FC236}">
                      <a16:creationId xmlns:a16="http://schemas.microsoft.com/office/drawing/2014/main" id="{F2AFFDB3-FD30-AC02-09C3-A93A76E65A15}"/>
                    </a:ext>
                  </a:extLst>
                </p:cNvPr>
                <p:cNvSpPr>
                  <a:spLocks/>
                </p:cNvSpPr>
                <p:nvPr/>
              </p:nvSpPr>
              <p:spPr bwMode="auto">
                <a:xfrm>
                  <a:off x="1766" y="2912"/>
                  <a:ext cx="39" cy="40"/>
                </a:xfrm>
                <a:custGeom>
                  <a:avLst/>
                  <a:gdLst>
                    <a:gd name="T0" fmla="*/ 8 w 19"/>
                    <a:gd name="T1" fmla="*/ 80 h 18"/>
                    <a:gd name="T2" fmla="*/ 96 w 19"/>
                    <a:gd name="T3" fmla="*/ 0 h 18"/>
                    <a:gd name="T4" fmla="*/ 156 w 19"/>
                    <a:gd name="T5" fmla="*/ 118 h 18"/>
                    <a:gd name="T6" fmla="*/ 68 w 19"/>
                    <a:gd name="T7" fmla="*/ 198 h 18"/>
                    <a:gd name="T8" fmla="*/ 8 w 19"/>
                    <a:gd name="T9" fmla="*/ 8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7"/>
                      </a:moveTo>
                      <a:cubicBezTo>
                        <a:pt x="2" y="3"/>
                        <a:pt x="6" y="0"/>
                        <a:pt x="11" y="0"/>
                      </a:cubicBezTo>
                      <a:cubicBezTo>
                        <a:pt x="16" y="1"/>
                        <a:pt x="19" y="6"/>
                        <a:pt x="18" y="11"/>
                      </a:cubicBezTo>
                      <a:cubicBezTo>
                        <a:pt x="17" y="15"/>
                        <a:pt x="12" y="18"/>
                        <a:pt x="8" y="18"/>
                      </a:cubicBezTo>
                      <a:cubicBezTo>
                        <a:pt x="3" y="17"/>
                        <a:pt x="0" y="12"/>
                        <a:pt x="1" y="7"/>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6" name="Freeform 245">
                  <a:extLst>
                    <a:ext uri="{FF2B5EF4-FFF2-40B4-BE49-F238E27FC236}">
                      <a16:creationId xmlns:a16="http://schemas.microsoft.com/office/drawing/2014/main" id="{51D5A529-9B18-4611-CC73-8372A737C2E2}"/>
                    </a:ext>
                  </a:extLst>
                </p:cNvPr>
                <p:cNvSpPr>
                  <a:spLocks/>
                </p:cNvSpPr>
                <p:nvPr/>
              </p:nvSpPr>
              <p:spPr bwMode="auto">
                <a:xfrm>
                  <a:off x="1774" y="2921"/>
                  <a:ext cx="15" cy="18"/>
                </a:xfrm>
                <a:custGeom>
                  <a:avLst/>
                  <a:gdLst>
                    <a:gd name="T0" fmla="*/ 0 w 7"/>
                    <a:gd name="T1" fmla="*/ 45 h 8"/>
                    <a:gd name="T2" fmla="*/ 41 w 7"/>
                    <a:gd name="T3" fmla="*/ 11 h 8"/>
                    <a:gd name="T4" fmla="*/ 69 w 7"/>
                    <a:gd name="T5" fmla="*/ 56 h 8"/>
                    <a:gd name="T6" fmla="*/ 28 w 7"/>
                    <a:gd name="T7" fmla="*/ 92 h 8"/>
                    <a:gd name="T8" fmla="*/ 0 w 7"/>
                    <a:gd name="T9" fmla="*/ 4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4"/>
                      </a:moveTo>
                      <a:cubicBezTo>
                        <a:pt x="1" y="2"/>
                        <a:pt x="2" y="0"/>
                        <a:pt x="4" y="1"/>
                      </a:cubicBezTo>
                      <a:cubicBezTo>
                        <a:pt x="6" y="1"/>
                        <a:pt x="7" y="3"/>
                        <a:pt x="7" y="5"/>
                      </a:cubicBezTo>
                      <a:cubicBezTo>
                        <a:pt x="7" y="7"/>
                        <a:pt x="5" y="8"/>
                        <a:pt x="3" y="8"/>
                      </a:cubicBezTo>
                      <a:cubicBezTo>
                        <a:pt x="1" y="7"/>
                        <a:pt x="0" y="5"/>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7" name="Freeform 246">
                  <a:extLst>
                    <a:ext uri="{FF2B5EF4-FFF2-40B4-BE49-F238E27FC236}">
                      <a16:creationId xmlns:a16="http://schemas.microsoft.com/office/drawing/2014/main" id="{A1826E24-6018-84F7-8AC4-064A08ED8FC4}"/>
                    </a:ext>
                  </a:extLst>
                </p:cNvPr>
                <p:cNvSpPr>
                  <a:spLocks/>
                </p:cNvSpPr>
                <p:nvPr/>
              </p:nvSpPr>
              <p:spPr bwMode="auto">
                <a:xfrm>
                  <a:off x="1754" y="2895"/>
                  <a:ext cx="84" cy="87"/>
                </a:xfrm>
                <a:custGeom>
                  <a:avLst/>
                  <a:gdLst>
                    <a:gd name="T0" fmla="*/ 320 w 41"/>
                    <a:gd name="T1" fmla="*/ 270 h 40"/>
                    <a:gd name="T2" fmla="*/ 121 w 41"/>
                    <a:gd name="T3" fmla="*/ 370 h 40"/>
                    <a:gd name="T4" fmla="*/ 33 w 41"/>
                    <a:gd name="T5" fmla="*/ 133 h 40"/>
                    <a:gd name="T6" fmla="*/ 232 w 41"/>
                    <a:gd name="T7" fmla="*/ 33 h 40"/>
                    <a:gd name="T8" fmla="*/ 320 w 41"/>
                    <a:gd name="T9" fmla="*/ 27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6"/>
                      </a:moveTo>
                      <a:cubicBezTo>
                        <a:pt x="33" y="36"/>
                        <a:pt x="23" y="40"/>
                        <a:pt x="14" y="36"/>
                      </a:cubicBezTo>
                      <a:cubicBezTo>
                        <a:pt x="5" y="32"/>
                        <a:pt x="0" y="22"/>
                        <a:pt x="4" y="13"/>
                      </a:cubicBezTo>
                      <a:cubicBezTo>
                        <a:pt x="8" y="4"/>
                        <a:pt x="18" y="0"/>
                        <a:pt x="27" y="3"/>
                      </a:cubicBezTo>
                      <a:cubicBezTo>
                        <a:pt x="36" y="7"/>
                        <a:pt x="41" y="17"/>
                        <a:pt x="37" y="26"/>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8" name="Freeform 247">
                  <a:extLst>
                    <a:ext uri="{FF2B5EF4-FFF2-40B4-BE49-F238E27FC236}">
                      <a16:creationId xmlns:a16="http://schemas.microsoft.com/office/drawing/2014/main" id="{98016034-FCBB-0361-ED14-3E5EBFF6313D}"/>
                    </a:ext>
                  </a:extLst>
                </p:cNvPr>
                <p:cNvSpPr>
                  <a:spLocks/>
                </p:cNvSpPr>
                <p:nvPr/>
              </p:nvSpPr>
              <p:spPr bwMode="auto">
                <a:xfrm>
                  <a:off x="1772" y="2908"/>
                  <a:ext cx="56" cy="63"/>
                </a:xfrm>
                <a:custGeom>
                  <a:avLst/>
                  <a:gdLst>
                    <a:gd name="T0" fmla="*/ 160 w 27"/>
                    <a:gd name="T1" fmla="*/ 0 h 29"/>
                    <a:gd name="T2" fmla="*/ 207 w 27"/>
                    <a:gd name="T3" fmla="*/ 113 h 29"/>
                    <a:gd name="T4" fmla="*/ 73 w 27"/>
                    <a:gd name="T5" fmla="*/ 265 h 29"/>
                    <a:gd name="T6" fmla="*/ 0 w 27"/>
                    <a:gd name="T7" fmla="*/ 245 h 29"/>
                    <a:gd name="T8" fmla="*/ 108 w 27"/>
                    <a:gd name="T9" fmla="*/ 298 h 29"/>
                    <a:gd name="T10" fmla="*/ 241 w 27"/>
                    <a:gd name="T11" fmla="*/ 141 h 29"/>
                    <a:gd name="T12" fmla="*/ 160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3" y="5"/>
                        <a:pt x="23" y="7"/>
                        <a:pt x="23" y="11"/>
                      </a:cubicBezTo>
                      <a:cubicBezTo>
                        <a:pt x="23" y="21"/>
                        <a:pt x="16" y="26"/>
                        <a:pt x="8" y="26"/>
                      </a:cubicBezTo>
                      <a:cubicBezTo>
                        <a:pt x="5" y="26"/>
                        <a:pt x="2" y="25"/>
                        <a:pt x="0" y="24"/>
                      </a:cubicBezTo>
                      <a:cubicBezTo>
                        <a:pt x="3" y="27"/>
                        <a:pt x="7" y="29"/>
                        <a:pt x="12" y="29"/>
                      </a:cubicBezTo>
                      <a:cubicBezTo>
                        <a:pt x="20" y="29"/>
                        <a:pt x="27" y="22"/>
                        <a:pt x="27" y="14"/>
                      </a:cubicBezTo>
                      <a:cubicBezTo>
                        <a:pt x="27" y="8"/>
                        <a:pt x="24" y="3"/>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 name="Freeform 248">
                  <a:extLst>
                    <a:ext uri="{FF2B5EF4-FFF2-40B4-BE49-F238E27FC236}">
                      <a16:creationId xmlns:a16="http://schemas.microsoft.com/office/drawing/2014/main" id="{0662CDDB-342E-DA2D-DF80-CD9BC14897EF}"/>
                    </a:ext>
                  </a:extLst>
                </p:cNvPr>
                <p:cNvSpPr>
                  <a:spLocks/>
                </p:cNvSpPr>
                <p:nvPr/>
              </p:nvSpPr>
              <p:spPr bwMode="auto">
                <a:xfrm>
                  <a:off x="1774" y="2816"/>
                  <a:ext cx="83" cy="87"/>
                </a:xfrm>
                <a:custGeom>
                  <a:avLst/>
                  <a:gdLst>
                    <a:gd name="T0" fmla="*/ 324 w 40"/>
                    <a:gd name="T1" fmla="*/ 278 h 40"/>
                    <a:gd name="T2" fmla="*/ 116 w 40"/>
                    <a:gd name="T3" fmla="*/ 378 h 40"/>
                    <a:gd name="T4" fmla="*/ 25 w 40"/>
                    <a:gd name="T5" fmla="*/ 141 h 40"/>
                    <a:gd name="T6" fmla="*/ 241 w 40"/>
                    <a:gd name="T7" fmla="*/ 44 h 40"/>
                    <a:gd name="T8" fmla="*/ 324 w 40"/>
                    <a:gd name="T9" fmla="*/ 27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7"/>
                      </a:cubicBezTo>
                      <a:cubicBezTo>
                        <a:pt x="4" y="33"/>
                        <a:pt x="0" y="23"/>
                        <a:pt x="3" y="14"/>
                      </a:cubicBezTo>
                      <a:cubicBezTo>
                        <a:pt x="7" y="4"/>
                        <a:pt x="18" y="0"/>
                        <a:pt x="27" y="4"/>
                      </a:cubicBezTo>
                      <a:cubicBezTo>
                        <a:pt x="36" y="8"/>
                        <a:pt x="40" y="18"/>
                        <a:pt x="36"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0" name="Freeform 249">
                  <a:extLst>
                    <a:ext uri="{FF2B5EF4-FFF2-40B4-BE49-F238E27FC236}">
                      <a16:creationId xmlns:a16="http://schemas.microsoft.com/office/drawing/2014/main" id="{8FAA6797-20AC-DBFB-C3DB-6F157EF82F8F}"/>
                    </a:ext>
                  </a:extLst>
                </p:cNvPr>
                <p:cNvSpPr>
                  <a:spLocks/>
                </p:cNvSpPr>
                <p:nvPr/>
              </p:nvSpPr>
              <p:spPr bwMode="auto">
                <a:xfrm>
                  <a:off x="1785" y="2833"/>
                  <a:ext cx="39" cy="42"/>
                </a:xfrm>
                <a:custGeom>
                  <a:avLst/>
                  <a:gdLst>
                    <a:gd name="T0" fmla="*/ 8 w 19"/>
                    <a:gd name="T1" fmla="*/ 88 h 19"/>
                    <a:gd name="T2" fmla="*/ 96 w 19"/>
                    <a:gd name="T3" fmla="*/ 9 h 19"/>
                    <a:gd name="T4" fmla="*/ 156 w 19"/>
                    <a:gd name="T5" fmla="*/ 117 h 19"/>
                    <a:gd name="T6" fmla="*/ 68 w 19"/>
                    <a:gd name="T7" fmla="*/ 195 h 19"/>
                    <a:gd name="T8" fmla="*/ 8 w 19"/>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7" y="0"/>
                        <a:pt x="11" y="1"/>
                      </a:cubicBezTo>
                      <a:cubicBezTo>
                        <a:pt x="16" y="2"/>
                        <a:pt x="19" y="6"/>
                        <a:pt x="18" y="11"/>
                      </a:cubicBezTo>
                      <a:cubicBezTo>
                        <a:pt x="17" y="16"/>
                        <a:pt x="13" y="19"/>
                        <a:pt x="8"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 name="Freeform 250">
                  <a:extLst>
                    <a:ext uri="{FF2B5EF4-FFF2-40B4-BE49-F238E27FC236}">
                      <a16:creationId xmlns:a16="http://schemas.microsoft.com/office/drawing/2014/main" id="{A313A9C4-4A79-FD07-243F-F5BB2C976047}"/>
                    </a:ext>
                  </a:extLst>
                </p:cNvPr>
                <p:cNvSpPr>
                  <a:spLocks/>
                </p:cNvSpPr>
                <p:nvPr/>
              </p:nvSpPr>
              <p:spPr bwMode="auto">
                <a:xfrm>
                  <a:off x="1793" y="2844"/>
                  <a:ext cx="16" cy="18"/>
                </a:xfrm>
                <a:custGeom>
                  <a:avLst/>
                  <a:gdLst>
                    <a:gd name="T0" fmla="*/ 8 w 8"/>
                    <a:gd name="T1" fmla="*/ 36 h 8"/>
                    <a:gd name="T2" fmla="*/ 40 w 8"/>
                    <a:gd name="T3" fmla="*/ 0 h 8"/>
                    <a:gd name="T4" fmla="*/ 56 w 8"/>
                    <a:gd name="T5" fmla="*/ 45 h 8"/>
                    <a:gd name="T6" fmla="*/ 24 w 8"/>
                    <a:gd name="T7" fmla="*/ 81 h 8"/>
                    <a:gd name="T8" fmla="*/ 8 w 8"/>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3"/>
                      </a:moveTo>
                      <a:cubicBezTo>
                        <a:pt x="1" y="1"/>
                        <a:pt x="3" y="0"/>
                        <a:pt x="5" y="0"/>
                      </a:cubicBezTo>
                      <a:cubicBezTo>
                        <a:pt x="7" y="1"/>
                        <a:pt x="8" y="3"/>
                        <a:pt x="7" y="4"/>
                      </a:cubicBezTo>
                      <a:cubicBezTo>
                        <a:pt x="7" y="6"/>
                        <a:pt x="5" y="8"/>
                        <a:pt x="3" y="7"/>
                      </a:cubicBezTo>
                      <a:cubicBezTo>
                        <a:pt x="2" y="7"/>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 name="Freeform 251">
                  <a:extLst>
                    <a:ext uri="{FF2B5EF4-FFF2-40B4-BE49-F238E27FC236}">
                      <a16:creationId xmlns:a16="http://schemas.microsoft.com/office/drawing/2014/main" id="{4F453475-6154-4FC6-4F2B-4D7CFC99C1D3}"/>
                    </a:ext>
                  </a:extLst>
                </p:cNvPr>
                <p:cNvSpPr>
                  <a:spLocks/>
                </p:cNvSpPr>
                <p:nvPr/>
              </p:nvSpPr>
              <p:spPr bwMode="auto">
                <a:xfrm>
                  <a:off x="1774" y="2816"/>
                  <a:ext cx="83" cy="87"/>
                </a:xfrm>
                <a:custGeom>
                  <a:avLst/>
                  <a:gdLst>
                    <a:gd name="T0" fmla="*/ 324 w 40"/>
                    <a:gd name="T1" fmla="*/ 278 h 40"/>
                    <a:gd name="T2" fmla="*/ 116 w 40"/>
                    <a:gd name="T3" fmla="*/ 378 h 40"/>
                    <a:gd name="T4" fmla="*/ 25 w 40"/>
                    <a:gd name="T5" fmla="*/ 141 h 40"/>
                    <a:gd name="T6" fmla="*/ 241 w 40"/>
                    <a:gd name="T7" fmla="*/ 44 h 40"/>
                    <a:gd name="T8" fmla="*/ 324 w 40"/>
                    <a:gd name="T9" fmla="*/ 27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7"/>
                      </a:cubicBezTo>
                      <a:cubicBezTo>
                        <a:pt x="4" y="33"/>
                        <a:pt x="0" y="23"/>
                        <a:pt x="3" y="14"/>
                      </a:cubicBezTo>
                      <a:cubicBezTo>
                        <a:pt x="7" y="4"/>
                        <a:pt x="18" y="0"/>
                        <a:pt x="27" y="4"/>
                      </a:cubicBezTo>
                      <a:cubicBezTo>
                        <a:pt x="36" y="8"/>
                        <a:pt x="40" y="18"/>
                        <a:pt x="36"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3" name="Freeform 252">
                  <a:extLst>
                    <a:ext uri="{FF2B5EF4-FFF2-40B4-BE49-F238E27FC236}">
                      <a16:creationId xmlns:a16="http://schemas.microsoft.com/office/drawing/2014/main" id="{00AF8F53-0F52-CF85-6276-5AD201DCFAC8}"/>
                    </a:ext>
                  </a:extLst>
                </p:cNvPr>
                <p:cNvSpPr>
                  <a:spLocks/>
                </p:cNvSpPr>
                <p:nvPr/>
              </p:nvSpPr>
              <p:spPr bwMode="auto">
                <a:xfrm>
                  <a:off x="1793" y="2831"/>
                  <a:ext cx="53" cy="64"/>
                </a:xfrm>
                <a:custGeom>
                  <a:avLst/>
                  <a:gdLst>
                    <a:gd name="T0" fmla="*/ 153 w 26"/>
                    <a:gd name="T1" fmla="*/ 0 h 29"/>
                    <a:gd name="T2" fmla="*/ 196 w 26"/>
                    <a:gd name="T3" fmla="*/ 117 h 29"/>
                    <a:gd name="T4" fmla="*/ 59 w 26"/>
                    <a:gd name="T5" fmla="*/ 278 h 29"/>
                    <a:gd name="T6" fmla="*/ 0 w 26"/>
                    <a:gd name="T7" fmla="*/ 249 h 29"/>
                    <a:gd name="T8" fmla="*/ 92 w 26"/>
                    <a:gd name="T9" fmla="*/ 311 h 29"/>
                    <a:gd name="T10" fmla="*/ 220 w 26"/>
                    <a:gd name="T11" fmla="*/ 141 h 29"/>
                    <a:gd name="T12" fmla="*/ 153 w 26"/>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9">
                      <a:moveTo>
                        <a:pt x="18" y="0"/>
                      </a:moveTo>
                      <a:cubicBezTo>
                        <a:pt x="22" y="5"/>
                        <a:pt x="23" y="7"/>
                        <a:pt x="23" y="11"/>
                      </a:cubicBezTo>
                      <a:cubicBezTo>
                        <a:pt x="23" y="21"/>
                        <a:pt x="16" y="26"/>
                        <a:pt x="7" y="26"/>
                      </a:cubicBezTo>
                      <a:cubicBezTo>
                        <a:pt x="5" y="26"/>
                        <a:pt x="2" y="24"/>
                        <a:pt x="0" y="23"/>
                      </a:cubicBezTo>
                      <a:cubicBezTo>
                        <a:pt x="3" y="26"/>
                        <a:pt x="7" y="29"/>
                        <a:pt x="11" y="29"/>
                      </a:cubicBezTo>
                      <a:cubicBezTo>
                        <a:pt x="20" y="29"/>
                        <a:pt x="26" y="22"/>
                        <a:pt x="26" y="13"/>
                      </a:cubicBezTo>
                      <a:cubicBezTo>
                        <a:pt x="26" y="7"/>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 name="Freeform 253">
                  <a:extLst>
                    <a:ext uri="{FF2B5EF4-FFF2-40B4-BE49-F238E27FC236}">
                      <a16:creationId xmlns:a16="http://schemas.microsoft.com/office/drawing/2014/main" id="{E130A49B-F731-F9A6-79BE-29ADC71FF33C}"/>
                    </a:ext>
                  </a:extLst>
                </p:cNvPr>
                <p:cNvSpPr>
                  <a:spLocks/>
                </p:cNvSpPr>
                <p:nvPr/>
              </p:nvSpPr>
              <p:spPr bwMode="auto">
                <a:xfrm>
                  <a:off x="1813" y="2750"/>
                  <a:ext cx="83" cy="88"/>
                </a:xfrm>
                <a:custGeom>
                  <a:avLst/>
                  <a:gdLst>
                    <a:gd name="T0" fmla="*/ 332 w 40"/>
                    <a:gd name="T1" fmla="*/ 275 h 40"/>
                    <a:gd name="T2" fmla="*/ 125 w 40"/>
                    <a:gd name="T3" fmla="*/ 383 h 40"/>
                    <a:gd name="T4" fmla="*/ 35 w 40"/>
                    <a:gd name="T5" fmla="*/ 141 h 40"/>
                    <a:gd name="T6" fmla="*/ 241 w 40"/>
                    <a:gd name="T7" fmla="*/ 33 h 40"/>
                    <a:gd name="T8" fmla="*/ 332 w 40"/>
                    <a:gd name="T9" fmla="*/ 27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7" y="26"/>
                      </a:moveTo>
                      <a:cubicBezTo>
                        <a:pt x="33" y="35"/>
                        <a:pt x="23" y="40"/>
                        <a:pt x="14" y="36"/>
                      </a:cubicBezTo>
                      <a:cubicBezTo>
                        <a:pt x="4" y="32"/>
                        <a:pt x="0" y="22"/>
                        <a:pt x="4" y="13"/>
                      </a:cubicBezTo>
                      <a:cubicBezTo>
                        <a:pt x="8" y="4"/>
                        <a:pt x="18" y="0"/>
                        <a:pt x="27" y="3"/>
                      </a:cubicBezTo>
                      <a:cubicBezTo>
                        <a:pt x="36" y="7"/>
                        <a:pt x="40" y="17"/>
                        <a:pt x="37" y="26"/>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 name="Freeform 254">
                  <a:extLst>
                    <a:ext uri="{FF2B5EF4-FFF2-40B4-BE49-F238E27FC236}">
                      <a16:creationId xmlns:a16="http://schemas.microsoft.com/office/drawing/2014/main" id="{5B858C91-A939-DB16-2C91-0AA13D7D5660}"/>
                    </a:ext>
                  </a:extLst>
                </p:cNvPr>
                <p:cNvSpPr>
                  <a:spLocks/>
                </p:cNvSpPr>
                <p:nvPr/>
              </p:nvSpPr>
              <p:spPr bwMode="auto">
                <a:xfrm>
                  <a:off x="1826" y="2767"/>
                  <a:ext cx="39" cy="40"/>
                </a:xfrm>
                <a:custGeom>
                  <a:avLst/>
                  <a:gdLst>
                    <a:gd name="T0" fmla="*/ 8 w 19"/>
                    <a:gd name="T1" fmla="*/ 80 h 18"/>
                    <a:gd name="T2" fmla="*/ 96 w 19"/>
                    <a:gd name="T3" fmla="*/ 0 h 18"/>
                    <a:gd name="T4" fmla="*/ 156 w 19"/>
                    <a:gd name="T5" fmla="*/ 109 h 18"/>
                    <a:gd name="T6" fmla="*/ 68 w 19"/>
                    <a:gd name="T7" fmla="*/ 187 h 18"/>
                    <a:gd name="T8" fmla="*/ 8 w 19"/>
                    <a:gd name="T9" fmla="*/ 8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7"/>
                      </a:moveTo>
                      <a:cubicBezTo>
                        <a:pt x="2" y="3"/>
                        <a:pt x="6" y="0"/>
                        <a:pt x="11" y="0"/>
                      </a:cubicBezTo>
                      <a:cubicBezTo>
                        <a:pt x="15" y="1"/>
                        <a:pt x="19" y="6"/>
                        <a:pt x="18" y="10"/>
                      </a:cubicBezTo>
                      <a:cubicBezTo>
                        <a:pt x="17" y="15"/>
                        <a:pt x="12" y="18"/>
                        <a:pt x="8" y="17"/>
                      </a:cubicBezTo>
                      <a:cubicBezTo>
                        <a:pt x="3" y="17"/>
                        <a:pt x="0" y="12"/>
                        <a:pt x="1" y="7"/>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6" name="Freeform 255">
                  <a:extLst>
                    <a:ext uri="{FF2B5EF4-FFF2-40B4-BE49-F238E27FC236}">
                      <a16:creationId xmlns:a16="http://schemas.microsoft.com/office/drawing/2014/main" id="{A96167A2-21C9-87F2-DD78-9BA8EE5FA3FC}"/>
                    </a:ext>
                  </a:extLst>
                </p:cNvPr>
                <p:cNvSpPr>
                  <a:spLocks/>
                </p:cNvSpPr>
                <p:nvPr/>
              </p:nvSpPr>
              <p:spPr bwMode="auto">
                <a:xfrm>
                  <a:off x="1834" y="2776"/>
                  <a:ext cx="14" cy="18"/>
                </a:xfrm>
                <a:custGeom>
                  <a:avLst/>
                  <a:gdLst>
                    <a:gd name="T0" fmla="*/ 0 w 7"/>
                    <a:gd name="T1" fmla="*/ 36 h 8"/>
                    <a:gd name="T2" fmla="*/ 32 w 7"/>
                    <a:gd name="T3" fmla="*/ 11 h 8"/>
                    <a:gd name="T4" fmla="*/ 56 w 7"/>
                    <a:gd name="T5" fmla="*/ 56 h 8"/>
                    <a:gd name="T6" fmla="*/ 24 w 7"/>
                    <a:gd name="T7" fmla="*/ 92 h 8"/>
                    <a:gd name="T8" fmla="*/ 0 w 7"/>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3"/>
                      </a:moveTo>
                      <a:cubicBezTo>
                        <a:pt x="0" y="2"/>
                        <a:pt x="2" y="0"/>
                        <a:pt x="4" y="1"/>
                      </a:cubicBezTo>
                      <a:cubicBezTo>
                        <a:pt x="6" y="1"/>
                        <a:pt x="7" y="3"/>
                        <a:pt x="7" y="5"/>
                      </a:cubicBezTo>
                      <a:cubicBezTo>
                        <a:pt x="7" y="7"/>
                        <a:pt x="5" y="8"/>
                        <a:pt x="3" y="8"/>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7" name="Freeform 256">
                  <a:extLst>
                    <a:ext uri="{FF2B5EF4-FFF2-40B4-BE49-F238E27FC236}">
                      <a16:creationId xmlns:a16="http://schemas.microsoft.com/office/drawing/2014/main" id="{8C645398-9DD5-80FD-4FAA-57B423B16F71}"/>
                    </a:ext>
                  </a:extLst>
                </p:cNvPr>
                <p:cNvSpPr>
                  <a:spLocks/>
                </p:cNvSpPr>
                <p:nvPr/>
              </p:nvSpPr>
              <p:spPr bwMode="auto">
                <a:xfrm>
                  <a:off x="1813" y="2750"/>
                  <a:ext cx="83" cy="88"/>
                </a:xfrm>
                <a:custGeom>
                  <a:avLst/>
                  <a:gdLst>
                    <a:gd name="T0" fmla="*/ 332 w 40"/>
                    <a:gd name="T1" fmla="*/ 275 h 40"/>
                    <a:gd name="T2" fmla="*/ 125 w 40"/>
                    <a:gd name="T3" fmla="*/ 383 h 40"/>
                    <a:gd name="T4" fmla="*/ 35 w 40"/>
                    <a:gd name="T5" fmla="*/ 141 h 40"/>
                    <a:gd name="T6" fmla="*/ 241 w 40"/>
                    <a:gd name="T7" fmla="*/ 33 h 40"/>
                    <a:gd name="T8" fmla="*/ 332 w 40"/>
                    <a:gd name="T9" fmla="*/ 275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7" y="26"/>
                      </a:moveTo>
                      <a:cubicBezTo>
                        <a:pt x="33" y="35"/>
                        <a:pt x="23" y="40"/>
                        <a:pt x="14" y="36"/>
                      </a:cubicBezTo>
                      <a:cubicBezTo>
                        <a:pt x="4" y="32"/>
                        <a:pt x="0" y="22"/>
                        <a:pt x="4" y="13"/>
                      </a:cubicBezTo>
                      <a:cubicBezTo>
                        <a:pt x="8" y="4"/>
                        <a:pt x="18" y="0"/>
                        <a:pt x="27" y="3"/>
                      </a:cubicBezTo>
                      <a:cubicBezTo>
                        <a:pt x="36" y="7"/>
                        <a:pt x="40" y="17"/>
                        <a:pt x="37" y="26"/>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8" name="Freeform 257">
                  <a:extLst>
                    <a:ext uri="{FF2B5EF4-FFF2-40B4-BE49-F238E27FC236}">
                      <a16:creationId xmlns:a16="http://schemas.microsoft.com/office/drawing/2014/main" id="{4A358EDD-071C-0681-A353-595FD92E9101}"/>
                    </a:ext>
                  </a:extLst>
                </p:cNvPr>
                <p:cNvSpPr>
                  <a:spLocks/>
                </p:cNvSpPr>
                <p:nvPr/>
              </p:nvSpPr>
              <p:spPr bwMode="auto">
                <a:xfrm>
                  <a:off x="1832" y="2763"/>
                  <a:ext cx="55" cy="64"/>
                </a:xfrm>
                <a:custGeom>
                  <a:avLst/>
                  <a:gdLst>
                    <a:gd name="T0" fmla="*/ 153 w 27"/>
                    <a:gd name="T1" fmla="*/ 0 h 29"/>
                    <a:gd name="T2" fmla="*/ 196 w 27"/>
                    <a:gd name="T3" fmla="*/ 117 h 29"/>
                    <a:gd name="T4" fmla="*/ 67 w 27"/>
                    <a:gd name="T5" fmla="*/ 278 h 29"/>
                    <a:gd name="T6" fmla="*/ 0 w 27"/>
                    <a:gd name="T7" fmla="*/ 258 h 29"/>
                    <a:gd name="T8" fmla="*/ 100 w 27"/>
                    <a:gd name="T9" fmla="*/ 311 h 29"/>
                    <a:gd name="T10" fmla="*/ 228 w 27"/>
                    <a:gd name="T11" fmla="*/ 150 h 29"/>
                    <a:gd name="T12" fmla="*/ 153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3" y="5"/>
                        <a:pt x="23" y="7"/>
                        <a:pt x="23" y="11"/>
                      </a:cubicBezTo>
                      <a:cubicBezTo>
                        <a:pt x="23" y="21"/>
                        <a:pt x="16" y="26"/>
                        <a:pt x="8" y="26"/>
                      </a:cubicBezTo>
                      <a:cubicBezTo>
                        <a:pt x="5" y="26"/>
                        <a:pt x="2" y="25"/>
                        <a:pt x="0" y="24"/>
                      </a:cubicBezTo>
                      <a:cubicBezTo>
                        <a:pt x="3" y="27"/>
                        <a:pt x="7" y="29"/>
                        <a:pt x="12" y="29"/>
                      </a:cubicBezTo>
                      <a:cubicBezTo>
                        <a:pt x="20" y="29"/>
                        <a:pt x="27" y="22"/>
                        <a:pt x="27" y="14"/>
                      </a:cubicBezTo>
                      <a:cubicBezTo>
                        <a:pt x="27" y="8"/>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9" name="Freeform 258">
                  <a:extLst>
                    <a:ext uri="{FF2B5EF4-FFF2-40B4-BE49-F238E27FC236}">
                      <a16:creationId xmlns:a16="http://schemas.microsoft.com/office/drawing/2014/main" id="{1C9C3940-C779-12C4-1214-04510CAA6A52}"/>
                    </a:ext>
                  </a:extLst>
                </p:cNvPr>
                <p:cNvSpPr>
                  <a:spLocks/>
                </p:cNvSpPr>
                <p:nvPr/>
              </p:nvSpPr>
              <p:spPr bwMode="auto">
                <a:xfrm>
                  <a:off x="1826" y="2669"/>
                  <a:ext cx="82" cy="90"/>
                </a:xfrm>
                <a:custGeom>
                  <a:avLst/>
                  <a:gdLst>
                    <a:gd name="T0" fmla="*/ 312 w 40"/>
                    <a:gd name="T1" fmla="*/ 285 h 41"/>
                    <a:gd name="T2" fmla="*/ 113 w 40"/>
                    <a:gd name="T3" fmla="*/ 391 h 41"/>
                    <a:gd name="T4" fmla="*/ 33 w 40"/>
                    <a:gd name="T5" fmla="*/ 149 h 41"/>
                    <a:gd name="T6" fmla="*/ 232 w 40"/>
                    <a:gd name="T7" fmla="*/ 44 h 41"/>
                    <a:gd name="T8" fmla="*/ 312 w 40"/>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36" y="27"/>
                      </a:moveTo>
                      <a:cubicBezTo>
                        <a:pt x="33" y="36"/>
                        <a:pt x="22" y="41"/>
                        <a:pt x="13" y="37"/>
                      </a:cubicBezTo>
                      <a:cubicBezTo>
                        <a:pt x="4" y="33"/>
                        <a:pt x="0" y="23"/>
                        <a:pt x="4" y="14"/>
                      </a:cubicBezTo>
                      <a:cubicBezTo>
                        <a:pt x="7" y="5"/>
                        <a:pt x="18" y="0"/>
                        <a:pt x="27" y="4"/>
                      </a:cubicBezTo>
                      <a:cubicBezTo>
                        <a:pt x="36" y="8"/>
                        <a:pt x="40" y="18"/>
                        <a:pt x="36"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0" name="Freeform 259">
                  <a:extLst>
                    <a:ext uri="{FF2B5EF4-FFF2-40B4-BE49-F238E27FC236}">
                      <a16:creationId xmlns:a16="http://schemas.microsoft.com/office/drawing/2014/main" id="{DECA63F0-9DF4-9950-090E-3B9448CD57A6}"/>
                    </a:ext>
                  </a:extLst>
                </p:cNvPr>
                <p:cNvSpPr>
                  <a:spLocks/>
                </p:cNvSpPr>
                <p:nvPr/>
              </p:nvSpPr>
              <p:spPr bwMode="auto">
                <a:xfrm>
                  <a:off x="1838" y="2686"/>
                  <a:ext cx="37" cy="42"/>
                </a:xfrm>
                <a:custGeom>
                  <a:avLst/>
                  <a:gdLst>
                    <a:gd name="T0" fmla="*/ 0 w 18"/>
                    <a:gd name="T1" fmla="*/ 88 h 19"/>
                    <a:gd name="T2" fmla="*/ 88 w 18"/>
                    <a:gd name="T3" fmla="*/ 9 h 19"/>
                    <a:gd name="T4" fmla="*/ 148 w 18"/>
                    <a:gd name="T5" fmla="*/ 117 h 19"/>
                    <a:gd name="T6" fmla="*/ 60 w 18"/>
                    <a:gd name="T7" fmla="*/ 195 h 19"/>
                    <a:gd name="T8" fmla="*/ 0 w 18"/>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0" y="8"/>
                      </a:moveTo>
                      <a:cubicBezTo>
                        <a:pt x="1" y="4"/>
                        <a:pt x="6" y="0"/>
                        <a:pt x="10" y="1"/>
                      </a:cubicBezTo>
                      <a:cubicBezTo>
                        <a:pt x="15" y="2"/>
                        <a:pt x="18" y="7"/>
                        <a:pt x="17" y="11"/>
                      </a:cubicBezTo>
                      <a:cubicBezTo>
                        <a:pt x="17" y="16"/>
                        <a:pt x="12" y="19"/>
                        <a:pt x="7" y="18"/>
                      </a:cubicBezTo>
                      <a:cubicBezTo>
                        <a:pt x="3" y="17"/>
                        <a:pt x="0" y="13"/>
                        <a:pt x="0"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1" name="Freeform 260">
                  <a:extLst>
                    <a:ext uri="{FF2B5EF4-FFF2-40B4-BE49-F238E27FC236}">
                      <a16:creationId xmlns:a16="http://schemas.microsoft.com/office/drawing/2014/main" id="{CA7C0F4A-C4FA-5BA7-0E33-7762D17AE9D1}"/>
                    </a:ext>
                  </a:extLst>
                </p:cNvPr>
                <p:cNvSpPr>
                  <a:spLocks/>
                </p:cNvSpPr>
                <p:nvPr/>
              </p:nvSpPr>
              <p:spPr bwMode="auto">
                <a:xfrm>
                  <a:off x="1844" y="2697"/>
                  <a:ext cx="17" cy="18"/>
                </a:xfrm>
                <a:custGeom>
                  <a:avLst/>
                  <a:gdLst>
                    <a:gd name="T0" fmla="*/ 9 w 8"/>
                    <a:gd name="T1" fmla="*/ 36 h 8"/>
                    <a:gd name="T2" fmla="*/ 49 w 8"/>
                    <a:gd name="T3" fmla="*/ 11 h 8"/>
                    <a:gd name="T4" fmla="*/ 77 w 8"/>
                    <a:gd name="T5" fmla="*/ 56 h 8"/>
                    <a:gd name="T6" fmla="*/ 40 w 8"/>
                    <a:gd name="T7" fmla="*/ 81 h 8"/>
                    <a:gd name="T8" fmla="*/ 9 w 8"/>
                    <a:gd name="T9" fmla="*/ 36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3"/>
                      </a:moveTo>
                      <a:cubicBezTo>
                        <a:pt x="1" y="2"/>
                        <a:pt x="3" y="0"/>
                        <a:pt x="5" y="1"/>
                      </a:cubicBezTo>
                      <a:cubicBezTo>
                        <a:pt x="7" y="1"/>
                        <a:pt x="8" y="3"/>
                        <a:pt x="8" y="5"/>
                      </a:cubicBezTo>
                      <a:cubicBezTo>
                        <a:pt x="7" y="7"/>
                        <a:pt x="5" y="8"/>
                        <a:pt x="4" y="7"/>
                      </a:cubicBezTo>
                      <a:cubicBezTo>
                        <a:pt x="2" y="7"/>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2" name="Freeform 261">
                  <a:extLst>
                    <a:ext uri="{FF2B5EF4-FFF2-40B4-BE49-F238E27FC236}">
                      <a16:creationId xmlns:a16="http://schemas.microsoft.com/office/drawing/2014/main" id="{716CB92D-83CC-C50F-A202-C8EA904A97F9}"/>
                    </a:ext>
                  </a:extLst>
                </p:cNvPr>
                <p:cNvSpPr>
                  <a:spLocks/>
                </p:cNvSpPr>
                <p:nvPr/>
              </p:nvSpPr>
              <p:spPr bwMode="auto">
                <a:xfrm>
                  <a:off x="1826" y="2669"/>
                  <a:ext cx="82" cy="90"/>
                </a:xfrm>
                <a:custGeom>
                  <a:avLst/>
                  <a:gdLst>
                    <a:gd name="T0" fmla="*/ 312 w 40"/>
                    <a:gd name="T1" fmla="*/ 285 h 41"/>
                    <a:gd name="T2" fmla="*/ 113 w 40"/>
                    <a:gd name="T3" fmla="*/ 391 h 41"/>
                    <a:gd name="T4" fmla="*/ 33 w 40"/>
                    <a:gd name="T5" fmla="*/ 149 h 41"/>
                    <a:gd name="T6" fmla="*/ 232 w 40"/>
                    <a:gd name="T7" fmla="*/ 44 h 41"/>
                    <a:gd name="T8" fmla="*/ 312 w 40"/>
                    <a:gd name="T9" fmla="*/ 285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1">
                      <a:moveTo>
                        <a:pt x="36" y="27"/>
                      </a:moveTo>
                      <a:cubicBezTo>
                        <a:pt x="33" y="36"/>
                        <a:pt x="22" y="41"/>
                        <a:pt x="13" y="37"/>
                      </a:cubicBezTo>
                      <a:cubicBezTo>
                        <a:pt x="4" y="33"/>
                        <a:pt x="0" y="23"/>
                        <a:pt x="4" y="14"/>
                      </a:cubicBezTo>
                      <a:cubicBezTo>
                        <a:pt x="7" y="5"/>
                        <a:pt x="18" y="0"/>
                        <a:pt x="27" y="4"/>
                      </a:cubicBezTo>
                      <a:cubicBezTo>
                        <a:pt x="36" y="8"/>
                        <a:pt x="40" y="18"/>
                        <a:pt x="36"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3" name="Freeform 262">
                  <a:extLst>
                    <a:ext uri="{FF2B5EF4-FFF2-40B4-BE49-F238E27FC236}">
                      <a16:creationId xmlns:a16="http://schemas.microsoft.com/office/drawing/2014/main" id="{498A027A-625D-4344-D45A-EEF6724BDFF4}"/>
                    </a:ext>
                  </a:extLst>
                </p:cNvPr>
                <p:cNvSpPr>
                  <a:spLocks/>
                </p:cNvSpPr>
                <p:nvPr/>
              </p:nvSpPr>
              <p:spPr bwMode="auto">
                <a:xfrm>
                  <a:off x="1844" y="2684"/>
                  <a:ext cx="56" cy="64"/>
                </a:xfrm>
                <a:custGeom>
                  <a:avLst/>
                  <a:gdLst>
                    <a:gd name="T0" fmla="*/ 160 w 27"/>
                    <a:gd name="T1" fmla="*/ 0 h 29"/>
                    <a:gd name="T2" fmla="*/ 207 w 27"/>
                    <a:gd name="T3" fmla="*/ 117 h 29"/>
                    <a:gd name="T4" fmla="*/ 64 w 27"/>
                    <a:gd name="T5" fmla="*/ 278 h 29"/>
                    <a:gd name="T6" fmla="*/ 0 w 27"/>
                    <a:gd name="T7" fmla="*/ 258 h 29"/>
                    <a:gd name="T8" fmla="*/ 100 w 27"/>
                    <a:gd name="T9" fmla="*/ 311 h 29"/>
                    <a:gd name="T10" fmla="*/ 241 w 27"/>
                    <a:gd name="T11" fmla="*/ 150 h 29"/>
                    <a:gd name="T12" fmla="*/ 160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18" y="0"/>
                      </a:moveTo>
                      <a:cubicBezTo>
                        <a:pt x="23" y="5"/>
                        <a:pt x="23" y="7"/>
                        <a:pt x="23" y="11"/>
                      </a:cubicBezTo>
                      <a:cubicBezTo>
                        <a:pt x="23" y="21"/>
                        <a:pt x="16" y="26"/>
                        <a:pt x="7" y="26"/>
                      </a:cubicBezTo>
                      <a:cubicBezTo>
                        <a:pt x="5" y="26"/>
                        <a:pt x="2" y="25"/>
                        <a:pt x="0" y="24"/>
                      </a:cubicBezTo>
                      <a:cubicBezTo>
                        <a:pt x="3" y="27"/>
                        <a:pt x="7" y="29"/>
                        <a:pt x="11" y="29"/>
                      </a:cubicBezTo>
                      <a:cubicBezTo>
                        <a:pt x="20" y="29"/>
                        <a:pt x="27" y="22"/>
                        <a:pt x="27" y="14"/>
                      </a:cubicBezTo>
                      <a:cubicBezTo>
                        <a:pt x="27" y="8"/>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4" name="Freeform 263">
                  <a:extLst>
                    <a:ext uri="{FF2B5EF4-FFF2-40B4-BE49-F238E27FC236}">
                      <a16:creationId xmlns:a16="http://schemas.microsoft.com/office/drawing/2014/main" id="{DD7F7326-0A03-D8FB-D607-FDDB5408B470}"/>
                    </a:ext>
                  </a:extLst>
                </p:cNvPr>
                <p:cNvSpPr>
                  <a:spLocks/>
                </p:cNvSpPr>
                <p:nvPr/>
              </p:nvSpPr>
              <p:spPr bwMode="auto">
                <a:xfrm>
                  <a:off x="1801" y="2594"/>
                  <a:ext cx="82" cy="88"/>
                </a:xfrm>
                <a:custGeom>
                  <a:avLst/>
                  <a:gdLst>
                    <a:gd name="T0" fmla="*/ 312 w 40"/>
                    <a:gd name="T1" fmla="*/ 286 h 40"/>
                    <a:gd name="T2" fmla="*/ 113 w 40"/>
                    <a:gd name="T3" fmla="*/ 392 h 40"/>
                    <a:gd name="T4" fmla="*/ 25 w 40"/>
                    <a:gd name="T5" fmla="*/ 150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7"/>
                      </a:cubicBezTo>
                      <a:cubicBezTo>
                        <a:pt x="4" y="33"/>
                        <a:pt x="0" y="23"/>
                        <a:pt x="3" y="14"/>
                      </a:cubicBezTo>
                      <a:cubicBezTo>
                        <a:pt x="7" y="5"/>
                        <a:pt x="17" y="0"/>
                        <a:pt x="27" y="4"/>
                      </a:cubicBezTo>
                      <a:cubicBezTo>
                        <a:pt x="36" y="8"/>
                        <a:pt x="40" y="18"/>
                        <a:pt x="36"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5" name="Freeform 264">
                  <a:extLst>
                    <a:ext uri="{FF2B5EF4-FFF2-40B4-BE49-F238E27FC236}">
                      <a16:creationId xmlns:a16="http://schemas.microsoft.com/office/drawing/2014/main" id="{B8B113C6-C4FD-9188-1384-9D4ECCEA3692}"/>
                    </a:ext>
                  </a:extLst>
                </p:cNvPr>
                <p:cNvSpPr>
                  <a:spLocks/>
                </p:cNvSpPr>
                <p:nvPr/>
              </p:nvSpPr>
              <p:spPr bwMode="auto">
                <a:xfrm>
                  <a:off x="1811" y="2612"/>
                  <a:ext cx="39" cy="41"/>
                </a:xfrm>
                <a:custGeom>
                  <a:avLst/>
                  <a:gdLst>
                    <a:gd name="T0" fmla="*/ 8 w 19"/>
                    <a:gd name="T1" fmla="*/ 80 h 19"/>
                    <a:gd name="T2" fmla="*/ 96 w 19"/>
                    <a:gd name="T3" fmla="*/ 9 h 19"/>
                    <a:gd name="T4" fmla="*/ 156 w 19"/>
                    <a:gd name="T5" fmla="*/ 112 h 19"/>
                    <a:gd name="T6" fmla="*/ 68 w 19"/>
                    <a:gd name="T7" fmla="*/ 181 h 19"/>
                    <a:gd name="T8" fmla="*/ 8 w 19"/>
                    <a:gd name="T9" fmla="*/ 8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7" y="0"/>
                        <a:pt x="11" y="1"/>
                      </a:cubicBezTo>
                      <a:cubicBezTo>
                        <a:pt x="16" y="2"/>
                        <a:pt x="19" y="6"/>
                        <a:pt x="18" y="11"/>
                      </a:cubicBezTo>
                      <a:cubicBezTo>
                        <a:pt x="17" y="16"/>
                        <a:pt x="13" y="19"/>
                        <a:pt x="8"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6" name="Freeform 265">
                  <a:extLst>
                    <a:ext uri="{FF2B5EF4-FFF2-40B4-BE49-F238E27FC236}">
                      <a16:creationId xmlns:a16="http://schemas.microsoft.com/office/drawing/2014/main" id="{3024883E-059A-DA28-9A79-D415D7E21A3D}"/>
                    </a:ext>
                  </a:extLst>
                </p:cNvPr>
                <p:cNvSpPr>
                  <a:spLocks/>
                </p:cNvSpPr>
                <p:nvPr/>
              </p:nvSpPr>
              <p:spPr bwMode="auto">
                <a:xfrm>
                  <a:off x="1820" y="2623"/>
                  <a:ext cx="16" cy="17"/>
                </a:xfrm>
                <a:custGeom>
                  <a:avLst/>
                  <a:gdLst>
                    <a:gd name="T0" fmla="*/ 8 w 8"/>
                    <a:gd name="T1" fmla="*/ 28 h 8"/>
                    <a:gd name="T2" fmla="*/ 40 w 8"/>
                    <a:gd name="T3" fmla="*/ 0 h 8"/>
                    <a:gd name="T4" fmla="*/ 56 w 8"/>
                    <a:gd name="T5" fmla="*/ 40 h 8"/>
                    <a:gd name="T6" fmla="*/ 24 w 8"/>
                    <a:gd name="T7" fmla="*/ 68 h 8"/>
                    <a:gd name="T8" fmla="*/ 8 w 8"/>
                    <a:gd name="T9" fmla="*/ 28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1" y="3"/>
                      </a:moveTo>
                      <a:cubicBezTo>
                        <a:pt x="1" y="1"/>
                        <a:pt x="3" y="0"/>
                        <a:pt x="5" y="0"/>
                      </a:cubicBezTo>
                      <a:cubicBezTo>
                        <a:pt x="6" y="1"/>
                        <a:pt x="8" y="3"/>
                        <a:pt x="7" y="4"/>
                      </a:cubicBezTo>
                      <a:cubicBezTo>
                        <a:pt x="7" y="6"/>
                        <a:pt x="5" y="8"/>
                        <a:pt x="3" y="7"/>
                      </a:cubicBezTo>
                      <a:cubicBezTo>
                        <a:pt x="1" y="7"/>
                        <a:pt x="0" y="5"/>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7" name="Freeform 266">
                  <a:extLst>
                    <a:ext uri="{FF2B5EF4-FFF2-40B4-BE49-F238E27FC236}">
                      <a16:creationId xmlns:a16="http://schemas.microsoft.com/office/drawing/2014/main" id="{5954BE6E-3005-4D31-F161-B3D6B9F7BC9A}"/>
                    </a:ext>
                  </a:extLst>
                </p:cNvPr>
                <p:cNvSpPr>
                  <a:spLocks/>
                </p:cNvSpPr>
                <p:nvPr/>
              </p:nvSpPr>
              <p:spPr bwMode="auto">
                <a:xfrm>
                  <a:off x="1801" y="2594"/>
                  <a:ext cx="82" cy="88"/>
                </a:xfrm>
                <a:custGeom>
                  <a:avLst/>
                  <a:gdLst>
                    <a:gd name="T0" fmla="*/ 312 w 40"/>
                    <a:gd name="T1" fmla="*/ 286 h 40"/>
                    <a:gd name="T2" fmla="*/ 113 w 40"/>
                    <a:gd name="T3" fmla="*/ 392 h 40"/>
                    <a:gd name="T4" fmla="*/ 25 w 40"/>
                    <a:gd name="T5" fmla="*/ 150 h 40"/>
                    <a:gd name="T6" fmla="*/ 232 w 40"/>
                    <a:gd name="T7" fmla="*/ 44 h 40"/>
                    <a:gd name="T8" fmla="*/ 312 w 40"/>
                    <a:gd name="T9" fmla="*/ 286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0">
                      <a:moveTo>
                        <a:pt x="36" y="27"/>
                      </a:moveTo>
                      <a:cubicBezTo>
                        <a:pt x="32" y="36"/>
                        <a:pt x="22" y="40"/>
                        <a:pt x="13" y="37"/>
                      </a:cubicBezTo>
                      <a:cubicBezTo>
                        <a:pt x="4" y="33"/>
                        <a:pt x="0" y="23"/>
                        <a:pt x="3" y="14"/>
                      </a:cubicBezTo>
                      <a:cubicBezTo>
                        <a:pt x="7" y="5"/>
                        <a:pt x="17" y="0"/>
                        <a:pt x="27" y="4"/>
                      </a:cubicBezTo>
                      <a:cubicBezTo>
                        <a:pt x="36" y="8"/>
                        <a:pt x="40" y="18"/>
                        <a:pt x="36"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8" name="Freeform 267">
                  <a:extLst>
                    <a:ext uri="{FF2B5EF4-FFF2-40B4-BE49-F238E27FC236}">
                      <a16:creationId xmlns:a16="http://schemas.microsoft.com/office/drawing/2014/main" id="{E5EDCFFD-CD69-4257-1601-9026B6EC9595}"/>
                    </a:ext>
                  </a:extLst>
                </p:cNvPr>
                <p:cNvSpPr>
                  <a:spLocks/>
                </p:cNvSpPr>
                <p:nvPr/>
              </p:nvSpPr>
              <p:spPr bwMode="auto">
                <a:xfrm>
                  <a:off x="1820" y="2610"/>
                  <a:ext cx="53" cy="63"/>
                </a:xfrm>
                <a:custGeom>
                  <a:avLst/>
                  <a:gdLst>
                    <a:gd name="T0" fmla="*/ 153 w 26"/>
                    <a:gd name="T1" fmla="*/ 0 h 29"/>
                    <a:gd name="T2" fmla="*/ 196 w 26"/>
                    <a:gd name="T3" fmla="*/ 113 h 29"/>
                    <a:gd name="T4" fmla="*/ 59 w 26"/>
                    <a:gd name="T5" fmla="*/ 265 h 29"/>
                    <a:gd name="T6" fmla="*/ 0 w 26"/>
                    <a:gd name="T7" fmla="*/ 237 h 29"/>
                    <a:gd name="T8" fmla="*/ 92 w 26"/>
                    <a:gd name="T9" fmla="*/ 298 h 29"/>
                    <a:gd name="T10" fmla="*/ 220 w 26"/>
                    <a:gd name="T11" fmla="*/ 133 h 29"/>
                    <a:gd name="T12" fmla="*/ 153 w 26"/>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9">
                      <a:moveTo>
                        <a:pt x="18" y="0"/>
                      </a:moveTo>
                      <a:cubicBezTo>
                        <a:pt x="22" y="5"/>
                        <a:pt x="23" y="7"/>
                        <a:pt x="23" y="11"/>
                      </a:cubicBezTo>
                      <a:cubicBezTo>
                        <a:pt x="23" y="21"/>
                        <a:pt x="16" y="26"/>
                        <a:pt x="7" y="26"/>
                      </a:cubicBezTo>
                      <a:cubicBezTo>
                        <a:pt x="5" y="26"/>
                        <a:pt x="2" y="24"/>
                        <a:pt x="0" y="23"/>
                      </a:cubicBezTo>
                      <a:cubicBezTo>
                        <a:pt x="3" y="26"/>
                        <a:pt x="7" y="29"/>
                        <a:pt x="11" y="29"/>
                      </a:cubicBezTo>
                      <a:cubicBezTo>
                        <a:pt x="20" y="29"/>
                        <a:pt x="26" y="22"/>
                        <a:pt x="26" y="13"/>
                      </a:cubicBezTo>
                      <a:cubicBezTo>
                        <a:pt x="26" y="7"/>
                        <a:pt x="23"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9" name="Freeform 268">
                  <a:extLst>
                    <a:ext uri="{FF2B5EF4-FFF2-40B4-BE49-F238E27FC236}">
                      <a16:creationId xmlns:a16="http://schemas.microsoft.com/office/drawing/2014/main" id="{8DD342ED-79C0-9208-10A4-3DA1A326E1CC}"/>
                    </a:ext>
                  </a:extLst>
                </p:cNvPr>
                <p:cNvSpPr>
                  <a:spLocks/>
                </p:cNvSpPr>
                <p:nvPr/>
              </p:nvSpPr>
              <p:spPr bwMode="auto">
                <a:xfrm>
                  <a:off x="1600" y="3463"/>
                  <a:ext cx="84" cy="87"/>
                </a:xfrm>
                <a:custGeom>
                  <a:avLst/>
                  <a:gdLst>
                    <a:gd name="T0" fmla="*/ 320 w 41"/>
                    <a:gd name="T1" fmla="*/ 278 h 40"/>
                    <a:gd name="T2" fmla="*/ 121 w 41"/>
                    <a:gd name="T3" fmla="*/ 378 h 40"/>
                    <a:gd name="T4" fmla="*/ 33 w 41"/>
                    <a:gd name="T5" fmla="*/ 133 h 40"/>
                    <a:gd name="T6" fmla="*/ 232 w 41"/>
                    <a:gd name="T7" fmla="*/ 44 h 40"/>
                    <a:gd name="T8" fmla="*/ 320 w 41"/>
                    <a:gd name="T9" fmla="*/ 27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7"/>
                      </a:moveTo>
                      <a:cubicBezTo>
                        <a:pt x="33" y="36"/>
                        <a:pt x="23" y="40"/>
                        <a:pt x="14" y="37"/>
                      </a:cubicBezTo>
                      <a:cubicBezTo>
                        <a:pt x="5" y="33"/>
                        <a:pt x="0" y="22"/>
                        <a:pt x="4" y="13"/>
                      </a:cubicBezTo>
                      <a:cubicBezTo>
                        <a:pt x="8" y="4"/>
                        <a:pt x="18" y="0"/>
                        <a:pt x="27" y="4"/>
                      </a:cubicBezTo>
                      <a:cubicBezTo>
                        <a:pt x="36" y="8"/>
                        <a:pt x="41" y="18"/>
                        <a:pt x="37" y="27"/>
                      </a:cubicBezTo>
                      <a:close/>
                    </a:path>
                  </a:pathLst>
                </a:custGeom>
                <a:solidFill>
                  <a:srgbClr val="FFC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0" name="Freeform 269">
                  <a:extLst>
                    <a:ext uri="{FF2B5EF4-FFF2-40B4-BE49-F238E27FC236}">
                      <a16:creationId xmlns:a16="http://schemas.microsoft.com/office/drawing/2014/main" id="{6E9DBECF-8B77-7A6C-D4DF-9A32C964104E}"/>
                    </a:ext>
                  </a:extLst>
                </p:cNvPr>
                <p:cNvSpPr>
                  <a:spLocks/>
                </p:cNvSpPr>
                <p:nvPr/>
              </p:nvSpPr>
              <p:spPr bwMode="auto">
                <a:xfrm>
                  <a:off x="1612" y="3480"/>
                  <a:ext cx="39" cy="42"/>
                </a:xfrm>
                <a:custGeom>
                  <a:avLst/>
                  <a:gdLst>
                    <a:gd name="T0" fmla="*/ 8 w 19"/>
                    <a:gd name="T1" fmla="*/ 88 h 19"/>
                    <a:gd name="T2" fmla="*/ 96 w 19"/>
                    <a:gd name="T3" fmla="*/ 9 h 19"/>
                    <a:gd name="T4" fmla="*/ 156 w 19"/>
                    <a:gd name="T5" fmla="*/ 117 h 19"/>
                    <a:gd name="T6" fmla="*/ 68 w 19"/>
                    <a:gd name="T7" fmla="*/ 195 h 19"/>
                    <a:gd name="T8" fmla="*/ 8 w 19"/>
                    <a:gd name="T9" fmla="*/ 8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 y="8"/>
                      </a:moveTo>
                      <a:cubicBezTo>
                        <a:pt x="2" y="3"/>
                        <a:pt x="6" y="0"/>
                        <a:pt x="11" y="1"/>
                      </a:cubicBezTo>
                      <a:cubicBezTo>
                        <a:pt x="16" y="2"/>
                        <a:pt x="19" y="6"/>
                        <a:pt x="18" y="11"/>
                      </a:cubicBezTo>
                      <a:cubicBezTo>
                        <a:pt x="17" y="16"/>
                        <a:pt x="12" y="19"/>
                        <a:pt x="8" y="18"/>
                      </a:cubicBezTo>
                      <a:cubicBezTo>
                        <a:pt x="3" y="17"/>
                        <a:pt x="0" y="13"/>
                        <a:pt x="1" y="8"/>
                      </a:cubicBezTo>
                      <a:close/>
                    </a:path>
                  </a:pathLst>
                </a:custGeom>
                <a:solidFill>
                  <a:srgbClr val="FFF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1" name="Freeform 270">
                  <a:extLst>
                    <a:ext uri="{FF2B5EF4-FFF2-40B4-BE49-F238E27FC236}">
                      <a16:creationId xmlns:a16="http://schemas.microsoft.com/office/drawing/2014/main" id="{9583D8B0-B2C9-F181-1603-2CA8481AD57C}"/>
                    </a:ext>
                  </a:extLst>
                </p:cNvPr>
                <p:cNvSpPr>
                  <a:spLocks/>
                </p:cNvSpPr>
                <p:nvPr/>
              </p:nvSpPr>
              <p:spPr bwMode="auto">
                <a:xfrm>
                  <a:off x="1620" y="3491"/>
                  <a:ext cx="14" cy="15"/>
                </a:xfrm>
                <a:custGeom>
                  <a:avLst/>
                  <a:gdLst>
                    <a:gd name="T0" fmla="*/ 0 w 7"/>
                    <a:gd name="T1" fmla="*/ 28 h 7"/>
                    <a:gd name="T2" fmla="*/ 32 w 7"/>
                    <a:gd name="T3" fmla="*/ 0 h 7"/>
                    <a:gd name="T4" fmla="*/ 56 w 7"/>
                    <a:gd name="T5" fmla="*/ 41 h 7"/>
                    <a:gd name="T6" fmla="*/ 24 w 7"/>
                    <a:gd name="T7" fmla="*/ 69 h 7"/>
                    <a:gd name="T8" fmla="*/ 0 w 7"/>
                    <a:gd name="T9" fmla="*/ 28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3"/>
                      </a:moveTo>
                      <a:cubicBezTo>
                        <a:pt x="1" y="1"/>
                        <a:pt x="2" y="0"/>
                        <a:pt x="4" y="0"/>
                      </a:cubicBezTo>
                      <a:cubicBezTo>
                        <a:pt x="6" y="1"/>
                        <a:pt x="7" y="2"/>
                        <a:pt x="7" y="4"/>
                      </a:cubicBezTo>
                      <a:cubicBezTo>
                        <a:pt x="7" y="6"/>
                        <a:pt x="5" y="7"/>
                        <a:pt x="3" y="7"/>
                      </a:cubicBezTo>
                      <a:cubicBezTo>
                        <a:pt x="1" y="7"/>
                        <a:pt x="0" y="5"/>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2" name="Freeform 271">
                  <a:extLst>
                    <a:ext uri="{FF2B5EF4-FFF2-40B4-BE49-F238E27FC236}">
                      <a16:creationId xmlns:a16="http://schemas.microsoft.com/office/drawing/2014/main" id="{31B9E7B1-C2D3-00FE-5F1A-4F1BA47F35BD}"/>
                    </a:ext>
                  </a:extLst>
                </p:cNvPr>
                <p:cNvSpPr>
                  <a:spLocks/>
                </p:cNvSpPr>
                <p:nvPr/>
              </p:nvSpPr>
              <p:spPr bwMode="auto">
                <a:xfrm>
                  <a:off x="1600" y="3463"/>
                  <a:ext cx="84" cy="87"/>
                </a:xfrm>
                <a:custGeom>
                  <a:avLst/>
                  <a:gdLst>
                    <a:gd name="T0" fmla="*/ 320 w 41"/>
                    <a:gd name="T1" fmla="*/ 278 h 40"/>
                    <a:gd name="T2" fmla="*/ 121 w 41"/>
                    <a:gd name="T3" fmla="*/ 378 h 40"/>
                    <a:gd name="T4" fmla="*/ 33 w 41"/>
                    <a:gd name="T5" fmla="*/ 133 h 40"/>
                    <a:gd name="T6" fmla="*/ 232 w 41"/>
                    <a:gd name="T7" fmla="*/ 44 h 40"/>
                    <a:gd name="T8" fmla="*/ 320 w 41"/>
                    <a:gd name="T9" fmla="*/ 27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0">
                      <a:moveTo>
                        <a:pt x="37" y="27"/>
                      </a:moveTo>
                      <a:cubicBezTo>
                        <a:pt x="33" y="36"/>
                        <a:pt x="23" y="40"/>
                        <a:pt x="14" y="37"/>
                      </a:cubicBezTo>
                      <a:cubicBezTo>
                        <a:pt x="5" y="33"/>
                        <a:pt x="0" y="22"/>
                        <a:pt x="4" y="13"/>
                      </a:cubicBezTo>
                      <a:cubicBezTo>
                        <a:pt x="8" y="4"/>
                        <a:pt x="18" y="0"/>
                        <a:pt x="27" y="4"/>
                      </a:cubicBezTo>
                      <a:cubicBezTo>
                        <a:pt x="36" y="8"/>
                        <a:pt x="41" y="18"/>
                        <a:pt x="37" y="27"/>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3" name="Freeform 272">
                  <a:extLst>
                    <a:ext uri="{FF2B5EF4-FFF2-40B4-BE49-F238E27FC236}">
                      <a16:creationId xmlns:a16="http://schemas.microsoft.com/office/drawing/2014/main" id="{65E306A6-C27A-C08F-9474-EBC989F57A92}"/>
                    </a:ext>
                  </a:extLst>
                </p:cNvPr>
                <p:cNvSpPr>
                  <a:spLocks/>
                </p:cNvSpPr>
                <p:nvPr/>
              </p:nvSpPr>
              <p:spPr bwMode="auto">
                <a:xfrm>
                  <a:off x="1618" y="3478"/>
                  <a:ext cx="56" cy="61"/>
                </a:xfrm>
                <a:custGeom>
                  <a:avLst/>
                  <a:gdLst>
                    <a:gd name="T0" fmla="*/ 160 w 27"/>
                    <a:gd name="T1" fmla="*/ 0 h 28"/>
                    <a:gd name="T2" fmla="*/ 207 w 27"/>
                    <a:gd name="T3" fmla="*/ 113 h 28"/>
                    <a:gd name="T4" fmla="*/ 73 w 27"/>
                    <a:gd name="T5" fmla="*/ 270 h 28"/>
                    <a:gd name="T6" fmla="*/ 0 w 27"/>
                    <a:gd name="T7" fmla="*/ 237 h 28"/>
                    <a:gd name="T8" fmla="*/ 108 w 27"/>
                    <a:gd name="T9" fmla="*/ 290 h 28"/>
                    <a:gd name="T10" fmla="*/ 241 w 27"/>
                    <a:gd name="T11" fmla="*/ 133 h 28"/>
                    <a:gd name="T12" fmla="*/ 160 w 27"/>
                    <a:gd name="T13" fmla="*/ 0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8">
                      <a:moveTo>
                        <a:pt x="18" y="0"/>
                      </a:moveTo>
                      <a:cubicBezTo>
                        <a:pt x="23" y="5"/>
                        <a:pt x="23" y="7"/>
                        <a:pt x="23" y="11"/>
                      </a:cubicBezTo>
                      <a:cubicBezTo>
                        <a:pt x="23" y="21"/>
                        <a:pt x="16" y="26"/>
                        <a:pt x="8" y="26"/>
                      </a:cubicBezTo>
                      <a:cubicBezTo>
                        <a:pt x="5" y="26"/>
                        <a:pt x="2" y="24"/>
                        <a:pt x="0" y="23"/>
                      </a:cubicBezTo>
                      <a:cubicBezTo>
                        <a:pt x="3" y="26"/>
                        <a:pt x="7" y="28"/>
                        <a:pt x="12" y="28"/>
                      </a:cubicBezTo>
                      <a:cubicBezTo>
                        <a:pt x="20" y="28"/>
                        <a:pt x="27" y="22"/>
                        <a:pt x="27" y="13"/>
                      </a:cubicBezTo>
                      <a:cubicBezTo>
                        <a:pt x="27" y="7"/>
                        <a:pt x="24" y="2"/>
                        <a:pt x="18" y="0"/>
                      </a:cubicBezTo>
                      <a:close/>
                    </a:path>
                  </a:pathLst>
                </a:custGeom>
                <a:solidFill>
                  <a:srgbClr val="F6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4" name="Freeform 273">
                  <a:extLst>
                    <a:ext uri="{FF2B5EF4-FFF2-40B4-BE49-F238E27FC236}">
                      <a16:creationId xmlns:a16="http://schemas.microsoft.com/office/drawing/2014/main" id="{318A810D-8910-4AEC-8241-796FA90C49B3}"/>
                    </a:ext>
                  </a:extLst>
                </p:cNvPr>
                <p:cNvSpPr>
                  <a:spLocks/>
                </p:cNvSpPr>
                <p:nvPr/>
              </p:nvSpPr>
              <p:spPr bwMode="auto">
                <a:xfrm>
                  <a:off x="1791" y="2599"/>
                  <a:ext cx="18" cy="39"/>
                </a:xfrm>
                <a:custGeom>
                  <a:avLst/>
                  <a:gdLst>
                    <a:gd name="T0" fmla="*/ 0 w 9"/>
                    <a:gd name="T1" fmla="*/ 184 h 18"/>
                    <a:gd name="T2" fmla="*/ 56 w 9"/>
                    <a:gd name="T3" fmla="*/ 104 h 18"/>
                    <a:gd name="T4" fmla="*/ 72 w 9"/>
                    <a:gd name="T5" fmla="*/ 0 h 18"/>
                    <a:gd name="T6" fmla="*/ 0 w 9"/>
                    <a:gd name="T7" fmla="*/ 184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8">
                      <a:moveTo>
                        <a:pt x="0" y="18"/>
                      </a:moveTo>
                      <a:cubicBezTo>
                        <a:pt x="7" y="10"/>
                        <a:pt x="7" y="10"/>
                        <a:pt x="7" y="10"/>
                      </a:cubicBezTo>
                      <a:cubicBezTo>
                        <a:pt x="7" y="6"/>
                        <a:pt x="7" y="3"/>
                        <a:pt x="9" y="0"/>
                      </a:cubicBezTo>
                      <a:cubicBezTo>
                        <a:pt x="3" y="4"/>
                        <a:pt x="0" y="11"/>
                        <a:pt x="0" y="18"/>
                      </a:cubicBezTo>
                      <a:close/>
                    </a:path>
                  </a:pathLst>
                </a:custGeom>
                <a:solidFill>
                  <a:srgbClr val="9D627C"/>
                </a:solidFill>
                <a:ln w="6350" cap="rnd">
                  <a:solidFill>
                    <a:srgbClr val="000000"/>
                  </a:solidFill>
                  <a:prstDash val="solid"/>
                  <a:round/>
                  <a:headEnd/>
                  <a:tailEnd/>
                </a:ln>
              </p:spPr>
              <p:txBody>
                <a:bodyPr/>
                <a:lstStyle/>
                <a:p>
                  <a:endParaRPr lang="en-US"/>
                </a:p>
              </p:txBody>
            </p:sp>
          </p:grpSp>
        </p:grpSp>
        <p:sp>
          <p:nvSpPr>
            <p:cNvPr id="746" name="TextBox 745">
              <a:extLst>
                <a:ext uri="{FF2B5EF4-FFF2-40B4-BE49-F238E27FC236}">
                  <a16:creationId xmlns:a16="http://schemas.microsoft.com/office/drawing/2014/main" id="{96288A50-78CA-B38C-6305-20FDA162A710}"/>
                </a:ext>
              </a:extLst>
            </p:cNvPr>
            <p:cNvSpPr txBox="1"/>
            <p:nvPr/>
          </p:nvSpPr>
          <p:spPr>
            <a:xfrm>
              <a:off x="4579879" y="5190096"/>
              <a:ext cx="920630" cy="369332"/>
            </a:xfrm>
            <a:prstGeom prst="rect">
              <a:avLst/>
            </a:prstGeom>
            <a:noFill/>
          </p:spPr>
          <p:txBody>
            <a:bodyPr wrap="square" rtlCol="0">
              <a:spAutoFit/>
            </a:bodyPr>
            <a:lstStyle/>
            <a:p>
              <a:r>
                <a:rPr lang="en-US" dirty="0"/>
                <a:t>mRNA</a:t>
              </a:r>
            </a:p>
          </p:txBody>
        </p:sp>
        <p:sp>
          <p:nvSpPr>
            <p:cNvPr id="747" name="TextBox 746">
              <a:extLst>
                <a:ext uri="{FF2B5EF4-FFF2-40B4-BE49-F238E27FC236}">
                  <a16:creationId xmlns:a16="http://schemas.microsoft.com/office/drawing/2014/main" id="{619CF76F-9569-B628-4480-863344B05B21}"/>
                </a:ext>
              </a:extLst>
            </p:cNvPr>
            <p:cNvSpPr txBox="1"/>
            <p:nvPr/>
          </p:nvSpPr>
          <p:spPr>
            <a:xfrm>
              <a:off x="4899138" y="6331691"/>
              <a:ext cx="920630" cy="369332"/>
            </a:xfrm>
            <a:prstGeom prst="rect">
              <a:avLst/>
            </a:prstGeom>
            <a:noFill/>
          </p:spPr>
          <p:txBody>
            <a:bodyPr wrap="square" rtlCol="0">
              <a:spAutoFit/>
            </a:bodyPr>
            <a:lstStyle/>
            <a:p>
              <a:r>
                <a:rPr lang="en-US" dirty="0"/>
                <a:t>tRNA</a:t>
              </a:r>
            </a:p>
          </p:txBody>
        </p:sp>
        <p:sp>
          <p:nvSpPr>
            <p:cNvPr id="748" name="TextBox 747">
              <a:extLst>
                <a:ext uri="{FF2B5EF4-FFF2-40B4-BE49-F238E27FC236}">
                  <a16:creationId xmlns:a16="http://schemas.microsoft.com/office/drawing/2014/main" id="{EFE21877-BEB9-F709-1A02-68C1D01FA5D2}"/>
                </a:ext>
              </a:extLst>
            </p:cNvPr>
            <p:cNvSpPr txBox="1"/>
            <p:nvPr/>
          </p:nvSpPr>
          <p:spPr>
            <a:xfrm>
              <a:off x="7021" y="6641330"/>
              <a:ext cx="2633697" cy="369332"/>
            </a:xfrm>
            <a:prstGeom prst="rect">
              <a:avLst/>
            </a:prstGeom>
            <a:noFill/>
          </p:spPr>
          <p:txBody>
            <a:bodyPr wrap="square" rtlCol="0">
              <a:spAutoFit/>
            </a:bodyPr>
            <a:lstStyle/>
            <a:p>
              <a:r>
                <a:rPr lang="en-US" dirty="0"/>
                <a:t>Polypeptide chain</a:t>
              </a:r>
            </a:p>
          </p:txBody>
        </p:sp>
        <p:sp>
          <p:nvSpPr>
            <p:cNvPr id="749" name="TextBox 748">
              <a:extLst>
                <a:ext uri="{FF2B5EF4-FFF2-40B4-BE49-F238E27FC236}">
                  <a16:creationId xmlns:a16="http://schemas.microsoft.com/office/drawing/2014/main" id="{4AAE39B1-80DD-F5B1-C553-96DFF6213899}"/>
                </a:ext>
              </a:extLst>
            </p:cNvPr>
            <p:cNvSpPr txBox="1"/>
            <p:nvPr/>
          </p:nvSpPr>
          <p:spPr>
            <a:xfrm>
              <a:off x="3515471" y="6955585"/>
              <a:ext cx="920630" cy="646331"/>
            </a:xfrm>
            <a:prstGeom prst="rect">
              <a:avLst/>
            </a:prstGeom>
            <a:noFill/>
          </p:spPr>
          <p:txBody>
            <a:bodyPr wrap="square" rtlCol="0">
              <a:spAutoFit/>
            </a:bodyPr>
            <a:lstStyle/>
            <a:p>
              <a:r>
                <a:rPr lang="en-US" dirty="0"/>
                <a:t>Amino Acids</a:t>
              </a:r>
            </a:p>
          </p:txBody>
        </p:sp>
        <p:sp>
          <p:nvSpPr>
            <p:cNvPr id="750" name="TextBox 749">
              <a:extLst>
                <a:ext uri="{FF2B5EF4-FFF2-40B4-BE49-F238E27FC236}">
                  <a16:creationId xmlns:a16="http://schemas.microsoft.com/office/drawing/2014/main" id="{EA55E8A9-A365-9B13-A995-33F8DDDF25FB}"/>
                </a:ext>
              </a:extLst>
            </p:cNvPr>
            <p:cNvSpPr txBox="1"/>
            <p:nvPr/>
          </p:nvSpPr>
          <p:spPr>
            <a:xfrm>
              <a:off x="913316" y="4594944"/>
              <a:ext cx="1948290" cy="369332"/>
            </a:xfrm>
            <a:prstGeom prst="rect">
              <a:avLst/>
            </a:prstGeom>
            <a:noFill/>
          </p:spPr>
          <p:txBody>
            <a:bodyPr wrap="square" rtlCol="0">
              <a:spAutoFit/>
            </a:bodyPr>
            <a:lstStyle/>
            <a:p>
              <a:r>
                <a:rPr lang="en-US" dirty="0"/>
                <a:t>Translation</a:t>
              </a:r>
            </a:p>
          </p:txBody>
        </p:sp>
        <p:sp>
          <p:nvSpPr>
            <p:cNvPr id="751" name="TextBox 750">
              <a:extLst>
                <a:ext uri="{FF2B5EF4-FFF2-40B4-BE49-F238E27FC236}">
                  <a16:creationId xmlns:a16="http://schemas.microsoft.com/office/drawing/2014/main" id="{237B0921-5C05-97E0-2FDB-5A612F477925}"/>
                </a:ext>
              </a:extLst>
            </p:cNvPr>
            <p:cNvSpPr txBox="1"/>
            <p:nvPr/>
          </p:nvSpPr>
          <p:spPr>
            <a:xfrm>
              <a:off x="490928" y="6030337"/>
              <a:ext cx="1225338" cy="369332"/>
            </a:xfrm>
            <a:prstGeom prst="rect">
              <a:avLst/>
            </a:prstGeom>
            <a:noFill/>
          </p:spPr>
          <p:txBody>
            <a:bodyPr wrap="square" rtlCol="0">
              <a:spAutoFit/>
            </a:bodyPr>
            <a:lstStyle/>
            <a:p>
              <a:r>
                <a:rPr lang="en-US" dirty="0"/>
                <a:t>Ribosome</a:t>
              </a:r>
            </a:p>
          </p:txBody>
        </p:sp>
      </p:grpSp>
      <p:sp>
        <p:nvSpPr>
          <p:cNvPr id="753" name="Arrow: Right 752">
            <a:extLst>
              <a:ext uri="{FF2B5EF4-FFF2-40B4-BE49-F238E27FC236}">
                <a16:creationId xmlns:a16="http://schemas.microsoft.com/office/drawing/2014/main" id="{8B3C89F4-E330-19FD-DC3B-5CEBC92BEA68}"/>
              </a:ext>
            </a:extLst>
          </p:cNvPr>
          <p:cNvSpPr/>
          <p:nvPr/>
        </p:nvSpPr>
        <p:spPr>
          <a:xfrm>
            <a:off x="5701525" y="1896390"/>
            <a:ext cx="1145561" cy="12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Arrow: Down 753">
            <a:extLst>
              <a:ext uri="{FF2B5EF4-FFF2-40B4-BE49-F238E27FC236}">
                <a16:creationId xmlns:a16="http://schemas.microsoft.com/office/drawing/2014/main" id="{46778B2F-3410-8C69-10A3-E77E5B2A9200}"/>
              </a:ext>
            </a:extLst>
          </p:cNvPr>
          <p:cNvSpPr/>
          <p:nvPr/>
        </p:nvSpPr>
        <p:spPr>
          <a:xfrm rot="3421668">
            <a:off x="5907600" y="3209816"/>
            <a:ext cx="1188748" cy="2510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Arrow: Right 754">
            <a:extLst>
              <a:ext uri="{FF2B5EF4-FFF2-40B4-BE49-F238E27FC236}">
                <a16:creationId xmlns:a16="http://schemas.microsoft.com/office/drawing/2014/main" id="{2D122D56-0099-9F9F-FD76-8B68BCB9CEEC}"/>
              </a:ext>
            </a:extLst>
          </p:cNvPr>
          <p:cNvSpPr/>
          <p:nvPr/>
        </p:nvSpPr>
        <p:spPr>
          <a:xfrm>
            <a:off x="5999299" y="5973470"/>
            <a:ext cx="2953864" cy="775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B2F422CE-55A9-65EF-75EA-C3E79105D181}"/>
              </a:ext>
            </a:extLst>
          </p:cNvPr>
          <p:cNvSpPr txBox="1"/>
          <p:nvPr/>
        </p:nvSpPr>
        <p:spPr>
          <a:xfrm>
            <a:off x="9407416" y="6054511"/>
            <a:ext cx="2824789" cy="646331"/>
          </a:xfrm>
          <a:prstGeom prst="rect">
            <a:avLst/>
          </a:prstGeom>
          <a:noFill/>
        </p:spPr>
        <p:txBody>
          <a:bodyPr wrap="square" rtlCol="0">
            <a:spAutoFit/>
          </a:bodyPr>
          <a:lstStyle/>
          <a:p>
            <a:r>
              <a:rPr lang="en-US" dirty="0"/>
              <a:t>Post-Translational Modifications</a:t>
            </a:r>
          </a:p>
        </p:txBody>
      </p:sp>
    </p:spTree>
    <p:extLst>
      <p:ext uri="{BB962C8B-B14F-4D97-AF65-F5344CB8AC3E}">
        <p14:creationId xmlns:p14="http://schemas.microsoft.com/office/powerpoint/2010/main" val="21201195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53"/>
                                        </p:tgtEl>
                                        <p:attrNameLst>
                                          <p:attrName>style.visibility</p:attrName>
                                        </p:attrNameLst>
                                      </p:cBhvr>
                                      <p:to>
                                        <p:strVal val="visible"/>
                                      </p:to>
                                    </p:set>
                                    <p:animEffect transition="in" filter="wipe(down)">
                                      <p:cBhvr>
                                        <p:cTn id="12" dur="500"/>
                                        <p:tgtEl>
                                          <p:spTgt spid="7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8"/>
                                        </p:tgtEl>
                                        <p:attrNameLst>
                                          <p:attrName>style.visibility</p:attrName>
                                        </p:attrNameLst>
                                      </p:cBhvr>
                                      <p:to>
                                        <p:strVal val="visible"/>
                                      </p:to>
                                    </p:set>
                                    <p:animEffect transition="in" filter="wipe(down)">
                                      <p:cBhvr>
                                        <p:cTn id="17" dur="500"/>
                                        <p:tgtEl>
                                          <p:spTgt spid="7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wipe(down)">
                                      <p:cBhvr>
                                        <p:cTn id="22" dur="500"/>
                                        <p:tgtEl>
                                          <p:spTgt spid="7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59"/>
                                        </p:tgtEl>
                                        <p:attrNameLst>
                                          <p:attrName>style.visibility</p:attrName>
                                        </p:attrNameLst>
                                      </p:cBhvr>
                                      <p:to>
                                        <p:strVal val="visible"/>
                                      </p:to>
                                    </p:set>
                                    <p:animEffect transition="in" filter="wipe(down)">
                                      <p:cBhvr>
                                        <p:cTn id="27" dur="500"/>
                                        <p:tgtEl>
                                          <p:spTgt spid="7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55"/>
                                        </p:tgtEl>
                                        <p:attrNameLst>
                                          <p:attrName>style.visibility</p:attrName>
                                        </p:attrNameLst>
                                      </p:cBhvr>
                                      <p:to>
                                        <p:strVal val="visible"/>
                                      </p:to>
                                    </p:set>
                                    <p:animEffect transition="in" filter="wipe(down)">
                                      <p:cBhvr>
                                        <p:cTn id="32" dur="500"/>
                                        <p:tgtEl>
                                          <p:spTgt spid="7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56"/>
                                        </p:tgtEl>
                                        <p:attrNameLst>
                                          <p:attrName>style.visibility</p:attrName>
                                        </p:attrNameLst>
                                      </p:cBhvr>
                                      <p:to>
                                        <p:strVal val="visible"/>
                                      </p:to>
                                    </p:set>
                                    <p:animEffect transition="in" filter="wipe(down)">
                                      <p:cBhvr>
                                        <p:cTn id="37" dur="5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p:bldP spid="754" grpId="0" animBg="1"/>
      <p:bldP spid="755" grpId="0" animBg="1"/>
      <p:bldP spid="75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1"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1BB14D10-7290-62F7-A027-4CBBC1601F21}"/>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Phylogenetic Analysis</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9F1ADE6-71DA-6E97-CB8D-0828D28DFD8A}"/>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56990361"/>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0066" cy="755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3" cy="7565829"/>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582" y="528955"/>
            <a:ext cx="12382260" cy="649859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ce of paper with writing on it&#10;&#10;Description automatically generated with medium confidence">
            <a:extLst>
              <a:ext uri="{FF2B5EF4-FFF2-40B4-BE49-F238E27FC236}">
                <a16:creationId xmlns:a16="http://schemas.microsoft.com/office/drawing/2014/main" id="{D2E4B65B-1AFD-598F-E44C-ABDA2F81AE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1101" y="1247289"/>
            <a:ext cx="4653291" cy="5057926"/>
          </a:xfrm>
          <a:prstGeom prst="rect">
            <a:avLst/>
          </a:prstGeom>
        </p:spPr>
      </p:pic>
    </p:spTree>
    <p:extLst>
      <p:ext uri="{BB962C8B-B14F-4D97-AF65-F5344CB8AC3E}">
        <p14:creationId xmlns:p14="http://schemas.microsoft.com/office/powerpoint/2010/main" val="351513531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792C-263D-23F6-7FDC-A60424455476}"/>
              </a:ext>
            </a:extLst>
          </p:cNvPr>
          <p:cNvSpPr>
            <a:spLocks noGrp="1"/>
          </p:cNvSpPr>
          <p:nvPr>
            <p:ph type="title"/>
          </p:nvPr>
        </p:nvSpPr>
        <p:spPr/>
        <p:txBody>
          <a:bodyPr/>
          <a:lstStyle/>
          <a:p>
            <a:r>
              <a:rPr lang="en-US" dirty="0"/>
              <a:t>Phylogenetic analysis: Assumptions</a:t>
            </a:r>
          </a:p>
        </p:txBody>
      </p:sp>
      <p:sp>
        <p:nvSpPr>
          <p:cNvPr id="3" name="Content Placeholder 2">
            <a:extLst>
              <a:ext uri="{FF2B5EF4-FFF2-40B4-BE49-F238E27FC236}">
                <a16:creationId xmlns:a16="http://schemas.microsoft.com/office/drawing/2014/main" id="{4463471F-0A51-A201-A833-F098B81879B5}"/>
              </a:ext>
            </a:extLst>
          </p:cNvPr>
          <p:cNvSpPr>
            <a:spLocks noGrp="1"/>
          </p:cNvSpPr>
          <p:nvPr>
            <p:ph idx="1"/>
          </p:nvPr>
        </p:nvSpPr>
        <p:spPr/>
        <p:txBody>
          <a:bodyPr/>
          <a:lstStyle/>
          <a:p>
            <a:r>
              <a:rPr lang="en-US" dirty="0"/>
              <a:t>Sequences included in the analysis are homologous</a:t>
            </a:r>
          </a:p>
          <a:p>
            <a:r>
              <a:rPr lang="en-US" dirty="0"/>
              <a:t>Evolution has been treelike</a:t>
            </a:r>
          </a:p>
          <a:p>
            <a:r>
              <a:rPr lang="en-US" dirty="0"/>
              <a:t>The alignment is correct (only homologous sites are aligned)</a:t>
            </a:r>
          </a:p>
          <a:p>
            <a:r>
              <a:rPr lang="en-US" dirty="0"/>
              <a:t>Highly similar genes are homologous (have the same ancestor).</a:t>
            </a:r>
          </a:p>
          <a:p>
            <a:r>
              <a:rPr lang="en-US" dirty="0"/>
              <a:t>Molecular difference in homologous genes (DNA or protein sequences) are positively correlated with the time of evolution.</a:t>
            </a:r>
          </a:p>
        </p:txBody>
      </p:sp>
    </p:spTree>
    <p:extLst>
      <p:ext uri="{BB962C8B-B14F-4D97-AF65-F5344CB8AC3E}">
        <p14:creationId xmlns:p14="http://schemas.microsoft.com/office/powerpoint/2010/main" val="38041169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2D6E-ACE1-8843-4EC0-963C0620BC18}"/>
              </a:ext>
            </a:extLst>
          </p:cNvPr>
          <p:cNvSpPr>
            <a:spLocks noGrp="1"/>
          </p:cNvSpPr>
          <p:nvPr>
            <p:ph type="title"/>
          </p:nvPr>
        </p:nvSpPr>
        <p:spPr/>
        <p:txBody>
          <a:bodyPr/>
          <a:lstStyle/>
          <a:p>
            <a:r>
              <a:rPr lang="en-US" dirty="0"/>
              <a:t>Phylogenetic analysis: Workflow</a:t>
            </a:r>
          </a:p>
        </p:txBody>
      </p:sp>
      <p:sp>
        <p:nvSpPr>
          <p:cNvPr id="3" name="Content Placeholder 2">
            <a:extLst>
              <a:ext uri="{FF2B5EF4-FFF2-40B4-BE49-F238E27FC236}">
                <a16:creationId xmlns:a16="http://schemas.microsoft.com/office/drawing/2014/main" id="{4BAAD93F-D88F-1390-AA0F-377039D70A60}"/>
              </a:ext>
            </a:extLst>
          </p:cNvPr>
          <p:cNvSpPr>
            <a:spLocks noGrp="1"/>
          </p:cNvSpPr>
          <p:nvPr>
            <p:ph idx="1"/>
          </p:nvPr>
        </p:nvSpPr>
        <p:spPr/>
        <p:txBody>
          <a:bodyPr>
            <a:normAutofit fontScale="85000" lnSpcReduction="20000"/>
          </a:bodyPr>
          <a:lstStyle/>
          <a:p>
            <a:r>
              <a:rPr lang="en-US" dirty="0"/>
              <a:t>Data: Selection of sequences for analysis</a:t>
            </a:r>
          </a:p>
          <a:p>
            <a:pPr lvl="1"/>
            <a:r>
              <a:rPr lang="en-US" dirty="0"/>
              <a:t>DNA, RNA, protein</a:t>
            </a:r>
          </a:p>
          <a:p>
            <a:pPr lvl="1"/>
            <a:r>
              <a:rPr lang="en-US" dirty="0"/>
              <a:t>BLAST, HMM</a:t>
            </a:r>
          </a:p>
          <a:p>
            <a:r>
              <a:rPr lang="en-US" dirty="0"/>
              <a:t>Multiple Sequence Alignment</a:t>
            </a:r>
          </a:p>
          <a:p>
            <a:pPr lvl="1"/>
            <a:r>
              <a:rPr lang="en-US" dirty="0"/>
              <a:t>CLUSTALW, MAFFT, MUSCLE</a:t>
            </a:r>
          </a:p>
          <a:p>
            <a:r>
              <a:rPr lang="en-US" dirty="0"/>
              <a:t>Construction of tree</a:t>
            </a:r>
          </a:p>
          <a:p>
            <a:pPr lvl="1"/>
            <a:r>
              <a:rPr lang="en-US" dirty="0"/>
              <a:t>Distance methods</a:t>
            </a:r>
          </a:p>
          <a:p>
            <a:pPr lvl="1"/>
            <a:r>
              <a:rPr lang="en-US" dirty="0"/>
              <a:t>Character methods: Maximum parsimony, Maximum likelihood, Bayesian methods </a:t>
            </a:r>
          </a:p>
          <a:p>
            <a:r>
              <a:rPr lang="en-US" dirty="0"/>
              <a:t>Evaluation of tree</a:t>
            </a:r>
          </a:p>
          <a:p>
            <a:pPr lvl="1"/>
            <a:r>
              <a:rPr lang="en-US" dirty="0"/>
              <a:t>Compare the resulting gene tree to the species tree.</a:t>
            </a:r>
          </a:p>
          <a:p>
            <a:pPr lvl="1"/>
            <a:r>
              <a:rPr lang="en-US" dirty="0"/>
              <a:t>Identify gene duplication and speciation events</a:t>
            </a:r>
          </a:p>
          <a:p>
            <a:pPr lvl="1"/>
            <a:r>
              <a:rPr lang="en-US" dirty="0"/>
              <a:t>Can you explain the pattern? Does it make sense?</a:t>
            </a:r>
          </a:p>
          <a:p>
            <a:pPr lvl="1"/>
            <a:r>
              <a:rPr lang="en-US" dirty="0"/>
              <a:t>If not, how can the result be explained?</a:t>
            </a:r>
          </a:p>
        </p:txBody>
      </p:sp>
    </p:spTree>
    <p:extLst>
      <p:ext uri="{BB962C8B-B14F-4D97-AF65-F5344CB8AC3E}">
        <p14:creationId xmlns:p14="http://schemas.microsoft.com/office/powerpoint/2010/main" val="2909723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0"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4" name="Straight Connector 23">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 name="Title 2">
            <a:extLst>
              <a:ext uri="{FF2B5EF4-FFF2-40B4-BE49-F238E27FC236}">
                <a16:creationId xmlns:a16="http://schemas.microsoft.com/office/drawing/2014/main" id="{5E5FDB93-102E-3BA9-3296-9ADC22BCEF28}"/>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Multiple Sequence Alignment</a:t>
            </a:r>
          </a:p>
        </p:txBody>
      </p:sp>
      <p:sp>
        <p:nvSpPr>
          <p:cNvPr id="32" name="Freeform: Shape 31">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7207C5F3-471A-8BC8-33AB-2CC831F0DFD8}"/>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91042070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C840-CD18-D6FD-C13D-BAEF538760A4}"/>
              </a:ext>
            </a:extLst>
          </p:cNvPr>
          <p:cNvSpPr>
            <a:spLocks noGrp="1"/>
          </p:cNvSpPr>
          <p:nvPr>
            <p:ph type="title"/>
          </p:nvPr>
        </p:nvSpPr>
        <p:spPr/>
        <p:txBody>
          <a:bodyPr/>
          <a:lstStyle/>
          <a:p>
            <a:r>
              <a:rPr lang="en-US" dirty="0"/>
              <a:t>So what do you think the tree looks like?</a:t>
            </a:r>
          </a:p>
        </p:txBody>
      </p:sp>
      <p:sp>
        <p:nvSpPr>
          <p:cNvPr id="3" name="Content Placeholder 2">
            <a:extLst>
              <a:ext uri="{FF2B5EF4-FFF2-40B4-BE49-F238E27FC236}">
                <a16:creationId xmlns:a16="http://schemas.microsoft.com/office/drawing/2014/main" id="{F38C65B2-DD3D-ADFC-385F-6160A8DCA6F2}"/>
              </a:ext>
            </a:extLst>
          </p:cNvPr>
          <p:cNvSpPr>
            <a:spLocks noGrp="1"/>
          </p:cNvSpPr>
          <p:nvPr>
            <p:ph idx="1"/>
          </p:nvPr>
        </p:nvSpPr>
        <p:spPr/>
        <p:txBody>
          <a:bodyPr/>
          <a:lstStyle/>
          <a:p>
            <a:r>
              <a:rPr lang="en-US" dirty="0"/>
              <a:t>Discuss with the people next to you!</a:t>
            </a:r>
          </a:p>
        </p:txBody>
      </p:sp>
    </p:spTree>
    <p:extLst>
      <p:ext uri="{BB962C8B-B14F-4D97-AF65-F5344CB8AC3E}">
        <p14:creationId xmlns:p14="http://schemas.microsoft.com/office/powerpoint/2010/main" val="111224968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102A947F-D0D7-4609-0A58-93C4EF765B8B}"/>
              </a:ext>
            </a:extLst>
          </p:cNvPr>
          <p:cNvSpPr>
            <a:spLocks noGrp="1"/>
          </p:cNvSpPr>
          <p:nvPr>
            <p:ph type="title"/>
          </p:nvPr>
        </p:nvSpPr>
        <p:spPr>
          <a:xfrm>
            <a:off x="953281" y="6214627"/>
            <a:ext cx="8455170" cy="1198436"/>
          </a:xfrm>
        </p:spPr>
        <p:txBody>
          <a:bodyPr vert="horz" lIns="91440" tIns="45720" rIns="91440" bIns="45720" rtlCol="0" anchor="b">
            <a:normAutofit/>
          </a:bodyPr>
          <a:lstStyle/>
          <a:p>
            <a:pPr defTabSz="457200">
              <a:lnSpc>
                <a:spcPct val="90000"/>
              </a:lnSpc>
            </a:pPr>
            <a:r>
              <a:rPr lang="en-US" sz="4100" kern="1200" dirty="0">
                <a:solidFill>
                  <a:schemeClr val="accent1"/>
                </a:solidFill>
                <a:latin typeface="+mj-lt"/>
                <a:ea typeface="+mj-ea"/>
                <a:cs typeface="+mj-cs"/>
              </a:rPr>
              <a:t>Multiple Sequence Alignment (MSA)</a:t>
            </a:r>
          </a:p>
        </p:txBody>
      </p:sp>
      <p:pic>
        <p:nvPicPr>
          <p:cNvPr id="3" name="Content Placeholder 2" descr="Chart&#10;&#10;Description automatically generated with medium confidence">
            <a:extLst>
              <a:ext uri="{FF2B5EF4-FFF2-40B4-BE49-F238E27FC236}">
                <a16:creationId xmlns:a16="http://schemas.microsoft.com/office/drawing/2014/main" id="{E3597F43-FE0E-1285-67E3-0544C7BEE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281" y="143437"/>
            <a:ext cx="11472587" cy="6109154"/>
          </a:xfrm>
          <a:prstGeom prst="rect">
            <a:avLst/>
          </a:prstGeom>
        </p:spPr>
      </p:pic>
    </p:spTree>
    <p:extLst>
      <p:ext uri="{BB962C8B-B14F-4D97-AF65-F5344CB8AC3E}">
        <p14:creationId xmlns:p14="http://schemas.microsoft.com/office/powerpoint/2010/main" val="214133153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1BE0-91F7-AFA3-80E3-C57A4F9EB2C7}"/>
              </a:ext>
            </a:extLst>
          </p:cNvPr>
          <p:cNvSpPr>
            <a:spLocks noGrp="1"/>
          </p:cNvSpPr>
          <p:nvPr>
            <p:ph type="title"/>
          </p:nvPr>
        </p:nvSpPr>
        <p:spPr>
          <a:xfrm>
            <a:off x="746302" y="671688"/>
            <a:ext cx="7265810" cy="1811161"/>
          </a:xfrm>
        </p:spPr>
        <p:txBody>
          <a:bodyPr>
            <a:normAutofit fontScale="90000"/>
          </a:bodyPr>
          <a:lstStyle/>
          <a:p>
            <a:r>
              <a:rPr lang="en-US" dirty="0"/>
              <a:t>MSAs: Resolving relationships when morphology is hard to interpret</a:t>
            </a:r>
          </a:p>
        </p:txBody>
      </p:sp>
      <p:pic>
        <p:nvPicPr>
          <p:cNvPr id="5" name="object 9">
            <a:extLst>
              <a:ext uri="{FF2B5EF4-FFF2-40B4-BE49-F238E27FC236}">
                <a16:creationId xmlns:a16="http://schemas.microsoft.com/office/drawing/2014/main" id="{265C6A2B-5801-9743-7F99-99C4A30F32B6}"/>
              </a:ext>
            </a:extLst>
          </p:cNvPr>
          <p:cNvPicPr>
            <a:picLocks noChangeAspect="1"/>
          </p:cNvPicPr>
          <p:nvPr/>
        </p:nvPicPr>
        <p:blipFill>
          <a:blip r:embed="rId3" cstate="print"/>
          <a:stretch>
            <a:fillRect/>
          </a:stretch>
        </p:blipFill>
        <p:spPr>
          <a:xfrm>
            <a:off x="7913274" y="156615"/>
            <a:ext cx="4142128" cy="6185138"/>
          </a:xfrm>
          <a:prstGeom prst="rect">
            <a:avLst/>
          </a:prstGeom>
        </p:spPr>
      </p:pic>
      <p:sp>
        <p:nvSpPr>
          <p:cNvPr id="8" name="TextBox 7">
            <a:extLst>
              <a:ext uri="{FF2B5EF4-FFF2-40B4-BE49-F238E27FC236}">
                <a16:creationId xmlns:a16="http://schemas.microsoft.com/office/drawing/2014/main" id="{0ED0B763-9F3E-DEBA-D99C-FBCEDF99B6EB}"/>
              </a:ext>
            </a:extLst>
          </p:cNvPr>
          <p:cNvSpPr txBox="1"/>
          <p:nvPr/>
        </p:nvSpPr>
        <p:spPr>
          <a:xfrm>
            <a:off x="746302" y="2671466"/>
            <a:ext cx="5970410" cy="646331"/>
          </a:xfrm>
          <a:prstGeom prst="rect">
            <a:avLst/>
          </a:prstGeom>
          <a:noFill/>
        </p:spPr>
        <p:txBody>
          <a:bodyPr wrap="square" rtlCol="0">
            <a:spAutoFit/>
          </a:bodyPr>
          <a:lstStyle/>
          <a:p>
            <a:r>
              <a:rPr lang="en-US" dirty="0"/>
              <a:t>The genus </a:t>
            </a:r>
            <a:r>
              <a:rPr lang="en-US" i="1" dirty="0"/>
              <a:t>Astyanax:</a:t>
            </a:r>
            <a:r>
              <a:rPr lang="en-US" dirty="0"/>
              <a:t> Resolving the relationships using the </a:t>
            </a:r>
            <a:r>
              <a:rPr lang="en-US" i="1" dirty="0" err="1"/>
              <a:t>Cytb</a:t>
            </a:r>
            <a:r>
              <a:rPr lang="en-US" dirty="0"/>
              <a:t> gene (and other genes)</a:t>
            </a:r>
          </a:p>
        </p:txBody>
      </p:sp>
      <p:sp>
        <p:nvSpPr>
          <p:cNvPr id="9" name="TextBox 8">
            <a:extLst>
              <a:ext uri="{FF2B5EF4-FFF2-40B4-BE49-F238E27FC236}">
                <a16:creationId xmlns:a16="http://schemas.microsoft.com/office/drawing/2014/main" id="{93B2C000-F81E-C865-D506-DC76037A4768}"/>
              </a:ext>
            </a:extLst>
          </p:cNvPr>
          <p:cNvSpPr txBox="1"/>
          <p:nvPr/>
        </p:nvSpPr>
        <p:spPr>
          <a:xfrm>
            <a:off x="746302" y="6175122"/>
            <a:ext cx="5970410" cy="1477328"/>
          </a:xfrm>
          <a:prstGeom prst="rect">
            <a:avLst/>
          </a:prstGeom>
          <a:noFill/>
        </p:spPr>
        <p:txBody>
          <a:bodyPr wrap="square" rtlCol="0">
            <a:spAutoFit/>
          </a:bodyPr>
          <a:lstStyle/>
          <a:p>
            <a:r>
              <a:rPr lang="en-US" dirty="0"/>
              <a:t>A site is parsimony-informative (PI) if it contains at least two types of nucleotides (or amino acids), and at least two of them occur with a minimum frequency of two.</a:t>
            </a:r>
          </a:p>
          <a:p>
            <a:endParaRPr lang="en-US" dirty="0"/>
          </a:p>
        </p:txBody>
      </p:sp>
      <p:sp>
        <p:nvSpPr>
          <p:cNvPr id="28" name="TextBox 27">
            <a:extLst>
              <a:ext uri="{FF2B5EF4-FFF2-40B4-BE49-F238E27FC236}">
                <a16:creationId xmlns:a16="http://schemas.microsoft.com/office/drawing/2014/main" id="{6BFB31A1-6584-1F5E-D6F8-9D811AB7B693}"/>
              </a:ext>
            </a:extLst>
          </p:cNvPr>
          <p:cNvSpPr txBox="1"/>
          <p:nvPr/>
        </p:nvSpPr>
        <p:spPr>
          <a:xfrm>
            <a:off x="7913274" y="6341753"/>
            <a:ext cx="4366037" cy="1200329"/>
          </a:xfrm>
          <a:prstGeom prst="rect">
            <a:avLst/>
          </a:prstGeom>
          <a:noFill/>
        </p:spPr>
        <p:txBody>
          <a:bodyPr wrap="square" rtlCol="0">
            <a:spAutoFit/>
          </a:bodyPr>
          <a:lstStyle/>
          <a:p>
            <a:r>
              <a:rPr lang="en-US" sz="1200" dirty="0"/>
              <a:t>Ornelas-García CP, Domínguez-Domínguez O, </a:t>
            </a:r>
            <a:r>
              <a:rPr lang="en-US" sz="1200" dirty="0" err="1"/>
              <a:t>Doadrio</a:t>
            </a:r>
            <a:r>
              <a:rPr lang="en-US" sz="1200" dirty="0"/>
              <a:t> I. Evolutionary history of the fish genus Astyanax Baird &amp; Girard (1854) (Actinopterygii, </a:t>
            </a:r>
            <a:r>
              <a:rPr lang="en-US" sz="1200" dirty="0" err="1"/>
              <a:t>Characidae</a:t>
            </a:r>
            <a:r>
              <a:rPr lang="en-US" sz="1200" dirty="0"/>
              <a:t>) in Mesoamerica reveals multiple morphological </a:t>
            </a:r>
            <a:r>
              <a:rPr lang="en-US" sz="1200" dirty="0" err="1"/>
              <a:t>homoplasies</a:t>
            </a:r>
            <a:r>
              <a:rPr lang="en-US" sz="1200" dirty="0"/>
              <a:t>. BMC </a:t>
            </a:r>
            <a:r>
              <a:rPr lang="en-US" sz="1200" dirty="0" err="1"/>
              <a:t>Evol</a:t>
            </a:r>
            <a:r>
              <a:rPr lang="en-US" sz="1200" dirty="0"/>
              <a:t> Biol. 2008 Dec 22;8:340. </a:t>
            </a:r>
            <a:r>
              <a:rPr lang="en-US" sz="1200" dirty="0" err="1"/>
              <a:t>doi</a:t>
            </a:r>
            <a:r>
              <a:rPr lang="en-US" sz="1200" dirty="0"/>
              <a:t>: 10.1186/1471-2148-8-340. PMID: 19102731; PMCID: PMC2657800.</a:t>
            </a:r>
          </a:p>
        </p:txBody>
      </p:sp>
      <p:pic>
        <p:nvPicPr>
          <p:cNvPr id="30" name="Picture 29">
            <a:extLst>
              <a:ext uri="{FF2B5EF4-FFF2-40B4-BE49-F238E27FC236}">
                <a16:creationId xmlns:a16="http://schemas.microsoft.com/office/drawing/2014/main" id="{E7585C5F-EB1D-0D28-6CF8-C90FB37FAC0C}"/>
              </a:ext>
            </a:extLst>
          </p:cNvPr>
          <p:cNvPicPr>
            <a:picLocks noChangeAspect="1"/>
          </p:cNvPicPr>
          <p:nvPr/>
        </p:nvPicPr>
        <p:blipFill>
          <a:blip r:embed="rId4"/>
          <a:stretch>
            <a:fillRect/>
          </a:stretch>
        </p:blipFill>
        <p:spPr>
          <a:xfrm>
            <a:off x="1421198" y="3464389"/>
            <a:ext cx="4620617" cy="2564141"/>
          </a:xfrm>
          <a:prstGeom prst="rect">
            <a:avLst/>
          </a:prstGeom>
        </p:spPr>
      </p:pic>
      <p:grpSp>
        <p:nvGrpSpPr>
          <p:cNvPr id="25" name="object 11">
            <a:extLst>
              <a:ext uri="{FF2B5EF4-FFF2-40B4-BE49-F238E27FC236}">
                <a16:creationId xmlns:a16="http://schemas.microsoft.com/office/drawing/2014/main" id="{8D5A9D0A-81E4-383C-0FAF-BBC7028761F5}"/>
              </a:ext>
            </a:extLst>
          </p:cNvPr>
          <p:cNvGrpSpPr/>
          <p:nvPr/>
        </p:nvGrpSpPr>
        <p:grpSpPr>
          <a:xfrm>
            <a:off x="4028230" y="3778250"/>
            <a:ext cx="603116" cy="1726180"/>
            <a:chOff x="3911091" y="3345688"/>
            <a:chExt cx="640080" cy="1831975"/>
          </a:xfrm>
        </p:grpSpPr>
        <p:pic>
          <p:nvPicPr>
            <p:cNvPr id="26" name="object 12">
              <a:extLst>
                <a:ext uri="{FF2B5EF4-FFF2-40B4-BE49-F238E27FC236}">
                  <a16:creationId xmlns:a16="http://schemas.microsoft.com/office/drawing/2014/main" id="{8BC39C2B-01B3-29E3-DCC7-CCF2C3AC1C90}"/>
                </a:ext>
              </a:extLst>
            </p:cNvPr>
            <p:cNvPicPr/>
            <p:nvPr/>
          </p:nvPicPr>
          <p:blipFill>
            <a:blip r:embed="rId5" cstate="print"/>
            <a:stretch>
              <a:fillRect/>
            </a:stretch>
          </p:blipFill>
          <p:spPr>
            <a:xfrm>
              <a:off x="3911091" y="3345688"/>
              <a:ext cx="640079" cy="1831848"/>
            </a:xfrm>
            <a:prstGeom prst="rect">
              <a:avLst/>
            </a:prstGeom>
          </p:spPr>
        </p:pic>
        <p:sp>
          <p:nvSpPr>
            <p:cNvPr id="27" name="object 13">
              <a:extLst>
                <a:ext uri="{FF2B5EF4-FFF2-40B4-BE49-F238E27FC236}">
                  <a16:creationId xmlns:a16="http://schemas.microsoft.com/office/drawing/2014/main" id="{E0C17A02-3C5B-0D81-3E1E-7523006E297F}"/>
                </a:ext>
              </a:extLst>
            </p:cNvPr>
            <p:cNvSpPr/>
            <p:nvPr/>
          </p:nvSpPr>
          <p:spPr>
            <a:xfrm>
              <a:off x="3968194" y="3379216"/>
              <a:ext cx="525145" cy="1717039"/>
            </a:xfrm>
            <a:custGeom>
              <a:avLst/>
              <a:gdLst/>
              <a:ahLst/>
              <a:cxnLst/>
              <a:rect l="l" t="t" r="r" b="b"/>
              <a:pathLst>
                <a:path w="525145" h="1717039">
                  <a:moveTo>
                    <a:pt x="0" y="0"/>
                  </a:moveTo>
                  <a:lnTo>
                    <a:pt x="525065" y="0"/>
                  </a:lnTo>
                  <a:lnTo>
                    <a:pt x="525065" y="1716881"/>
                  </a:lnTo>
                  <a:lnTo>
                    <a:pt x="0" y="1716881"/>
                  </a:lnTo>
                  <a:lnTo>
                    <a:pt x="0" y="0"/>
                  </a:lnTo>
                  <a:close/>
                </a:path>
              </a:pathLst>
            </a:custGeom>
            <a:ln w="26669">
              <a:solidFill>
                <a:srgbClr val="FF0000"/>
              </a:solidFill>
            </a:ln>
          </p:spPr>
          <p:txBody>
            <a:bodyPr wrap="square" lIns="0" tIns="0" rIns="0" bIns="0" rtlCol="0"/>
            <a:lstStyle/>
            <a:p>
              <a:endParaRPr sz="1696"/>
            </a:p>
          </p:txBody>
        </p:sp>
      </p:grpSp>
    </p:spTree>
    <p:extLst>
      <p:ext uri="{BB962C8B-B14F-4D97-AF65-F5344CB8AC3E}">
        <p14:creationId xmlns:p14="http://schemas.microsoft.com/office/powerpoint/2010/main" val="259124908"/>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1BE0-91F7-AFA3-80E3-C57A4F9EB2C7}"/>
              </a:ext>
            </a:extLst>
          </p:cNvPr>
          <p:cNvSpPr>
            <a:spLocks noGrp="1"/>
          </p:cNvSpPr>
          <p:nvPr>
            <p:ph type="title"/>
          </p:nvPr>
        </p:nvSpPr>
        <p:spPr>
          <a:xfrm>
            <a:off x="746302" y="671688"/>
            <a:ext cx="7265810" cy="1811161"/>
          </a:xfrm>
        </p:spPr>
        <p:txBody>
          <a:bodyPr>
            <a:normAutofit fontScale="90000"/>
          </a:bodyPr>
          <a:lstStyle/>
          <a:p>
            <a:r>
              <a:rPr lang="en-US" dirty="0"/>
              <a:t>MSAs: Resolving relationships when morphology is hard to interpret</a:t>
            </a:r>
          </a:p>
        </p:txBody>
      </p:sp>
      <p:pic>
        <p:nvPicPr>
          <p:cNvPr id="5" name="object 9">
            <a:extLst>
              <a:ext uri="{FF2B5EF4-FFF2-40B4-BE49-F238E27FC236}">
                <a16:creationId xmlns:a16="http://schemas.microsoft.com/office/drawing/2014/main" id="{265C6A2B-5801-9743-7F99-99C4A30F32B6}"/>
              </a:ext>
            </a:extLst>
          </p:cNvPr>
          <p:cNvPicPr>
            <a:picLocks noChangeAspect="1"/>
          </p:cNvPicPr>
          <p:nvPr/>
        </p:nvPicPr>
        <p:blipFill>
          <a:blip r:embed="rId3" cstate="print"/>
          <a:stretch>
            <a:fillRect/>
          </a:stretch>
        </p:blipFill>
        <p:spPr>
          <a:xfrm>
            <a:off x="7913274" y="156615"/>
            <a:ext cx="4142128" cy="6185138"/>
          </a:xfrm>
          <a:prstGeom prst="rect">
            <a:avLst/>
          </a:prstGeom>
        </p:spPr>
      </p:pic>
      <p:sp>
        <p:nvSpPr>
          <p:cNvPr id="8" name="TextBox 7">
            <a:extLst>
              <a:ext uri="{FF2B5EF4-FFF2-40B4-BE49-F238E27FC236}">
                <a16:creationId xmlns:a16="http://schemas.microsoft.com/office/drawing/2014/main" id="{0ED0B763-9F3E-DEBA-D99C-FBCEDF99B6EB}"/>
              </a:ext>
            </a:extLst>
          </p:cNvPr>
          <p:cNvSpPr txBox="1"/>
          <p:nvPr/>
        </p:nvSpPr>
        <p:spPr>
          <a:xfrm>
            <a:off x="746302" y="2671466"/>
            <a:ext cx="5970410" cy="646331"/>
          </a:xfrm>
          <a:prstGeom prst="rect">
            <a:avLst/>
          </a:prstGeom>
          <a:noFill/>
        </p:spPr>
        <p:txBody>
          <a:bodyPr wrap="square" rtlCol="0">
            <a:spAutoFit/>
          </a:bodyPr>
          <a:lstStyle/>
          <a:p>
            <a:r>
              <a:rPr lang="en-US" dirty="0"/>
              <a:t>The genus </a:t>
            </a:r>
            <a:r>
              <a:rPr lang="en-US" i="1" dirty="0"/>
              <a:t>Astyanax:</a:t>
            </a:r>
            <a:r>
              <a:rPr lang="en-US" dirty="0"/>
              <a:t> Resolving the relationships using the </a:t>
            </a:r>
            <a:r>
              <a:rPr lang="en-US" i="1" dirty="0" err="1"/>
              <a:t>Cytb</a:t>
            </a:r>
            <a:r>
              <a:rPr lang="en-US" dirty="0"/>
              <a:t> gene (and other genes)</a:t>
            </a:r>
          </a:p>
        </p:txBody>
      </p:sp>
      <p:sp>
        <p:nvSpPr>
          <p:cNvPr id="9" name="TextBox 8">
            <a:extLst>
              <a:ext uri="{FF2B5EF4-FFF2-40B4-BE49-F238E27FC236}">
                <a16:creationId xmlns:a16="http://schemas.microsoft.com/office/drawing/2014/main" id="{93B2C000-F81E-C865-D506-DC76037A4768}"/>
              </a:ext>
            </a:extLst>
          </p:cNvPr>
          <p:cNvSpPr txBox="1"/>
          <p:nvPr/>
        </p:nvSpPr>
        <p:spPr>
          <a:xfrm>
            <a:off x="746302" y="6913091"/>
            <a:ext cx="5970410" cy="646331"/>
          </a:xfrm>
          <a:prstGeom prst="rect">
            <a:avLst/>
          </a:prstGeom>
          <a:noFill/>
        </p:spPr>
        <p:txBody>
          <a:bodyPr wrap="square" rtlCol="0">
            <a:spAutoFit/>
          </a:bodyPr>
          <a:lstStyle/>
          <a:p>
            <a:r>
              <a:rPr lang="en-US" dirty="0"/>
              <a:t>Parsimony informative sites are highlighted in yellow.</a:t>
            </a:r>
          </a:p>
          <a:p>
            <a:endParaRPr lang="en-US" dirty="0"/>
          </a:p>
        </p:txBody>
      </p:sp>
      <p:sp>
        <p:nvSpPr>
          <p:cNvPr id="28" name="TextBox 27">
            <a:extLst>
              <a:ext uri="{FF2B5EF4-FFF2-40B4-BE49-F238E27FC236}">
                <a16:creationId xmlns:a16="http://schemas.microsoft.com/office/drawing/2014/main" id="{6BFB31A1-6584-1F5E-D6F8-9D811AB7B693}"/>
              </a:ext>
            </a:extLst>
          </p:cNvPr>
          <p:cNvSpPr txBox="1"/>
          <p:nvPr/>
        </p:nvSpPr>
        <p:spPr>
          <a:xfrm>
            <a:off x="7913274" y="6341753"/>
            <a:ext cx="4366037" cy="1200329"/>
          </a:xfrm>
          <a:prstGeom prst="rect">
            <a:avLst/>
          </a:prstGeom>
          <a:noFill/>
        </p:spPr>
        <p:txBody>
          <a:bodyPr wrap="square" rtlCol="0">
            <a:spAutoFit/>
          </a:bodyPr>
          <a:lstStyle/>
          <a:p>
            <a:r>
              <a:rPr lang="en-US" sz="1200" dirty="0"/>
              <a:t>Ornelas-García CP, Domínguez-Domínguez O, </a:t>
            </a:r>
            <a:r>
              <a:rPr lang="en-US" sz="1200" dirty="0" err="1"/>
              <a:t>Doadrio</a:t>
            </a:r>
            <a:r>
              <a:rPr lang="en-US" sz="1200" dirty="0"/>
              <a:t> I. Evolutionary history of the fish genus Astyanax Baird &amp; Girard (1854) (Actinopterygii, </a:t>
            </a:r>
            <a:r>
              <a:rPr lang="en-US" sz="1200" dirty="0" err="1"/>
              <a:t>Characidae</a:t>
            </a:r>
            <a:r>
              <a:rPr lang="en-US" sz="1200" dirty="0"/>
              <a:t>) in Mesoamerica reveals multiple morphological </a:t>
            </a:r>
            <a:r>
              <a:rPr lang="en-US" sz="1200" dirty="0" err="1"/>
              <a:t>homoplasies</a:t>
            </a:r>
            <a:r>
              <a:rPr lang="en-US" sz="1200" dirty="0"/>
              <a:t>. BMC </a:t>
            </a:r>
            <a:r>
              <a:rPr lang="en-US" sz="1200" dirty="0" err="1"/>
              <a:t>Evol</a:t>
            </a:r>
            <a:r>
              <a:rPr lang="en-US" sz="1200" dirty="0"/>
              <a:t> Biol. 2008 Dec 22;8:340. </a:t>
            </a:r>
            <a:r>
              <a:rPr lang="en-US" sz="1200" dirty="0" err="1"/>
              <a:t>doi</a:t>
            </a:r>
            <a:r>
              <a:rPr lang="en-US" sz="1200" dirty="0"/>
              <a:t>: 10.1186/1471-2148-8-340. PMID: 19102731; PMCID: PMC2657800.</a:t>
            </a:r>
          </a:p>
        </p:txBody>
      </p:sp>
      <p:pic>
        <p:nvPicPr>
          <p:cNvPr id="3" name="object 8">
            <a:extLst>
              <a:ext uri="{FF2B5EF4-FFF2-40B4-BE49-F238E27FC236}">
                <a16:creationId xmlns:a16="http://schemas.microsoft.com/office/drawing/2014/main" id="{82D0E691-3776-A2F9-952F-EACBABCED0BF}"/>
              </a:ext>
            </a:extLst>
          </p:cNvPr>
          <p:cNvPicPr/>
          <p:nvPr/>
        </p:nvPicPr>
        <p:blipFill>
          <a:blip r:embed="rId4" cstate="print"/>
          <a:stretch>
            <a:fillRect/>
          </a:stretch>
        </p:blipFill>
        <p:spPr>
          <a:xfrm>
            <a:off x="1626099" y="3673067"/>
            <a:ext cx="4210815" cy="2884754"/>
          </a:xfrm>
          <a:prstGeom prst="rect">
            <a:avLst/>
          </a:prstGeom>
        </p:spPr>
      </p:pic>
    </p:spTree>
    <p:extLst>
      <p:ext uri="{BB962C8B-B14F-4D97-AF65-F5344CB8AC3E}">
        <p14:creationId xmlns:p14="http://schemas.microsoft.com/office/powerpoint/2010/main" val="2038909139"/>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A947F-D0D7-4609-0A58-93C4EF765B8B}"/>
              </a:ext>
            </a:extLst>
          </p:cNvPr>
          <p:cNvSpPr>
            <a:spLocks noGrp="1"/>
          </p:cNvSpPr>
          <p:nvPr>
            <p:ph type="title"/>
          </p:nvPr>
        </p:nvSpPr>
        <p:spPr>
          <a:xfrm>
            <a:off x="7097712" y="3001214"/>
            <a:ext cx="5360810" cy="1455326"/>
          </a:xfrm>
        </p:spPr>
        <p:txBody>
          <a:bodyPr/>
          <a:lstStyle/>
          <a:p>
            <a:r>
              <a:rPr lang="en-US" dirty="0"/>
              <a:t>MSAs: Tools</a:t>
            </a:r>
          </a:p>
        </p:txBody>
      </p:sp>
      <p:pic>
        <p:nvPicPr>
          <p:cNvPr id="3" name="Content Placeholder 2">
            <a:extLst>
              <a:ext uri="{FF2B5EF4-FFF2-40B4-BE49-F238E27FC236}">
                <a16:creationId xmlns:a16="http://schemas.microsoft.com/office/drawing/2014/main" id="{3F19BB70-8739-7050-B740-FF327A4EFB2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6912" y="4613"/>
            <a:ext cx="6019800" cy="7448528"/>
          </a:xfrm>
        </p:spPr>
      </p:pic>
      <p:sp>
        <p:nvSpPr>
          <p:cNvPr id="6" name="TextBox 5">
            <a:extLst>
              <a:ext uri="{FF2B5EF4-FFF2-40B4-BE49-F238E27FC236}">
                <a16:creationId xmlns:a16="http://schemas.microsoft.com/office/drawing/2014/main" id="{F725F02E-A319-2621-9AF3-31D70ADB66D7}"/>
              </a:ext>
            </a:extLst>
          </p:cNvPr>
          <p:cNvSpPr txBox="1"/>
          <p:nvPr/>
        </p:nvSpPr>
        <p:spPr>
          <a:xfrm>
            <a:off x="7097712" y="4456540"/>
            <a:ext cx="3886200" cy="369332"/>
          </a:xfrm>
          <a:prstGeom prst="rect">
            <a:avLst/>
          </a:prstGeom>
          <a:noFill/>
        </p:spPr>
        <p:txBody>
          <a:bodyPr wrap="square" rtlCol="0">
            <a:spAutoFit/>
          </a:bodyPr>
          <a:lstStyle/>
          <a:p>
            <a:r>
              <a:rPr lang="en-US" dirty="0">
                <a:hlinkClick r:id="rId4"/>
              </a:rPr>
              <a:t>https://www.ebi.ac.uk/Tools/msa/</a:t>
            </a:r>
            <a:r>
              <a:rPr lang="en-US" dirty="0"/>
              <a:t> </a:t>
            </a:r>
          </a:p>
        </p:txBody>
      </p:sp>
    </p:spTree>
    <p:extLst>
      <p:ext uri="{BB962C8B-B14F-4D97-AF65-F5344CB8AC3E}">
        <p14:creationId xmlns:p14="http://schemas.microsoft.com/office/powerpoint/2010/main" val="1381993811"/>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7FF-6CE4-8368-6000-873588D6B77D}"/>
              </a:ext>
            </a:extLst>
          </p:cNvPr>
          <p:cNvSpPr>
            <a:spLocks noGrp="1"/>
          </p:cNvSpPr>
          <p:nvPr>
            <p:ph type="title"/>
          </p:nvPr>
        </p:nvSpPr>
        <p:spPr/>
        <p:txBody>
          <a:bodyPr/>
          <a:lstStyle/>
          <a:p>
            <a:r>
              <a:rPr lang="en-US" dirty="0"/>
              <a:t>MSAs: Alignment results</a:t>
            </a:r>
          </a:p>
        </p:txBody>
      </p:sp>
      <p:sp>
        <p:nvSpPr>
          <p:cNvPr id="4" name="Content Placeholder 3">
            <a:extLst>
              <a:ext uri="{FF2B5EF4-FFF2-40B4-BE49-F238E27FC236}">
                <a16:creationId xmlns:a16="http://schemas.microsoft.com/office/drawing/2014/main" id="{05FB8CDE-EA4C-817F-ADE3-8244BD720E22}"/>
              </a:ext>
            </a:extLst>
          </p:cNvPr>
          <p:cNvSpPr>
            <a:spLocks noGrp="1"/>
          </p:cNvSpPr>
          <p:nvPr>
            <p:ph sz="half" idx="1"/>
          </p:nvPr>
        </p:nvSpPr>
        <p:spPr/>
        <p:txBody>
          <a:bodyPr/>
          <a:lstStyle/>
          <a:p>
            <a:r>
              <a:rPr lang="en-US" i="1" dirty="0"/>
              <a:t>Pairwise Alignment</a:t>
            </a:r>
          </a:p>
          <a:p>
            <a:r>
              <a:rPr lang="en-US" dirty="0"/>
              <a:t>GP = Gap penalty</a:t>
            </a:r>
          </a:p>
          <a:p>
            <a:r>
              <a:rPr lang="en-US" dirty="0"/>
              <a:t>g = gap opening penalty</a:t>
            </a:r>
          </a:p>
          <a:p>
            <a:r>
              <a:rPr lang="en-US" dirty="0"/>
              <a:t>h = gap extension penalty </a:t>
            </a:r>
          </a:p>
          <a:p>
            <a:r>
              <a:rPr lang="en-US" dirty="0"/>
              <a:t>l = gap length</a:t>
            </a:r>
          </a:p>
          <a:p>
            <a:r>
              <a:rPr lang="en-US" dirty="0"/>
              <a:t>GP = g + hl</a:t>
            </a:r>
          </a:p>
          <a:p>
            <a:endParaRPr lang="en-US" dirty="0"/>
          </a:p>
        </p:txBody>
      </p:sp>
      <p:sp>
        <p:nvSpPr>
          <p:cNvPr id="6" name="TextBox 5">
            <a:extLst>
              <a:ext uri="{FF2B5EF4-FFF2-40B4-BE49-F238E27FC236}">
                <a16:creationId xmlns:a16="http://schemas.microsoft.com/office/drawing/2014/main" id="{206919D3-F3C5-F3E9-51B1-A8E0F8831651}"/>
              </a:ext>
            </a:extLst>
          </p:cNvPr>
          <p:cNvSpPr txBox="1"/>
          <p:nvPr/>
        </p:nvSpPr>
        <p:spPr>
          <a:xfrm>
            <a:off x="6792912" y="2559050"/>
            <a:ext cx="184731" cy="369332"/>
          </a:xfrm>
          <a:prstGeom prst="rect">
            <a:avLst/>
          </a:prstGeom>
          <a:noFill/>
        </p:spPr>
        <p:txBody>
          <a:bodyPr wrap="none" rtlCol="0">
            <a:spAutoFit/>
          </a:bodyPr>
          <a:lstStyle/>
          <a:p>
            <a:endParaRPr lang="en-US" dirty="0"/>
          </a:p>
        </p:txBody>
      </p:sp>
      <p:pic>
        <p:nvPicPr>
          <p:cNvPr id="14" name="Picture 13">
            <a:extLst>
              <a:ext uri="{FF2B5EF4-FFF2-40B4-BE49-F238E27FC236}">
                <a16:creationId xmlns:a16="http://schemas.microsoft.com/office/drawing/2014/main" id="{2E9E4502-3DEA-5BD6-6B43-B2D410E2357E}"/>
              </a:ext>
            </a:extLst>
          </p:cNvPr>
          <p:cNvPicPr>
            <a:picLocks noChangeAspect="1"/>
          </p:cNvPicPr>
          <p:nvPr/>
        </p:nvPicPr>
        <p:blipFill>
          <a:blip r:embed="rId2"/>
          <a:stretch>
            <a:fillRect/>
          </a:stretch>
        </p:blipFill>
        <p:spPr>
          <a:xfrm>
            <a:off x="5356368" y="1399352"/>
            <a:ext cx="4774245" cy="5556234"/>
          </a:xfrm>
          <a:prstGeom prst="rect">
            <a:avLst/>
          </a:prstGeom>
        </p:spPr>
      </p:pic>
      <p:pic>
        <p:nvPicPr>
          <p:cNvPr id="16" name="Picture 15">
            <a:extLst>
              <a:ext uri="{FF2B5EF4-FFF2-40B4-BE49-F238E27FC236}">
                <a16:creationId xmlns:a16="http://schemas.microsoft.com/office/drawing/2014/main" id="{14BB1720-F73F-ABCD-9BA0-F36BAAC31A35}"/>
              </a:ext>
            </a:extLst>
          </p:cNvPr>
          <p:cNvPicPr>
            <a:picLocks noChangeAspect="1"/>
          </p:cNvPicPr>
          <p:nvPr/>
        </p:nvPicPr>
        <p:blipFill>
          <a:blip r:embed="rId3"/>
          <a:stretch>
            <a:fillRect/>
          </a:stretch>
        </p:blipFill>
        <p:spPr>
          <a:xfrm>
            <a:off x="2395958" y="5226050"/>
            <a:ext cx="1310754" cy="1196444"/>
          </a:xfrm>
          <a:prstGeom prst="rect">
            <a:avLst/>
          </a:prstGeom>
        </p:spPr>
      </p:pic>
    </p:spTree>
    <p:extLst>
      <p:ext uri="{BB962C8B-B14F-4D97-AF65-F5344CB8AC3E}">
        <p14:creationId xmlns:p14="http://schemas.microsoft.com/office/powerpoint/2010/main" val="2878878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596B-93A2-FD3F-21AF-99AB3603936A}"/>
              </a:ext>
            </a:extLst>
          </p:cNvPr>
          <p:cNvSpPr>
            <a:spLocks noGrp="1"/>
          </p:cNvSpPr>
          <p:nvPr>
            <p:ph type="title"/>
          </p:nvPr>
        </p:nvSpPr>
        <p:spPr/>
        <p:txBody>
          <a:bodyPr/>
          <a:lstStyle/>
          <a:p>
            <a:r>
              <a:rPr lang="en-US" dirty="0"/>
              <a:t>MSAs: Common problems</a:t>
            </a:r>
          </a:p>
        </p:txBody>
      </p:sp>
      <p:sp>
        <p:nvSpPr>
          <p:cNvPr id="3" name="Content Placeholder 2">
            <a:extLst>
              <a:ext uri="{FF2B5EF4-FFF2-40B4-BE49-F238E27FC236}">
                <a16:creationId xmlns:a16="http://schemas.microsoft.com/office/drawing/2014/main" id="{88EC326F-0EAE-59C4-B084-AFB8EA09D828}"/>
              </a:ext>
            </a:extLst>
          </p:cNvPr>
          <p:cNvSpPr>
            <a:spLocks noGrp="1"/>
          </p:cNvSpPr>
          <p:nvPr>
            <p:ph idx="1"/>
          </p:nvPr>
        </p:nvSpPr>
        <p:spPr/>
        <p:txBody>
          <a:bodyPr>
            <a:normAutofit/>
          </a:bodyPr>
          <a:lstStyle/>
          <a:p>
            <a:r>
              <a:rPr lang="en-US" dirty="0"/>
              <a:t>Insertions/deletions “indels”</a:t>
            </a:r>
          </a:p>
          <a:p>
            <a:r>
              <a:rPr lang="en-US" dirty="0"/>
              <a:t>Duplications/repeats</a:t>
            </a:r>
          </a:p>
          <a:p>
            <a:r>
              <a:rPr lang="en-US" dirty="0"/>
              <a:t>High substitution rates</a:t>
            </a:r>
          </a:p>
          <a:p>
            <a:r>
              <a:rPr lang="en-US" dirty="0"/>
              <a:t>Size of alignment – computational limitations</a:t>
            </a:r>
          </a:p>
          <a:p>
            <a:r>
              <a:rPr lang="en-US" dirty="0"/>
              <a:t>The problem is more complicated than you initially think: It is impossible to evaluate all possible alignments</a:t>
            </a:r>
          </a:p>
          <a:p>
            <a:r>
              <a:rPr lang="en-US" dirty="0"/>
              <a:t>To align two sequences of length 100 and length 95 there are about 55 million possible alignments if you are only allowed to insert gaps in one of the sequences.</a:t>
            </a:r>
          </a:p>
        </p:txBody>
      </p:sp>
    </p:spTree>
    <p:extLst>
      <p:ext uri="{BB962C8B-B14F-4D97-AF65-F5344CB8AC3E}">
        <p14:creationId xmlns:p14="http://schemas.microsoft.com/office/powerpoint/2010/main" val="4107293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9D3-9A75-252D-24CB-1BFFBDE10953}"/>
              </a:ext>
            </a:extLst>
          </p:cNvPr>
          <p:cNvSpPr>
            <a:spLocks noGrp="1"/>
          </p:cNvSpPr>
          <p:nvPr>
            <p:ph type="title"/>
          </p:nvPr>
        </p:nvSpPr>
        <p:spPr/>
        <p:txBody>
          <a:bodyPr/>
          <a:lstStyle/>
          <a:p>
            <a:r>
              <a:rPr lang="en-US" dirty="0"/>
              <a:t>MSA Editing</a:t>
            </a:r>
          </a:p>
        </p:txBody>
      </p:sp>
      <p:sp>
        <p:nvSpPr>
          <p:cNvPr id="3" name="Content Placeholder 2">
            <a:extLst>
              <a:ext uri="{FF2B5EF4-FFF2-40B4-BE49-F238E27FC236}">
                <a16:creationId xmlns:a16="http://schemas.microsoft.com/office/drawing/2014/main" id="{E4A8C3A7-0B9B-A644-8478-1190485FDE70}"/>
              </a:ext>
            </a:extLst>
          </p:cNvPr>
          <p:cNvSpPr>
            <a:spLocks noGrp="1"/>
          </p:cNvSpPr>
          <p:nvPr>
            <p:ph idx="1"/>
          </p:nvPr>
        </p:nvSpPr>
        <p:spPr/>
        <p:txBody>
          <a:bodyPr/>
          <a:lstStyle/>
          <a:p>
            <a:r>
              <a:rPr lang="en-US" i="1" dirty="0"/>
              <a:t>Highly-variable regions</a:t>
            </a:r>
          </a:p>
          <a:p>
            <a:pPr lvl="1"/>
            <a:r>
              <a:rPr lang="en-US" dirty="0"/>
              <a:t>1. Start &amp; end of sequence</a:t>
            </a:r>
          </a:p>
          <a:p>
            <a:pPr lvl="1"/>
            <a:r>
              <a:rPr lang="en-US" dirty="0"/>
              <a:t>2. Signal peptide</a:t>
            </a:r>
          </a:p>
          <a:p>
            <a:pPr lvl="1"/>
            <a:r>
              <a:rPr lang="en-US" dirty="0"/>
              <a:t>3. Flexible linker regions</a:t>
            </a:r>
          </a:p>
          <a:p>
            <a:pPr lvl="1"/>
            <a:r>
              <a:rPr lang="en-US" dirty="0"/>
              <a:t>4. Smaller gaps &amp; areas of notably high variation</a:t>
            </a:r>
          </a:p>
          <a:p>
            <a:r>
              <a:rPr lang="en-US" dirty="0"/>
              <a:t>As with much of </a:t>
            </a:r>
            <a:r>
              <a:rPr lang="en-US" dirty="0" err="1"/>
              <a:t>phylogenomics</a:t>
            </a:r>
            <a:r>
              <a:rPr lang="en-US" dirty="0"/>
              <a:t>, cleaning an MSA is a “Goldilocks”-type of task</a:t>
            </a:r>
          </a:p>
          <a:p>
            <a:pPr lvl="1"/>
            <a:r>
              <a:rPr lang="en-US" dirty="0"/>
              <a:t>There’s no simple, straightforward solution</a:t>
            </a:r>
          </a:p>
          <a:p>
            <a:pPr lvl="1"/>
            <a:r>
              <a:rPr lang="en-US" dirty="0"/>
              <a:t>Some alignment-editing programs do exist – these make your workflow more reproducible, but are also less case-sensitive (might trim the wrong regions for </a:t>
            </a:r>
            <a:r>
              <a:rPr lang="en-US" i="1" dirty="0"/>
              <a:t>your</a:t>
            </a:r>
            <a:r>
              <a:rPr lang="en-US" dirty="0"/>
              <a:t> alignment)</a:t>
            </a:r>
          </a:p>
          <a:p>
            <a:endParaRPr lang="en-US" dirty="0"/>
          </a:p>
        </p:txBody>
      </p:sp>
    </p:spTree>
    <p:extLst>
      <p:ext uri="{BB962C8B-B14F-4D97-AF65-F5344CB8AC3E}">
        <p14:creationId xmlns:p14="http://schemas.microsoft.com/office/powerpoint/2010/main" val="788079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1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61927B6-5A94-9FA1-2774-31AA49637D02}"/>
              </a:ext>
            </a:extLst>
          </p:cNvPr>
          <p:cNvSpPr>
            <a:spLocks noGrp="1"/>
          </p:cNvSpPr>
          <p:nvPr>
            <p:ph type="title"/>
          </p:nvPr>
        </p:nvSpPr>
        <p:spPr>
          <a:xfrm>
            <a:off x="745654" y="671688"/>
            <a:ext cx="4108781" cy="1455326"/>
          </a:xfrm>
        </p:spPr>
        <p:txBody>
          <a:bodyPr vert="horz" lIns="91440" tIns="45720" rIns="91440" bIns="45720" rtlCol="0" anchor="ctr">
            <a:normAutofit/>
          </a:bodyPr>
          <a:lstStyle/>
          <a:p>
            <a:pPr defTabSz="457200"/>
            <a:r>
              <a:rPr lang="en-US" sz="3600"/>
              <a:t>Phylogenetic Tree File Formats</a:t>
            </a:r>
          </a:p>
        </p:txBody>
      </p:sp>
      <p:sp>
        <p:nvSpPr>
          <p:cNvPr id="3" name="Content Placeholder 2">
            <a:extLst>
              <a:ext uri="{FF2B5EF4-FFF2-40B4-BE49-F238E27FC236}">
                <a16:creationId xmlns:a16="http://schemas.microsoft.com/office/drawing/2014/main" id="{99A1BF6A-CF00-B2BD-2F26-5FB7CFF85A4C}"/>
              </a:ext>
            </a:extLst>
          </p:cNvPr>
          <p:cNvSpPr>
            <a:spLocks noGrp="1"/>
          </p:cNvSpPr>
          <p:nvPr>
            <p:ph sz="half" idx="1"/>
          </p:nvPr>
        </p:nvSpPr>
        <p:spPr>
          <a:xfrm>
            <a:off x="754932" y="2380648"/>
            <a:ext cx="4099791" cy="3923401"/>
          </a:xfrm>
        </p:spPr>
        <p:txBody>
          <a:bodyPr vert="horz" lIns="91440" tIns="45720" rIns="91440" bIns="45720" rtlCol="0">
            <a:normAutofit/>
          </a:bodyPr>
          <a:lstStyle/>
          <a:p>
            <a:pPr defTabSz="457200">
              <a:spcBef>
                <a:spcPts val="1000"/>
              </a:spcBef>
            </a:pPr>
            <a:r>
              <a:rPr lang="en-US" b="1"/>
              <a:t>Newick tree</a:t>
            </a:r>
            <a:endParaRPr lang="en-US"/>
          </a:p>
          <a:p>
            <a:pPr defTabSz="457200">
              <a:spcBef>
                <a:spcPts val="1000"/>
              </a:spcBef>
            </a:pPr>
            <a:r>
              <a:rPr lang="en-US"/>
              <a:t>Nexus</a:t>
            </a:r>
          </a:p>
          <a:p>
            <a:pPr defTabSz="457200">
              <a:spcBef>
                <a:spcPts val="1000"/>
              </a:spcBef>
            </a:pPr>
            <a:r>
              <a:rPr lang="en-US"/>
              <a:t>Phylip</a:t>
            </a:r>
          </a:p>
        </p:txBody>
      </p:sp>
      <p:pic>
        <p:nvPicPr>
          <p:cNvPr id="6" name="Content Placeholder 5">
            <a:extLst>
              <a:ext uri="{FF2B5EF4-FFF2-40B4-BE49-F238E27FC236}">
                <a16:creationId xmlns:a16="http://schemas.microsoft.com/office/drawing/2014/main" id="{C3676E58-D496-6587-C373-0B43314444D1}"/>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7922" y="1505579"/>
            <a:ext cx="5071412" cy="3989422"/>
          </a:xfrm>
          <a:prstGeom prst="rect">
            <a:avLst/>
          </a:prstGeom>
        </p:spPr>
      </p:pic>
      <p:sp>
        <p:nvSpPr>
          <p:cNvPr id="7" name="TextBox 6">
            <a:extLst>
              <a:ext uri="{FF2B5EF4-FFF2-40B4-BE49-F238E27FC236}">
                <a16:creationId xmlns:a16="http://schemas.microsoft.com/office/drawing/2014/main" id="{F7E8AF89-B215-6A45-F2FA-366255E59E84}"/>
              </a:ext>
            </a:extLst>
          </p:cNvPr>
          <p:cNvSpPr txBox="1"/>
          <p:nvPr/>
        </p:nvSpPr>
        <p:spPr>
          <a:xfrm>
            <a:off x="1927906" y="4768850"/>
            <a:ext cx="1744275" cy="369332"/>
          </a:xfrm>
          <a:prstGeom prst="rect">
            <a:avLst/>
          </a:prstGeom>
          <a:noFill/>
        </p:spPr>
        <p:txBody>
          <a:bodyPr wrap="square" rtlCol="0">
            <a:spAutoFit/>
          </a:bodyPr>
          <a:lstStyle/>
          <a:p>
            <a:r>
              <a:rPr lang="en-US" dirty="0"/>
              <a:t>(A,(B,(C,D)));</a:t>
            </a:r>
          </a:p>
        </p:txBody>
      </p:sp>
    </p:spTree>
    <p:extLst>
      <p:ext uri="{BB962C8B-B14F-4D97-AF65-F5344CB8AC3E}">
        <p14:creationId xmlns:p14="http://schemas.microsoft.com/office/powerpoint/2010/main" val="34079352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1"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3991904C-FDD7-2498-0FF2-B22E451DB654}"/>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dirty="0"/>
              <a:t>Evolution &amp; </a:t>
            </a:r>
            <a:r>
              <a:rPr lang="en-US" sz="5400" dirty="0" err="1"/>
              <a:t>Phylogenomics</a:t>
            </a:r>
            <a:endParaRPr lang="en-US" sz="5400" dirty="0"/>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37B9166B-7EF6-F863-6025-E6B04E8C71E0}"/>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758354357"/>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6A5-E18F-CA93-A616-A1DDB78D83D3}"/>
              </a:ext>
            </a:extLst>
          </p:cNvPr>
          <p:cNvSpPr>
            <a:spLocks noGrp="1"/>
          </p:cNvSpPr>
          <p:nvPr>
            <p:ph type="title"/>
          </p:nvPr>
        </p:nvSpPr>
        <p:spPr/>
        <p:txBody>
          <a:bodyPr/>
          <a:lstStyle/>
          <a:p>
            <a:r>
              <a:rPr lang="en-US" dirty="0"/>
              <a:t>Principles of Evolution</a:t>
            </a:r>
          </a:p>
        </p:txBody>
      </p:sp>
      <p:sp>
        <p:nvSpPr>
          <p:cNvPr id="3" name="Content Placeholder 2">
            <a:extLst>
              <a:ext uri="{FF2B5EF4-FFF2-40B4-BE49-F238E27FC236}">
                <a16:creationId xmlns:a16="http://schemas.microsoft.com/office/drawing/2014/main" id="{FF2643A1-FA19-BBFA-FB8B-0E4D0EB7BE81}"/>
              </a:ext>
            </a:extLst>
          </p:cNvPr>
          <p:cNvSpPr>
            <a:spLocks noGrp="1"/>
          </p:cNvSpPr>
          <p:nvPr>
            <p:ph idx="1"/>
          </p:nvPr>
        </p:nvSpPr>
        <p:spPr/>
        <p:txBody>
          <a:bodyPr/>
          <a:lstStyle/>
          <a:p>
            <a:r>
              <a:rPr lang="en-US" dirty="0"/>
              <a:t>At the molecular level, evolution is a process of mutation with selection.</a:t>
            </a:r>
          </a:p>
        </p:txBody>
      </p:sp>
    </p:spTree>
    <p:extLst>
      <p:ext uri="{BB962C8B-B14F-4D97-AF65-F5344CB8AC3E}">
        <p14:creationId xmlns:p14="http://schemas.microsoft.com/office/powerpoint/2010/main" val="16228547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0858D301-34E4-984C-0074-F5C2252D0422}"/>
              </a:ext>
            </a:extLst>
          </p:cNvPr>
          <p:cNvSpPr/>
          <p:nvPr/>
        </p:nvSpPr>
        <p:spPr>
          <a:xfrm>
            <a:off x="6183313" y="4805036"/>
            <a:ext cx="5791200" cy="2688536"/>
          </a:xfrm>
          <a:prstGeom prst="ellipse">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DCC50-4CF7-F3E0-5085-4F1ADDC6556C}"/>
              </a:ext>
            </a:extLst>
          </p:cNvPr>
          <p:cNvSpPr>
            <a:spLocks noGrp="1"/>
          </p:cNvSpPr>
          <p:nvPr>
            <p:ph type="title"/>
          </p:nvPr>
        </p:nvSpPr>
        <p:spPr/>
        <p:txBody>
          <a:bodyPr/>
          <a:lstStyle/>
          <a:p>
            <a:r>
              <a:rPr lang="en-US" dirty="0"/>
              <a:t>Phylogenetic inference: </a:t>
            </a:r>
            <a:br>
              <a:rPr lang="en-US" dirty="0"/>
            </a:br>
            <a:r>
              <a:rPr lang="en-US" dirty="0"/>
              <a:t>A “simple” example</a:t>
            </a:r>
          </a:p>
        </p:txBody>
      </p:sp>
      <p:pic>
        <p:nvPicPr>
          <p:cNvPr id="5" name="Content Placeholder 4" descr="Anaeramoeba flamelloides - Stairs et al. 2021">
            <a:extLst>
              <a:ext uri="{FF2B5EF4-FFF2-40B4-BE49-F238E27FC236}">
                <a16:creationId xmlns:a16="http://schemas.microsoft.com/office/drawing/2014/main" id="{D8A83581-225C-DD7C-E8AA-21ACBC4C9CF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09782" y="5056011"/>
            <a:ext cx="1822662" cy="1828800"/>
          </a:xfrm>
        </p:spPr>
      </p:pic>
      <p:grpSp>
        <p:nvGrpSpPr>
          <p:cNvPr id="12" name="object 11">
            <a:extLst>
              <a:ext uri="{FF2B5EF4-FFF2-40B4-BE49-F238E27FC236}">
                <a16:creationId xmlns:a16="http://schemas.microsoft.com/office/drawing/2014/main" id="{2D3697F9-FE4A-488C-D62F-EE2E68ED08E9}"/>
              </a:ext>
            </a:extLst>
          </p:cNvPr>
          <p:cNvGrpSpPr/>
          <p:nvPr/>
        </p:nvGrpSpPr>
        <p:grpSpPr>
          <a:xfrm>
            <a:off x="4950776" y="3683374"/>
            <a:ext cx="2370999" cy="1944867"/>
            <a:chOff x="4115308" y="4092447"/>
            <a:chExt cx="2124710" cy="1198245"/>
          </a:xfrm>
        </p:grpSpPr>
        <p:pic>
          <p:nvPicPr>
            <p:cNvPr id="13" name="object 12">
              <a:extLst>
                <a:ext uri="{FF2B5EF4-FFF2-40B4-BE49-F238E27FC236}">
                  <a16:creationId xmlns:a16="http://schemas.microsoft.com/office/drawing/2014/main" id="{E0960985-3079-029A-EFF8-83062E9B852E}"/>
                </a:ext>
              </a:extLst>
            </p:cNvPr>
            <p:cNvPicPr/>
            <p:nvPr/>
          </p:nvPicPr>
          <p:blipFill>
            <a:blip r:embed="rId4" cstate="print"/>
            <a:stretch>
              <a:fillRect/>
            </a:stretch>
          </p:blipFill>
          <p:spPr>
            <a:xfrm>
              <a:off x="4636516" y="4616703"/>
              <a:ext cx="1091184" cy="124968"/>
            </a:xfrm>
            <a:prstGeom prst="rect">
              <a:avLst/>
            </a:prstGeom>
          </p:spPr>
        </p:pic>
        <p:sp>
          <p:nvSpPr>
            <p:cNvPr id="14" name="object 13">
              <a:extLst>
                <a:ext uri="{FF2B5EF4-FFF2-40B4-BE49-F238E27FC236}">
                  <a16:creationId xmlns:a16="http://schemas.microsoft.com/office/drawing/2014/main" id="{04EDAFC4-F71A-0783-B8F6-EB9A66E7D6CE}"/>
                </a:ext>
              </a:extLst>
            </p:cNvPr>
            <p:cNvSpPr/>
            <p:nvPr/>
          </p:nvSpPr>
          <p:spPr>
            <a:xfrm>
              <a:off x="4680771" y="4658542"/>
              <a:ext cx="984250" cy="0"/>
            </a:xfrm>
            <a:custGeom>
              <a:avLst/>
              <a:gdLst/>
              <a:ahLst/>
              <a:cxnLst/>
              <a:rect l="l" t="t" r="r" b="b"/>
              <a:pathLst>
                <a:path w="984250">
                  <a:moveTo>
                    <a:pt x="0" y="0"/>
                  </a:moveTo>
                  <a:lnTo>
                    <a:pt x="983854" y="1"/>
                  </a:lnTo>
                </a:path>
              </a:pathLst>
            </a:custGeom>
            <a:ln w="40004">
              <a:solidFill>
                <a:srgbClr val="000000"/>
              </a:solidFill>
            </a:ln>
          </p:spPr>
          <p:txBody>
            <a:bodyPr wrap="square" lIns="0" tIns="0" rIns="0" bIns="0" rtlCol="0"/>
            <a:lstStyle/>
            <a:p>
              <a:endParaRPr sz="1696"/>
            </a:p>
          </p:txBody>
        </p:sp>
        <p:pic>
          <p:nvPicPr>
            <p:cNvPr id="15" name="object 14">
              <a:extLst>
                <a:ext uri="{FF2B5EF4-FFF2-40B4-BE49-F238E27FC236}">
                  <a16:creationId xmlns:a16="http://schemas.microsoft.com/office/drawing/2014/main" id="{9765D902-D617-B9EC-E46D-C8BE04BFAFB3}"/>
                </a:ext>
              </a:extLst>
            </p:cNvPr>
            <p:cNvPicPr/>
            <p:nvPr/>
          </p:nvPicPr>
          <p:blipFill>
            <a:blip r:embed="rId5" cstate="print"/>
            <a:stretch>
              <a:fillRect/>
            </a:stretch>
          </p:blipFill>
          <p:spPr>
            <a:xfrm>
              <a:off x="4115308" y="4092447"/>
              <a:ext cx="630936" cy="1136903"/>
            </a:xfrm>
            <a:prstGeom prst="rect">
              <a:avLst/>
            </a:prstGeom>
          </p:spPr>
        </p:pic>
        <p:sp>
          <p:nvSpPr>
            <p:cNvPr id="16" name="object 15">
              <a:extLst>
                <a:ext uri="{FF2B5EF4-FFF2-40B4-BE49-F238E27FC236}">
                  <a16:creationId xmlns:a16="http://schemas.microsoft.com/office/drawing/2014/main" id="{E516CDE9-D43D-3F53-A143-AFEB0FD161D9}"/>
                </a:ext>
              </a:extLst>
            </p:cNvPr>
            <p:cNvSpPr/>
            <p:nvPr/>
          </p:nvSpPr>
          <p:spPr>
            <a:xfrm>
              <a:off x="4170701" y="4116402"/>
              <a:ext cx="512445" cy="1033144"/>
            </a:xfrm>
            <a:custGeom>
              <a:avLst/>
              <a:gdLst/>
              <a:ahLst/>
              <a:cxnLst/>
              <a:rect l="l" t="t" r="r" b="b"/>
              <a:pathLst>
                <a:path w="512445" h="1033145">
                  <a:moveTo>
                    <a:pt x="0" y="1032810"/>
                  </a:moveTo>
                  <a:lnTo>
                    <a:pt x="51007" y="999461"/>
                  </a:lnTo>
                  <a:lnTo>
                    <a:pt x="101562" y="966102"/>
                  </a:lnTo>
                  <a:lnTo>
                    <a:pt x="151213" y="932724"/>
                  </a:lnTo>
                  <a:lnTo>
                    <a:pt x="199508" y="899318"/>
                  </a:lnTo>
                  <a:lnTo>
                    <a:pt x="245994" y="865873"/>
                  </a:lnTo>
                  <a:lnTo>
                    <a:pt x="290220" y="832380"/>
                  </a:lnTo>
                  <a:lnTo>
                    <a:pt x="331732" y="798830"/>
                  </a:lnTo>
                  <a:lnTo>
                    <a:pt x="370081" y="765212"/>
                  </a:lnTo>
                  <a:lnTo>
                    <a:pt x="404812" y="731517"/>
                  </a:lnTo>
                  <a:lnTo>
                    <a:pt x="435474" y="697736"/>
                  </a:lnTo>
                  <a:lnTo>
                    <a:pt x="461615" y="663860"/>
                  </a:lnTo>
                  <a:lnTo>
                    <a:pt x="482783" y="629877"/>
                  </a:lnTo>
                  <a:lnTo>
                    <a:pt x="508390" y="561557"/>
                  </a:lnTo>
                  <a:lnTo>
                    <a:pt x="511926" y="527201"/>
                  </a:lnTo>
                  <a:lnTo>
                    <a:pt x="433432" y="372206"/>
                  </a:lnTo>
                  <a:lnTo>
                    <a:pt x="259673" y="199049"/>
                  </a:lnTo>
                  <a:lnTo>
                    <a:pt x="85708" y="58168"/>
                  </a:lnTo>
                  <a:lnTo>
                    <a:pt x="6595" y="0"/>
                  </a:lnTo>
                </a:path>
              </a:pathLst>
            </a:custGeom>
            <a:ln w="40004">
              <a:solidFill>
                <a:srgbClr val="000000"/>
              </a:solidFill>
            </a:ln>
          </p:spPr>
          <p:txBody>
            <a:bodyPr wrap="square" lIns="0" tIns="0" rIns="0" bIns="0" rtlCol="0"/>
            <a:lstStyle/>
            <a:p>
              <a:endParaRPr sz="1696"/>
            </a:p>
          </p:txBody>
        </p:sp>
        <p:pic>
          <p:nvPicPr>
            <p:cNvPr id="17" name="object 16">
              <a:extLst>
                <a:ext uri="{FF2B5EF4-FFF2-40B4-BE49-F238E27FC236}">
                  <a16:creationId xmlns:a16="http://schemas.microsoft.com/office/drawing/2014/main" id="{0655E299-8411-40F8-EE74-4B4880AFBC0D}"/>
                </a:ext>
              </a:extLst>
            </p:cNvPr>
            <p:cNvPicPr/>
            <p:nvPr/>
          </p:nvPicPr>
          <p:blipFill>
            <a:blip r:embed="rId6" cstate="print"/>
            <a:stretch>
              <a:fillRect/>
            </a:stretch>
          </p:blipFill>
          <p:spPr>
            <a:xfrm>
              <a:off x="5602732" y="4135119"/>
              <a:ext cx="637032" cy="1155191"/>
            </a:xfrm>
            <a:prstGeom prst="rect">
              <a:avLst/>
            </a:prstGeom>
          </p:spPr>
        </p:pic>
        <p:sp>
          <p:nvSpPr>
            <p:cNvPr id="18" name="object 17">
              <a:extLst>
                <a:ext uri="{FF2B5EF4-FFF2-40B4-BE49-F238E27FC236}">
                  <a16:creationId xmlns:a16="http://schemas.microsoft.com/office/drawing/2014/main" id="{D76ED3B0-3C04-5A84-056F-F19DCBA107B7}"/>
                </a:ext>
              </a:extLst>
            </p:cNvPr>
            <p:cNvSpPr/>
            <p:nvPr/>
          </p:nvSpPr>
          <p:spPr>
            <a:xfrm>
              <a:off x="5667789" y="4174459"/>
              <a:ext cx="516890" cy="1033144"/>
            </a:xfrm>
            <a:custGeom>
              <a:avLst/>
              <a:gdLst/>
              <a:ahLst/>
              <a:cxnLst/>
              <a:rect l="l" t="t" r="r" b="b"/>
              <a:pathLst>
                <a:path w="516889" h="1033145">
                  <a:moveTo>
                    <a:pt x="516554" y="0"/>
                  </a:moveTo>
                  <a:lnTo>
                    <a:pt x="465242" y="32878"/>
                  </a:lnTo>
                  <a:lnTo>
                    <a:pt x="414382" y="65770"/>
                  </a:lnTo>
                  <a:lnTo>
                    <a:pt x="364426" y="98690"/>
                  </a:lnTo>
                  <a:lnTo>
                    <a:pt x="315827" y="131651"/>
                  </a:lnTo>
                  <a:lnTo>
                    <a:pt x="269035" y="164667"/>
                  </a:lnTo>
                  <a:lnTo>
                    <a:pt x="224503" y="197752"/>
                  </a:lnTo>
                  <a:lnTo>
                    <a:pt x="182683" y="230919"/>
                  </a:lnTo>
                  <a:lnTo>
                    <a:pt x="144028" y="264183"/>
                  </a:lnTo>
                  <a:lnTo>
                    <a:pt x="108988" y="297556"/>
                  </a:lnTo>
                  <a:lnTo>
                    <a:pt x="78016" y="331054"/>
                  </a:lnTo>
                  <a:lnTo>
                    <a:pt x="51565" y="364689"/>
                  </a:lnTo>
                  <a:lnTo>
                    <a:pt x="30085" y="398475"/>
                  </a:lnTo>
                  <a:lnTo>
                    <a:pt x="3851" y="466557"/>
                  </a:lnTo>
                  <a:lnTo>
                    <a:pt x="0" y="500879"/>
                  </a:lnTo>
                  <a:lnTo>
                    <a:pt x="77065" y="656589"/>
                  </a:lnTo>
                  <a:lnTo>
                    <a:pt x="249224" y="831336"/>
                  </a:lnTo>
                  <a:lnTo>
                    <a:pt x="421886" y="973812"/>
                  </a:lnTo>
                  <a:lnTo>
                    <a:pt x="500460" y="1032705"/>
                  </a:lnTo>
                </a:path>
              </a:pathLst>
            </a:custGeom>
            <a:ln w="40004">
              <a:solidFill>
                <a:srgbClr val="000000"/>
              </a:solidFill>
            </a:ln>
          </p:spPr>
          <p:txBody>
            <a:bodyPr wrap="square" lIns="0" tIns="0" rIns="0" bIns="0" rtlCol="0"/>
            <a:lstStyle/>
            <a:p>
              <a:endParaRPr sz="1696"/>
            </a:p>
          </p:txBody>
        </p:sp>
      </p:grpSp>
      <p:grpSp>
        <p:nvGrpSpPr>
          <p:cNvPr id="10" name="Group 9">
            <a:extLst>
              <a:ext uri="{FF2B5EF4-FFF2-40B4-BE49-F238E27FC236}">
                <a16:creationId xmlns:a16="http://schemas.microsoft.com/office/drawing/2014/main" id="{0048D5E1-E0DB-B656-3B02-2DFEFB90DC8D}"/>
              </a:ext>
            </a:extLst>
          </p:cNvPr>
          <p:cNvGrpSpPr/>
          <p:nvPr/>
        </p:nvGrpSpPr>
        <p:grpSpPr>
          <a:xfrm>
            <a:off x="7494439" y="2023801"/>
            <a:ext cx="1981200" cy="2346152"/>
            <a:chOff x="6869112" y="2150576"/>
            <a:chExt cx="1981200" cy="2346152"/>
          </a:xfrm>
        </p:grpSpPr>
        <p:pic>
          <p:nvPicPr>
            <p:cNvPr id="9" name="Picture 8" descr="Trichomonas vaginalis - CDC">
              <a:extLst>
                <a:ext uri="{FF2B5EF4-FFF2-40B4-BE49-F238E27FC236}">
                  <a16:creationId xmlns:a16="http://schemas.microsoft.com/office/drawing/2014/main" id="{F4B46AD1-1DB6-B15C-DFC0-A365BE030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5312" y="2667928"/>
              <a:ext cx="1828800" cy="1828800"/>
            </a:xfrm>
            <a:prstGeom prst="rect">
              <a:avLst/>
            </a:prstGeom>
          </p:spPr>
        </p:pic>
        <p:sp>
          <p:nvSpPr>
            <p:cNvPr id="19" name="TextBox 18">
              <a:extLst>
                <a:ext uri="{FF2B5EF4-FFF2-40B4-BE49-F238E27FC236}">
                  <a16:creationId xmlns:a16="http://schemas.microsoft.com/office/drawing/2014/main" id="{2914708F-6FD3-0717-93D6-140656D14BB8}"/>
                </a:ext>
              </a:extLst>
            </p:cNvPr>
            <p:cNvSpPr txBox="1"/>
            <p:nvPr/>
          </p:nvSpPr>
          <p:spPr>
            <a:xfrm>
              <a:off x="6869112" y="2150576"/>
              <a:ext cx="1981200" cy="446276"/>
            </a:xfrm>
            <a:prstGeom prst="rect">
              <a:avLst/>
            </a:prstGeom>
            <a:noFill/>
          </p:spPr>
          <p:txBody>
            <a:bodyPr wrap="square" rtlCol="0">
              <a:spAutoFit/>
            </a:bodyPr>
            <a:lstStyle/>
            <a:p>
              <a:pPr algn="ctr"/>
              <a:r>
                <a:rPr lang="en-US" sz="1300" i="1" dirty="0"/>
                <a:t>Trichomonas vaginalis</a:t>
              </a:r>
              <a:r>
                <a:rPr lang="en-US" sz="1300" dirty="0"/>
                <a:t> </a:t>
              </a:r>
            </a:p>
            <a:p>
              <a:pPr algn="ctr"/>
              <a:r>
                <a:rPr lang="en-US" sz="1000" dirty="0"/>
                <a:t>(CDC)</a:t>
              </a:r>
            </a:p>
          </p:txBody>
        </p:sp>
      </p:grpSp>
      <p:grpSp>
        <p:nvGrpSpPr>
          <p:cNvPr id="8" name="Group 7">
            <a:extLst>
              <a:ext uri="{FF2B5EF4-FFF2-40B4-BE49-F238E27FC236}">
                <a16:creationId xmlns:a16="http://schemas.microsoft.com/office/drawing/2014/main" id="{5A05E791-C088-87B0-B507-2F1E39466070}"/>
              </a:ext>
            </a:extLst>
          </p:cNvPr>
          <p:cNvGrpSpPr/>
          <p:nvPr/>
        </p:nvGrpSpPr>
        <p:grpSpPr>
          <a:xfrm>
            <a:off x="7570639" y="5056011"/>
            <a:ext cx="1828800" cy="2371439"/>
            <a:chOff x="6945312" y="5182786"/>
            <a:chExt cx="1828800" cy="2371439"/>
          </a:xfrm>
        </p:grpSpPr>
        <p:pic>
          <p:nvPicPr>
            <p:cNvPr id="11" name="Picture 10" descr="Trypanosoma cruzi - CDC">
              <a:extLst>
                <a:ext uri="{FF2B5EF4-FFF2-40B4-BE49-F238E27FC236}">
                  <a16:creationId xmlns:a16="http://schemas.microsoft.com/office/drawing/2014/main" id="{DAD3DDBD-59A6-5E16-3450-5D38C8AFD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5312" y="5182786"/>
              <a:ext cx="1828800" cy="1828800"/>
            </a:xfrm>
            <a:prstGeom prst="rect">
              <a:avLst/>
            </a:prstGeom>
          </p:spPr>
        </p:pic>
        <p:sp>
          <p:nvSpPr>
            <p:cNvPr id="20" name="TextBox 19">
              <a:extLst>
                <a:ext uri="{FF2B5EF4-FFF2-40B4-BE49-F238E27FC236}">
                  <a16:creationId xmlns:a16="http://schemas.microsoft.com/office/drawing/2014/main" id="{E050050A-EAB3-B28A-F8CA-AF4E623AA065}"/>
                </a:ext>
              </a:extLst>
            </p:cNvPr>
            <p:cNvSpPr txBox="1"/>
            <p:nvPr/>
          </p:nvSpPr>
          <p:spPr>
            <a:xfrm>
              <a:off x="7036752" y="7107949"/>
              <a:ext cx="1645920" cy="446276"/>
            </a:xfrm>
            <a:prstGeom prst="rect">
              <a:avLst/>
            </a:prstGeom>
            <a:noFill/>
          </p:spPr>
          <p:txBody>
            <a:bodyPr wrap="square" rtlCol="0">
              <a:spAutoFit/>
            </a:bodyPr>
            <a:lstStyle/>
            <a:p>
              <a:pPr algn="ctr"/>
              <a:r>
                <a:rPr lang="en-US" sz="1300" i="1" dirty="0"/>
                <a:t>Trypanosoma </a:t>
              </a:r>
              <a:r>
                <a:rPr lang="en-US" sz="1300" i="1" dirty="0" err="1"/>
                <a:t>cruzi</a:t>
              </a:r>
              <a:r>
                <a:rPr lang="en-US" sz="1300" i="1" dirty="0"/>
                <a:t> </a:t>
              </a:r>
            </a:p>
            <a:p>
              <a:pPr algn="ctr"/>
              <a:r>
                <a:rPr lang="en-US" sz="1000" dirty="0"/>
                <a:t>(CDC)</a:t>
              </a:r>
            </a:p>
          </p:txBody>
        </p:sp>
      </p:grpSp>
      <p:grpSp>
        <p:nvGrpSpPr>
          <p:cNvPr id="24" name="Group 23">
            <a:extLst>
              <a:ext uri="{FF2B5EF4-FFF2-40B4-BE49-F238E27FC236}">
                <a16:creationId xmlns:a16="http://schemas.microsoft.com/office/drawing/2014/main" id="{5444778A-5FAA-5EF5-9880-9587E324ED7E}"/>
              </a:ext>
            </a:extLst>
          </p:cNvPr>
          <p:cNvGrpSpPr/>
          <p:nvPr/>
        </p:nvGrpSpPr>
        <p:grpSpPr>
          <a:xfrm>
            <a:off x="2903143" y="2020980"/>
            <a:ext cx="1837417" cy="2324395"/>
            <a:chOff x="2903143" y="2020980"/>
            <a:chExt cx="1837417" cy="2324395"/>
          </a:xfrm>
        </p:grpSpPr>
        <p:pic>
          <p:nvPicPr>
            <p:cNvPr id="7" name="Picture 6" descr="Giardia intestinalis trophozoite - Wikimedia Commons">
              <a:extLst>
                <a:ext uri="{FF2B5EF4-FFF2-40B4-BE49-F238E27FC236}">
                  <a16:creationId xmlns:a16="http://schemas.microsoft.com/office/drawing/2014/main" id="{8479F2CA-6571-35ED-9864-ED7398ADB0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3143" y="2516575"/>
              <a:ext cx="1837417" cy="1828800"/>
            </a:xfrm>
            <a:prstGeom prst="rect">
              <a:avLst/>
            </a:prstGeom>
          </p:spPr>
        </p:pic>
        <p:sp>
          <p:nvSpPr>
            <p:cNvPr id="21" name="TextBox 20">
              <a:extLst>
                <a:ext uri="{FF2B5EF4-FFF2-40B4-BE49-F238E27FC236}">
                  <a16:creationId xmlns:a16="http://schemas.microsoft.com/office/drawing/2014/main" id="{0685F3B4-D616-BD58-19A3-4CAA87F57271}"/>
                </a:ext>
              </a:extLst>
            </p:cNvPr>
            <p:cNvSpPr txBox="1"/>
            <p:nvPr/>
          </p:nvSpPr>
          <p:spPr>
            <a:xfrm>
              <a:off x="2994275" y="2020980"/>
              <a:ext cx="1653675" cy="446276"/>
            </a:xfrm>
            <a:prstGeom prst="rect">
              <a:avLst/>
            </a:prstGeom>
            <a:noFill/>
          </p:spPr>
          <p:txBody>
            <a:bodyPr wrap="square" rtlCol="0">
              <a:spAutoFit/>
            </a:bodyPr>
            <a:lstStyle/>
            <a:p>
              <a:pPr algn="ctr"/>
              <a:r>
                <a:rPr lang="en-US" sz="1300" i="1" dirty="0"/>
                <a:t>Giardia intestinalis</a:t>
              </a:r>
              <a:r>
                <a:rPr lang="en-US" sz="1300" dirty="0"/>
                <a:t> </a:t>
              </a:r>
              <a:br>
                <a:rPr lang="en-US" sz="1300" dirty="0"/>
              </a:br>
              <a:r>
                <a:rPr lang="en-US" sz="1000" dirty="0"/>
                <a:t>(Wikimedia Commons)</a:t>
              </a:r>
            </a:p>
          </p:txBody>
        </p:sp>
      </p:grpSp>
      <p:sp>
        <p:nvSpPr>
          <p:cNvPr id="22" name="TextBox 21">
            <a:extLst>
              <a:ext uri="{FF2B5EF4-FFF2-40B4-BE49-F238E27FC236}">
                <a16:creationId xmlns:a16="http://schemas.microsoft.com/office/drawing/2014/main" id="{D760FBB5-73FF-5B4D-83B1-E80CD7B66A21}"/>
              </a:ext>
            </a:extLst>
          </p:cNvPr>
          <p:cNvSpPr txBox="1"/>
          <p:nvPr/>
        </p:nvSpPr>
        <p:spPr>
          <a:xfrm>
            <a:off x="2636045" y="6981174"/>
            <a:ext cx="2370134" cy="446276"/>
          </a:xfrm>
          <a:prstGeom prst="rect">
            <a:avLst/>
          </a:prstGeom>
          <a:noFill/>
        </p:spPr>
        <p:txBody>
          <a:bodyPr wrap="square" rtlCol="0">
            <a:spAutoFit/>
          </a:bodyPr>
          <a:lstStyle/>
          <a:p>
            <a:pPr algn="ctr"/>
            <a:r>
              <a:rPr lang="fr-FR" sz="1300" i="1" dirty="0"/>
              <a:t>Anaeramoeba </a:t>
            </a:r>
            <a:r>
              <a:rPr lang="fr-FR" sz="1300" i="1" dirty="0" err="1"/>
              <a:t>flamelloides</a:t>
            </a:r>
            <a:r>
              <a:rPr lang="fr-FR" sz="1300" dirty="0"/>
              <a:t> </a:t>
            </a:r>
          </a:p>
          <a:p>
            <a:pPr algn="ctr"/>
            <a:r>
              <a:rPr lang="fr-FR" sz="1000" dirty="0"/>
              <a:t>(</a:t>
            </a:r>
            <a:r>
              <a:rPr lang="fr-FR" sz="1000" dirty="0" err="1"/>
              <a:t>Stairs</a:t>
            </a:r>
            <a:r>
              <a:rPr lang="fr-FR" sz="1000" dirty="0"/>
              <a:t> et al. 2021)</a:t>
            </a:r>
            <a:endParaRPr lang="en-US" sz="1000" dirty="0"/>
          </a:p>
        </p:txBody>
      </p:sp>
      <p:sp>
        <p:nvSpPr>
          <p:cNvPr id="4" name="TextBox 3">
            <a:extLst>
              <a:ext uri="{FF2B5EF4-FFF2-40B4-BE49-F238E27FC236}">
                <a16:creationId xmlns:a16="http://schemas.microsoft.com/office/drawing/2014/main" id="{74E93822-64DF-27E7-B306-FB05B6105FD3}"/>
              </a:ext>
            </a:extLst>
          </p:cNvPr>
          <p:cNvSpPr txBox="1"/>
          <p:nvPr/>
        </p:nvSpPr>
        <p:spPr>
          <a:xfrm>
            <a:off x="10572526" y="4386033"/>
            <a:ext cx="1665108" cy="646331"/>
          </a:xfrm>
          <a:prstGeom prst="rect">
            <a:avLst/>
          </a:prstGeom>
          <a:noFill/>
        </p:spPr>
        <p:txBody>
          <a:bodyPr wrap="square" rtlCol="0">
            <a:spAutoFit/>
          </a:bodyPr>
          <a:lstStyle/>
          <a:p>
            <a:r>
              <a:rPr lang="en-US" dirty="0"/>
              <a:t>Undulating </a:t>
            </a:r>
          </a:p>
          <a:p>
            <a:r>
              <a:rPr lang="en-US" dirty="0"/>
              <a:t>membrane</a:t>
            </a:r>
          </a:p>
        </p:txBody>
      </p:sp>
      <p:sp>
        <p:nvSpPr>
          <p:cNvPr id="6" name="TextBox 5">
            <a:extLst>
              <a:ext uri="{FF2B5EF4-FFF2-40B4-BE49-F238E27FC236}">
                <a16:creationId xmlns:a16="http://schemas.microsoft.com/office/drawing/2014/main" id="{1103A868-9303-F995-7B29-42898FEE356E}"/>
              </a:ext>
            </a:extLst>
          </p:cNvPr>
          <p:cNvSpPr txBox="1"/>
          <p:nvPr/>
        </p:nvSpPr>
        <p:spPr>
          <a:xfrm>
            <a:off x="338780" y="4129363"/>
            <a:ext cx="1748033" cy="1200329"/>
          </a:xfrm>
          <a:prstGeom prst="rect">
            <a:avLst/>
          </a:prstGeom>
          <a:noFill/>
        </p:spPr>
        <p:txBody>
          <a:bodyPr wrap="square" rtlCol="0">
            <a:spAutoFit/>
          </a:bodyPr>
          <a:lstStyle/>
          <a:p>
            <a:r>
              <a:rPr lang="en-US" dirty="0"/>
              <a:t>Roughly symmetrical along vertical axis</a:t>
            </a:r>
          </a:p>
        </p:txBody>
      </p:sp>
      <p:sp>
        <p:nvSpPr>
          <p:cNvPr id="3" name="Left Brace 2">
            <a:extLst>
              <a:ext uri="{FF2B5EF4-FFF2-40B4-BE49-F238E27FC236}">
                <a16:creationId xmlns:a16="http://schemas.microsoft.com/office/drawing/2014/main" id="{D8070222-8FA2-8561-E425-230FA72EECB7}"/>
              </a:ext>
            </a:extLst>
          </p:cNvPr>
          <p:cNvSpPr/>
          <p:nvPr/>
        </p:nvSpPr>
        <p:spPr>
          <a:xfrm>
            <a:off x="1881177" y="2711450"/>
            <a:ext cx="951553" cy="4036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C98610E-4CE5-7152-09F7-A5A43B4A5839}"/>
              </a:ext>
            </a:extLst>
          </p:cNvPr>
          <p:cNvSpPr/>
          <p:nvPr/>
        </p:nvSpPr>
        <p:spPr>
          <a:xfrm rot="10800000">
            <a:off x="9510206" y="2711449"/>
            <a:ext cx="951553" cy="4036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D2DDC5B-E9C1-473F-C58B-CDD5FEF4B470}"/>
              </a:ext>
            </a:extLst>
          </p:cNvPr>
          <p:cNvSpPr txBox="1"/>
          <p:nvPr/>
        </p:nvSpPr>
        <p:spPr>
          <a:xfrm>
            <a:off x="9712758" y="5939802"/>
            <a:ext cx="1926135" cy="646331"/>
          </a:xfrm>
          <a:prstGeom prst="rect">
            <a:avLst/>
          </a:prstGeom>
          <a:noFill/>
        </p:spPr>
        <p:txBody>
          <a:bodyPr wrap="square" rtlCol="0">
            <a:spAutoFit/>
          </a:bodyPr>
          <a:lstStyle/>
          <a:p>
            <a:r>
              <a:rPr lang="en-US" dirty="0">
                <a:solidFill>
                  <a:schemeClr val="accent5">
                    <a:lumMod val="75000"/>
                  </a:schemeClr>
                </a:solidFill>
              </a:rPr>
              <a:t>Needs oxygen to survive</a:t>
            </a:r>
          </a:p>
        </p:txBody>
      </p:sp>
      <p:sp>
        <p:nvSpPr>
          <p:cNvPr id="28" name="TextBox 27">
            <a:extLst>
              <a:ext uri="{FF2B5EF4-FFF2-40B4-BE49-F238E27FC236}">
                <a16:creationId xmlns:a16="http://schemas.microsoft.com/office/drawing/2014/main" id="{5CF0E071-4A0D-110E-909D-BFB6F4D726BB}"/>
              </a:ext>
            </a:extLst>
          </p:cNvPr>
          <p:cNvSpPr txBox="1"/>
          <p:nvPr/>
        </p:nvSpPr>
        <p:spPr>
          <a:xfrm>
            <a:off x="5462754" y="1743194"/>
            <a:ext cx="1926135" cy="923330"/>
          </a:xfrm>
          <a:prstGeom prst="rect">
            <a:avLst/>
          </a:prstGeom>
          <a:noFill/>
        </p:spPr>
        <p:txBody>
          <a:bodyPr wrap="square" rtlCol="0">
            <a:spAutoFit/>
          </a:bodyPr>
          <a:lstStyle/>
          <a:p>
            <a:r>
              <a:rPr lang="en-US" dirty="0">
                <a:solidFill>
                  <a:schemeClr val="accent5">
                    <a:lumMod val="75000"/>
                  </a:schemeClr>
                </a:solidFill>
              </a:rPr>
              <a:t>Anaerobes unaffected by oxygen</a:t>
            </a:r>
          </a:p>
        </p:txBody>
      </p:sp>
    </p:spTree>
    <p:extLst>
      <p:ext uri="{BB962C8B-B14F-4D97-AF65-F5344CB8AC3E}">
        <p14:creationId xmlns:p14="http://schemas.microsoft.com/office/powerpoint/2010/main" val="2653064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24C6-86C9-9B89-ABC8-DA74C56CCD02}"/>
              </a:ext>
            </a:extLst>
          </p:cNvPr>
          <p:cNvSpPr>
            <a:spLocks noGrp="1"/>
          </p:cNvSpPr>
          <p:nvPr>
            <p:ph type="title"/>
          </p:nvPr>
        </p:nvSpPr>
        <p:spPr/>
        <p:txBody>
          <a:bodyPr/>
          <a:lstStyle/>
          <a:p>
            <a:r>
              <a:rPr lang="en-US" dirty="0"/>
              <a:t>Mutations: </a:t>
            </a:r>
            <a:br>
              <a:rPr lang="en-US" dirty="0"/>
            </a:br>
            <a:r>
              <a:rPr lang="en-US" dirty="0"/>
              <a:t>Changes in DNA base sequence</a:t>
            </a:r>
          </a:p>
        </p:txBody>
      </p:sp>
      <p:sp>
        <p:nvSpPr>
          <p:cNvPr id="3" name="Content Placeholder 2">
            <a:extLst>
              <a:ext uri="{FF2B5EF4-FFF2-40B4-BE49-F238E27FC236}">
                <a16:creationId xmlns:a16="http://schemas.microsoft.com/office/drawing/2014/main" id="{5EAD88E2-07DE-D4B9-C5FB-8AF02EA85AA7}"/>
              </a:ext>
            </a:extLst>
          </p:cNvPr>
          <p:cNvSpPr>
            <a:spLocks noGrp="1"/>
          </p:cNvSpPr>
          <p:nvPr>
            <p:ph idx="1"/>
          </p:nvPr>
        </p:nvSpPr>
        <p:spPr/>
        <p:txBody>
          <a:bodyPr>
            <a:normAutofit/>
          </a:bodyPr>
          <a:lstStyle/>
          <a:p>
            <a:r>
              <a:rPr lang="en-US" dirty="0"/>
              <a:t>Single nucleotide change (point mutation)</a:t>
            </a:r>
          </a:p>
          <a:p>
            <a:pPr lvl="1"/>
            <a:r>
              <a:rPr lang="en-US" dirty="0"/>
              <a:t>Transition – purine to purine or pyrimidine to pyrimidine (C↔T and A↔G)</a:t>
            </a:r>
          </a:p>
          <a:p>
            <a:pPr lvl="1"/>
            <a:r>
              <a:rPr lang="en-US" dirty="0"/>
              <a:t>Transversion - purine to pyrimidine (A↔T and C↔G)</a:t>
            </a:r>
          </a:p>
          <a:p>
            <a:r>
              <a:rPr lang="en-US" dirty="0"/>
              <a:t>Insertion/Deletion (indel) of one or several nucleotides</a:t>
            </a:r>
          </a:p>
          <a:p>
            <a:r>
              <a:rPr lang="en-US" dirty="0"/>
              <a:t>Mutations are the result of</a:t>
            </a:r>
          </a:p>
          <a:p>
            <a:pPr lvl="1"/>
            <a:r>
              <a:rPr lang="en-US" dirty="0"/>
              <a:t>Replication errors</a:t>
            </a:r>
          </a:p>
          <a:p>
            <a:pPr lvl="1"/>
            <a:r>
              <a:rPr lang="en-US" dirty="0"/>
              <a:t>Chemicals &amp; irradiation</a:t>
            </a:r>
          </a:p>
        </p:txBody>
      </p:sp>
    </p:spTree>
    <p:extLst>
      <p:ext uri="{BB962C8B-B14F-4D97-AF65-F5344CB8AC3E}">
        <p14:creationId xmlns:p14="http://schemas.microsoft.com/office/powerpoint/2010/main" val="174816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91B7-05DF-B44F-C606-04C9D04C64FC}"/>
              </a:ext>
            </a:extLst>
          </p:cNvPr>
          <p:cNvSpPr>
            <a:spLocks noGrp="1"/>
          </p:cNvSpPr>
          <p:nvPr>
            <p:ph type="title"/>
          </p:nvPr>
        </p:nvSpPr>
        <p:spPr/>
        <p:txBody>
          <a:bodyPr/>
          <a:lstStyle/>
          <a:p>
            <a:r>
              <a:rPr lang="en-US" dirty="0"/>
              <a:t>Phylogenetic Methods</a:t>
            </a:r>
          </a:p>
        </p:txBody>
      </p:sp>
      <p:sp>
        <p:nvSpPr>
          <p:cNvPr id="3" name="Content Placeholder 2">
            <a:extLst>
              <a:ext uri="{FF2B5EF4-FFF2-40B4-BE49-F238E27FC236}">
                <a16:creationId xmlns:a16="http://schemas.microsoft.com/office/drawing/2014/main" id="{817252CE-7183-2174-C0D3-B08E2BD2EE0F}"/>
              </a:ext>
            </a:extLst>
          </p:cNvPr>
          <p:cNvSpPr>
            <a:spLocks noGrp="1"/>
          </p:cNvSpPr>
          <p:nvPr>
            <p:ph idx="1"/>
          </p:nvPr>
        </p:nvSpPr>
        <p:spPr/>
        <p:txBody>
          <a:bodyPr/>
          <a:lstStyle/>
          <a:p>
            <a:r>
              <a:rPr lang="en-US" dirty="0"/>
              <a:t>Distance based methods</a:t>
            </a:r>
          </a:p>
          <a:p>
            <a:pPr lvl="1"/>
            <a:r>
              <a:rPr lang="en-US" dirty="0"/>
              <a:t>Neighbor joining</a:t>
            </a:r>
          </a:p>
          <a:p>
            <a:pPr lvl="1"/>
            <a:r>
              <a:rPr lang="en-US" dirty="0"/>
              <a:t>UPGMA</a:t>
            </a:r>
          </a:p>
          <a:p>
            <a:r>
              <a:rPr lang="en-US" dirty="0"/>
              <a:t>Character based methods</a:t>
            </a:r>
          </a:p>
          <a:p>
            <a:pPr lvl="1"/>
            <a:r>
              <a:rPr lang="en-US" dirty="0"/>
              <a:t>Parsimony</a:t>
            </a:r>
          </a:p>
          <a:p>
            <a:pPr lvl="1"/>
            <a:r>
              <a:rPr lang="en-US" dirty="0"/>
              <a:t>Model bases methods</a:t>
            </a:r>
          </a:p>
          <a:p>
            <a:pPr lvl="2"/>
            <a:r>
              <a:rPr lang="en-US" dirty="0"/>
              <a:t>Maximum likelihood</a:t>
            </a:r>
          </a:p>
          <a:p>
            <a:pPr lvl="2"/>
            <a:r>
              <a:rPr lang="en-US" dirty="0"/>
              <a:t>Bayesian methods</a:t>
            </a:r>
          </a:p>
          <a:p>
            <a:endParaRPr lang="en-US" dirty="0"/>
          </a:p>
        </p:txBody>
      </p:sp>
    </p:spTree>
    <p:extLst>
      <p:ext uri="{BB962C8B-B14F-4D97-AF65-F5344CB8AC3E}">
        <p14:creationId xmlns:p14="http://schemas.microsoft.com/office/powerpoint/2010/main" val="2505026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7CA-C4B5-06A7-C3BE-38CDA914FFFD}"/>
              </a:ext>
            </a:extLst>
          </p:cNvPr>
          <p:cNvSpPr>
            <a:spLocks noGrp="1"/>
          </p:cNvSpPr>
          <p:nvPr>
            <p:ph type="title"/>
          </p:nvPr>
        </p:nvSpPr>
        <p:spPr/>
        <p:txBody>
          <a:bodyPr/>
          <a:lstStyle/>
          <a:p>
            <a:r>
              <a:rPr lang="en-US" dirty="0"/>
              <a:t>Distance-Based Methods</a:t>
            </a:r>
          </a:p>
        </p:txBody>
      </p:sp>
      <p:sp>
        <p:nvSpPr>
          <p:cNvPr id="3" name="Content Placeholder 2">
            <a:extLst>
              <a:ext uri="{FF2B5EF4-FFF2-40B4-BE49-F238E27FC236}">
                <a16:creationId xmlns:a16="http://schemas.microsoft.com/office/drawing/2014/main" id="{580C52EA-1B41-5199-E828-D0913752A6E9}"/>
              </a:ext>
            </a:extLst>
          </p:cNvPr>
          <p:cNvSpPr>
            <a:spLocks noGrp="1"/>
          </p:cNvSpPr>
          <p:nvPr>
            <p:ph idx="1"/>
          </p:nvPr>
        </p:nvSpPr>
        <p:spPr/>
        <p:txBody>
          <a:bodyPr/>
          <a:lstStyle/>
          <a:p>
            <a:r>
              <a:rPr lang="en-US" dirty="0"/>
              <a:t>Simplest distance measure</a:t>
            </a:r>
          </a:p>
          <a:p>
            <a:r>
              <a:rPr lang="en-US" dirty="0"/>
              <a:t>Consider every pair of sequences in the MSA and count the number of differences</a:t>
            </a:r>
          </a:p>
          <a:p>
            <a:r>
              <a:rPr lang="en-US" dirty="0"/>
              <a:t>For example: </a:t>
            </a:r>
            <a:br>
              <a:rPr lang="en-US" dirty="0"/>
            </a:br>
            <a:br>
              <a:rPr lang="en-US" dirty="0"/>
            </a:br>
            <a:br>
              <a:rPr lang="en-US" dirty="0"/>
            </a:br>
            <a:endParaRPr lang="en-US" dirty="0"/>
          </a:p>
          <a:p>
            <a:r>
              <a:rPr lang="en-US" dirty="0"/>
              <a:t>D = 2</a:t>
            </a:r>
          </a:p>
        </p:txBody>
      </p:sp>
      <p:sp>
        <p:nvSpPr>
          <p:cNvPr id="4" name="TextBox 3">
            <a:extLst>
              <a:ext uri="{FF2B5EF4-FFF2-40B4-BE49-F238E27FC236}">
                <a16:creationId xmlns:a16="http://schemas.microsoft.com/office/drawing/2014/main" id="{D1CA2138-041B-36EE-640F-5C7B35092B56}"/>
              </a:ext>
            </a:extLst>
          </p:cNvPr>
          <p:cNvSpPr txBox="1"/>
          <p:nvPr/>
        </p:nvSpPr>
        <p:spPr>
          <a:xfrm>
            <a:off x="3059112" y="4164725"/>
            <a:ext cx="1981200" cy="707886"/>
          </a:xfrm>
          <a:prstGeom prst="rect">
            <a:avLst/>
          </a:prstGeom>
          <a:noFill/>
        </p:spPr>
        <p:txBody>
          <a:bodyPr wrap="square" rtlCol="0">
            <a:spAutoFit/>
          </a:bodyPr>
          <a:lstStyle/>
          <a:p>
            <a:r>
              <a:rPr lang="en-US" sz="2000" b="1" spc="-9" dirty="0">
                <a:latin typeface="Courier New" panose="02070309020205020404" pitchFamily="49" charset="0"/>
                <a:cs typeface="Courier New" panose="02070309020205020404" pitchFamily="49" charset="0"/>
              </a:rPr>
              <a:t>AG</a:t>
            </a:r>
            <a:r>
              <a:rPr lang="en-US" sz="2000" b="1" spc="-9" dirty="0">
                <a:solidFill>
                  <a:srgbClr val="FF3300"/>
                </a:solidFill>
                <a:latin typeface="Courier New" panose="02070309020205020404" pitchFamily="49" charset="0"/>
                <a:cs typeface="Courier New" panose="02070309020205020404" pitchFamily="49" charset="0"/>
              </a:rPr>
              <a:t>G</a:t>
            </a:r>
            <a:r>
              <a:rPr lang="en-US" sz="2000" b="1" spc="-9" dirty="0">
                <a:latin typeface="Courier New" panose="02070309020205020404" pitchFamily="49" charset="0"/>
                <a:cs typeface="Courier New" panose="02070309020205020404" pitchFamily="49" charset="0"/>
              </a:rPr>
              <a:t>CTT</a:t>
            </a:r>
            <a:r>
              <a:rPr lang="en-US" sz="2000" b="1" spc="-9" dirty="0">
                <a:solidFill>
                  <a:srgbClr val="FF3300"/>
                </a:solidFill>
                <a:latin typeface="Courier New" panose="02070309020205020404" pitchFamily="49" charset="0"/>
                <a:cs typeface="Courier New" panose="02070309020205020404" pitchFamily="49" charset="0"/>
              </a:rPr>
              <a:t>T</a:t>
            </a:r>
            <a:r>
              <a:rPr lang="en-US" sz="2000" b="1" spc="-9" dirty="0">
                <a:latin typeface="Courier New" panose="02070309020205020404" pitchFamily="49" charset="0"/>
                <a:cs typeface="Courier New" panose="02070309020205020404" pitchFamily="49" charset="0"/>
              </a:rPr>
              <a:t>TCA</a:t>
            </a:r>
          </a:p>
          <a:p>
            <a:r>
              <a:rPr lang="en-US" sz="2000" b="1" spc="-9" dirty="0">
                <a:latin typeface="Courier New" panose="02070309020205020404" pitchFamily="49" charset="0"/>
                <a:cs typeface="Courier New" panose="02070309020205020404" pitchFamily="49" charset="0"/>
              </a:rPr>
              <a:t>AG</a:t>
            </a:r>
            <a:r>
              <a:rPr lang="en-US" sz="2000" b="1" spc="-9" dirty="0">
                <a:solidFill>
                  <a:srgbClr val="FF3300"/>
                </a:solidFill>
                <a:latin typeface="Courier New" panose="02070309020205020404" pitchFamily="49" charset="0"/>
                <a:cs typeface="Courier New" panose="02070309020205020404" pitchFamily="49" charset="0"/>
              </a:rPr>
              <a:t>C</a:t>
            </a:r>
            <a:r>
              <a:rPr lang="en-US" sz="2000" b="1" spc="-9" dirty="0">
                <a:latin typeface="Courier New" panose="02070309020205020404" pitchFamily="49" charset="0"/>
                <a:cs typeface="Courier New" panose="02070309020205020404" pitchFamily="49" charset="0"/>
              </a:rPr>
              <a:t>CTT</a:t>
            </a:r>
            <a:r>
              <a:rPr lang="en-US" sz="2000" b="1" spc="-9" dirty="0">
                <a:solidFill>
                  <a:srgbClr val="FF3300"/>
                </a:solidFill>
                <a:latin typeface="Courier New" panose="02070309020205020404" pitchFamily="49" charset="0"/>
                <a:cs typeface="Courier New" panose="02070309020205020404" pitchFamily="49" charset="0"/>
              </a:rPr>
              <a:t>C</a:t>
            </a:r>
            <a:r>
              <a:rPr lang="en-US" sz="2000" b="1" spc="-9" dirty="0">
                <a:latin typeface="Courier New" panose="02070309020205020404" pitchFamily="49" charset="0"/>
                <a:cs typeface="Courier New" panose="02070309020205020404" pitchFamily="49" charset="0"/>
              </a:rPr>
              <a:t>TCA</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703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F9543-76E2-20A2-5714-37B61C879043}"/>
              </a:ext>
            </a:extLst>
          </p:cNvPr>
          <p:cNvSpPr>
            <a:spLocks noGrp="1"/>
          </p:cNvSpPr>
          <p:nvPr>
            <p:ph type="title"/>
          </p:nvPr>
        </p:nvSpPr>
        <p:spPr/>
        <p:txBody>
          <a:bodyPr/>
          <a:lstStyle/>
          <a:p>
            <a:r>
              <a:rPr lang="en-US" dirty="0"/>
              <a:t>Distance-Based Methods</a:t>
            </a:r>
          </a:p>
        </p:txBody>
      </p:sp>
      <p:grpSp>
        <p:nvGrpSpPr>
          <p:cNvPr id="4" name="object 2">
            <a:extLst>
              <a:ext uri="{FF2B5EF4-FFF2-40B4-BE49-F238E27FC236}">
                <a16:creationId xmlns:a16="http://schemas.microsoft.com/office/drawing/2014/main" id="{2A3DF80C-CE8D-2CDE-F01D-FFBDFD3E7592}"/>
              </a:ext>
            </a:extLst>
          </p:cNvPr>
          <p:cNvGrpSpPr/>
          <p:nvPr/>
        </p:nvGrpSpPr>
        <p:grpSpPr>
          <a:xfrm>
            <a:off x="7018737" y="1855149"/>
            <a:ext cx="2363400" cy="1793192"/>
            <a:chOff x="2213292" y="5271437"/>
            <a:chExt cx="2508250" cy="1903095"/>
          </a:xfrm>
        </p:grpSpPr>
        <p:sp>
          <p:nvSpPr>
            <p:cNvPr id="5" name="object 3">
              <a:extLst>
                <a:ext uri="{FF2B5EF4-FFF2-40B4-BE49-F238E27FC236}">
                  <a16:creationId xmlns:a16="http://schemas.microsoft.com/office/drawing/2014/main" id="{504AE6F0-1DFB-4C4C-B47E-C6349401988B}"/>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p:spPr>
          <p:txBody>
            <a:bodyPr wrap="square" lIns="0" tIns="0" rIns="0" bIns="0" rtlCol="0"/>
            <a:lstStyle/>
            <a:p>
              <a:endParaRPr sz="1696"/>
            </a:p>
          </p:txBody>
        </p:sp>
        <p:sp>
          <p:nvSpPr>
            <p:cNvPr id="6" name="object 4">
              <a:extLst>
                <a:ext uri="{FF2B5EF4-FFF2-40B4-BE49-F238E27FC236}">
                  <a16:creationId xmlns:a16="http://schemas.microsoft.com/office/drawing/2014/main" id="{24B2039D-8FA6-C027-3DC4-F3619F22D7F5}"/>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solidFill>
                <a:srgbClr val="000000"/>
              </a:solidFill>
            </a:ln>
          </p:spPr>
          <p:txBody>
            <a:bodyPr wrap="square" lIns="0" tIns="0" rIns="0" bIns="0" rtlCol="0"/>
            <a:lstStyle/>
            <a:p>
              <a:endParaRPr sz="1696"/>
            </a:p>
          </p:txBody>
        </p:sp>
      </p:grpSp>
      <p:sp>
        <p:nvSpPr>
          <p:cNvPr id="7" name="object 5">
            <a:extLst>
              <a:ext uri="{FF2B5EF4-FFF2-40B4-BE49-F238E27FC236}">
                <a16:creationId xmlns:a16="http://schemas.microsoft.com/office/drawing/2014/main" id="{BB577428-6AA5-7DF3-A302-5E3A7E15077C}"/>
              </a:ext>
            </a:extLst>
          </p:cNvPr>
          <p:cNvSpPr txBox="1"/>
          <p:nvPr/>
        </p:nvSpPr>
        <p:spPr>
          <a:xfrm>
            <a:off x="746302" y="2422981"/>
            <a:ext cx="4720218" cy="2712115"/>
          </a:xfrm>
          <a:prstGeom prst="rect">
            <a:avLst/>
          </a:prstGeom>
        </p:spPr>
        <p:txBody>
          <a:bodyPr vert="horz" wrap="square" lIns="0" tIns="598" rIns="0" bIns="0" rtlCol="0">
            <a:spAutoFit/>
          </a:bodyPr>
          <a:lstStyle/>
          <a:p>
            <a:pPr marL="11967" marR="4787">
              <a:lnSpc>
                <a:spcPct val="103200"/>
              </a:lnSpc>
              <a:spcBef>
                <a:spcPts val="5"/>
              </a:spcBef>
            </a:pPr>
            <a:r>
              <a:rPr sz="2000" b="1" spc="-24" dirty="0">
                <a:latin typeface="Courier New"/>
                <a:cs typeface="Courier New"/>
              </a:rPr>
              <a:t>&gt;A</a:t>
            </a:r>
            <a:endParaRPr lang="en-US" sz="2000" b="1" spc="-24" dirty="0">
              <a:latin typeface="Courier New"/>
              <a:cs typeface="Courier New"/>
            </a:endParaRPr>
          </a:p>
          <a:p>
            <a:pPr marL="11967" marR="4787">
              <a:lnSpc>
                <a:spcPct val="103200"/>
              </a:lnSpc>
              <a:spcBef>
                <a:spcPts val="5"/>
              </a:spcBef>
            </a:pPr>
            <a:r>
              <a:rPr sz="2000" b="1" spc="-9" dirty="0">
                <a:latin typeface="Courier New"/>
                <a:cs typeface="Courier New"/>
              </a:rPr>
              <a:t>GGACCACTACGAGCGCCTACGACGTA</a:t>
            </a:r>
            <a:endParaRPr sz="2000" dirty="0">
              <a:latin typeface="Courier New"/>
              <a:cs typeface="Courier New"/>
            </a:endParaRPr>
          </a:p>
          <a:p>
            <a:pPr marL="11967" marR="4787">
              <a:lnSpc>
                <a:spcPts val="2921"/>
              </a:lnSpc>
              <a:spcBef>
                <a:spcPts val="19"/>
              </a:spcBef>
            </a:pPr>
            <a:r>
              <a:rPr sz="2000" b="1" spc="-24" dirty="0">
                <a:latin typeface="Courier New"/>
                <a:cs typeface="Courier New"/>
              </a:rPr>
              <a:t>&gt;B</a:t>
            </a:r>
            <a:endParaRPr lang="en-US" sz="2000" b="1" spc="-24" dirty="0">
              <a:latin typeface="Courier New"/>
              <a:cs typeface="Courier New"/>
            </a:endParaRPr>
          </a:p>
          <a:p>
            <a:pPr marL="11967" marR="4787">
              <a:lnSpc>
                <a:spcPts val="2921"/>
              </a:lnSpc>
              <a:spcBef>
                <a:spcPts val="19"/>
              </a:spcBef>
            </a:pPr>
            <a:r>
              <a:rPr sz="2000" b="1" spc="-9" dirty="0">
                <a:latin typeface="Courier New"/>
                <a:cs typeface="Courier New"/>
              </a:rPr>
              <a:t>GGACC</a:t>
            </a:r>
            <a:r>
              <a:rPr sz="2000" b="1" spc="-9" dirty="0">
                <a:solidFill>
                  <a:srgbClr val="FF3300"/>
                </a:solidFill>
                <a:latin typeface="Courier New"/>
                <a:cs typeface="Courier New"/>
              </a:rPr>
              <a:t>C</a:t>
            </a:r>
            <a:r>
              <a:rPr sz="2000" b="1" spc="-9" dirty="0">
                <a:latin typeface="Courier New"/>
                <a:cs typeface="Courier New"/>
              </a:rPr>
              <a:t>CTACGAGC</a:t>
            </a:r>
            <a:r>
              <a:rPr sz="2000" b="1" spc="-9" dirty="0">
                <a:solidFill>
                  <a:srgbClr val="FF3300"/>
                </a:solidFill>
                <a:latin typeface="Courier New"/>
                <a:cs typeface="Courier New"/>
              </a:rPr>
              <a:t>C</a:t>
            </a:r>
            <a:r>
              <a:rPr sz="2000" b="1" spc="-9" dirty="0">
                <a:latin typeface="Courier New"/>
                <a:cs typeface="Courier New"/>
              </a:rPr>
              <a:t>CCTACGACGTA</a:t>
            </a:r>
            <a:endParaRPr sz="2000" dirty="0">
              <a:latin typeface="Courier New"/>
              <a:cs typeface="Courier New"/>
            </a:endParaRPr>
          </a:p>
          <a:p>
            <a:pPr marL="11967">
              <a:lnSpc>
                <a:spcPts val="2709"/>
              </a:lnSpc>
            </a:pPr>
            <a:r>
              <a:rPr sz="2000" b="1" spc="-24" dirty="0">
                <a:latin typeface="Courier New"/>
                <a:cs typeface="Courier New"/>
              </a:rPr>
              <a:t>&gt;C</a:t>
            </a:r>
            <a:endParaRPr lang="en-US" sz="2000" dirty="0">
              <a:latin typeface="Courier New"/>
              <a:cs typeface="Courier New"/>
            </a:endParaRPr>
          </a:p>
          <a:p>
            <a:pPr marL="11967">
              <a:lnSpc>
                <a:spcPts val="2709"/>
              </a:lnSpc>
            </a:pPr>
            <a:r>
              <a:rPr sz="2000" b="1" spc="-9" dirty="0">
                <a:latin typeface="Courier New"/>
                <a:cs typeface="Courier New"/>
              </a:rPr>
              <a:t>GGACC</a:t>
            </a:r>
            <a:r>
              <a:rPr sz="2000" b="1" spc="-9" dirty="0">
                <a:solidFill>
                  <a:srgbClr val="FF3300"/>
                </a:solidFill>
                <a:latin typeface="Courier New"/>
                <a:cs typeface="Courier New"/>
              </a:rPr>
              <a:t>G</a:t>
            </a:r>
            <a:r>
              <a:rPr sz="2000" b="1" spc="-9" dirty="0">
                <a:latin typeface="Courier New"/>
                <a:cs typeface="Courier New"/>
              </a:rPr>
              <a:t>CT</a:t>
            </a:r>
            <a:r>
              <a:rPr sz="2000" b="1" spc="-9" dirty="0">
                <a:solidFill>
                  <a:srgbClr val="FF3300"/>
                </a:solidFill>
                <a:latin typeface="Courier New"/>
                <a:cs typeface="Courier New"/>
              </a:rPr>
              <a:t>G</a:t>
            </a:r>
            <a:r>
              <a:rPr sz="2000" b="1" spc="-9" dirty="0">
                <a:latin typeface="Courier New"/>
                <a:cs typeface="Courier New"/>
              </a:rPr>
              <a:t>CGAGC</a:t>
            </a:r>
            <a:r>
              <a:rPr sz="2000" b="1" spc="-9" dirty="0">
                <a:solidFill>
                  <a:srgbClr val="FF3300"/>
                </a:solidFill>
                <a:latin typeface="Courier New"/>
                <a:cs typeface="Courier New"/>
              </a:rPr>
              <a:t>TT</a:t>
            </a:r>
            <a:r>
              <a:rPr sz="2000" b="1" spc="-9" dirty="0">
                <a:latin typeface="Courier New"/>
                <a:cs typeface="Courier New"/>
              </a:rPr>
              <a:t>CTACGACGTA</a:t>
            </a:r>
            <a:endParaRPr sz="2000" dirty="0">
              <a:latin typeface="Courier New"/>
              <a:cs typeface="Courier New"/>
            </a:endParaRPr>
          </a:p>
          <a:p>
            <a:pPr marL="11967" marR="4787">
              <a:spcBef>
                <a:spcPts val="90"/>
              </a:spcBef>
            </a:pPr>
            <a:r>
              <a:rPr sz="2000" b="1" spc="-24" dirty="0">
                <a:latin typeface="Courier New"/>
                <a:cs typeface="Courier New"/>
              </a:rPr>
              <a:t>&gt;D</a:t>
            </a:r>
            <a:endParaRPr lang="en-US" sz="2000" b="1" spc="-24" dirty="0">
              <a:latin typeface="Courier New"/>
              <a:cs typeface="Courier New"/>
            </a:endParaRPr>
          </a:p>
          <a:p>
            <a:pPr marL="11967" marR="4787">
              <a:spcBef>
                <a:spcPts val="90"/>
              </a:spcBef>
            </a:pPr>
            <a:r>
              <a:rPr sz="2000" b="1" spc="-9" dirty="0">
                <a:latin typeface="Courier New"/>
                <a:cs typeface="Courier New"/>
              </a:rPr>
              <a:t>GGACC</a:t>
            </a:r>
            <a:r>
              <a:rPr sz="2000" b="1" spc="-9" dirty="0">
                <a:solidFill>
                  <a:srgbClr val="FF3300"/>
                </a:solidFill>
                <a:latin typeface="Courier New"/>
                <a:cs typeface="Courier New"/>
              </a:rPr>
              <a:t>T</a:t>
            </a:r>
            <a:r>
              <a:rPr sz="2000" b="1" spc="-9" dirty="0">
                <a:latin typeface="Courier New"/>
                <a:cs typeface="Courier New"/>
              </a:rPr>
              <a:t>CT</a:t>
            </a:r>
            <a:r>
              <a:rPr sz="2000" b="1" spc="-9" dirty="0">
                <a:solidFill>
                  <a:srgbClr val="FF3300"/>
                </a:solidFill>
                <a:latin typeface="Courier New"/>
                <a:cs typeface="Courier New"/>
              </a:rPr>
              <a:t>C</a:t>
            </a:r>
            <a:r>
              <a:rPr sz="2000" b="1" spc="-9" dirty="0">
                <a:latin typeface="Courier New"/>
                <a:cs typeface="Courier New"/>
              </a:rPr>
              <a:t>CG</a:t>
            </a:r>
            <a:r>
              <a:rPr sz="2000" b="1" spc="-9" dirty="0">
                <a:solidFill>
                  <a:srgbClr val="FF3300"/>
                </a:solidFill>
                <a:latin typeface="Courier New"/>
                <a:cs typeface="Courier New"/>
              </a:rPr>
              <a:t>G</a:t>
            </a:r>
            <a:r>
              <a:rPr sz="2000" b="1" spc="-9" dirty="0">
                <a:latin typeface="Courier New"/>
                <a:cs typeface="Courier New"/>
              </a:rPr>
              <a:t>GC</a:t>
            </a:r>
            <a:r>
              <a:rPr sz="2000" b="1" spc="-9" dirty="0">
                <a:solidFill>
                  <a:srgbClr val="FF3300"/>
                </a:solidFill>
                <a:latin typeface="Courier New"/>
                <a:cs typeface="Courier New"/>
              </a:rPr>
              <a:t>AG</a:t>
            </a:r>
            <a:r>
              <a:rPr sz="2000" b="1" spc="-9" dirty="0">
                <a:latin typeface="Courier New"/>
                <a:cs typeface="Courier New"/>
              </a:rPr>
              <a:t>CTA</a:t>
            </a:r>
            <a:r>
              <a:rPr sz="2000" b="1" spc="-9" dirty="0">
                <a:solidFill>
                  <a:srgbClr val="FF3300"/>
                </a:solidFill>
                <a:latin typeface="Courier New"/>
                <a:cs typeface="Courier New"/>
              </a:rPr>
              <a:t>G</a:t>
            </a:r>
            <a:r>
              <a:rPr sz="2000" b="1" spc="-9" dirty="0">
                <a:latin typeface="Courier New"/>
                <a:cs typeface="Courier New"/>
              </a:rPr>
              <a:t>GACGTA</a:t>
            </a:r>
            <a:endParaRPr sz="2000" dirty="0">
              <a:latin typeface="Courier New"/>
              <a:cs typeface="Courier New"/>
            </a:endParaRPr>
          </a:p>
        </p:txBody>
      </p:sp>
      <p:graphicFrame>
        <p:nvGraphicFramePr>
          <p:cNvPr id="8" name="object 6">
            <a:extLst>
              <a:ext uri="{FF2B5EF4-FFF2-40B4-BE49-F238E27FC236}">
                <a16:creationId xmlns:a16="http://schemas.microsoft.com/office/drawing/2014/main" id="{8F0B974A-458A-1C70-2CDE-7CE46D76930A}"/>
              </a:ext>
            </a:extLst>
          </p:cNvPr>
          <p:cNvGraphicFramePr>
            <a:graphicFrameLocks noGrp="1"/>
          </p:cNvGraphicFramePr>
          <p:nvPr>
            <p:extLst>
              <p:ext uri="{D42A27DB-BD31-4B8C-83A1-F6EECF244321}">
                <p14:modId xmlns:p14="http://schemas.microsoft.com/office/powerpoint/2010/main" val="971766466"/>
              </p:ext>
            </p:extLst>
          </p:nvPr>
        </p:nvGraphicFramePr>
        <p:xfrm>
          <a:off x="7355842" y="2033151"/>
          <a:ext cx="1683099" cy="1437186"/>
        </p:xfrm>
        <a:graphic>
          <a:graphicData uri="http://schemas.openxmlformats.org/drawingml/2006/table">
            <a:tbl>
              <a:tblPr firstRow="1" bandRow="1">
                <a:tableStyleId>{2D5ABB26-0587-4C30-8999-92F81FD0307C}</a:tableStyleId>
              </a:tblPr>
              <a:tblGrid>
                <a:gridCol w="1022544">
                  <a:extLst>
                    <a:ext uri="{9D8B030D-6E8A-4147-A177-3AD203B41FA5}">
                      <a16:colId xmlns:a16="http://schemas.microsoft.com/office/drawing/2014/main" val="20000"/>
                    </a:ext>
                  </a:extLst>
                </a:gridCol>
                <a:gridCol w="360792">
                  <a:extLst>
                    <a:ext uri="{9D8B030D-6E8A-4147-A177-3AD203B41FA5}">
                      <a16:colId xmlns:a16="http://schemas.microsoft.com/office/drawing/2014/main" val="20001"/>
                    </a:ext>
                  </a:extLst>
                </a:gridCol>
                <a:gridCol w="299763">
                  <a:extLst>
                    <a:ext uri="{9D8B030D-6E8A-4147-A177-3AD203B41FA5}">
                      <a16:colId xmlns:a16="http://schemas.microsoft.com/office/drawing/2014/main" val="20002"/>
                    </a:ext>
                  </a:extLst>
                </a:gridCol>
              </a:tblGrid>
              <a:tr h="354211">
                <a:tc>
                  <a:txBody>
                    <a:bodyPr/>
                    <a:lstStyle/>
                    <a:p>
                      <a:pPr marR="88265" algn="r">
                        <a:lnSpc>
                          <a:spcPts val="2580"/>
                        </a:lnSpc>
                      </a:pPr>
                      <a:r>
                        <a:rPr sz="2000" b="1" dirty="0">
                          <a:latin typeface="Courier New"/>
                          <a:cs typeface="Courier New"/>
                        </a:rPr>
                        <a:t>B</a:t>
                      </a:r>
                      <a:endParaRPr sz="2000" dirty="0">
                        <a:latin typeface="Courier New"/>
                        <a:cs typeface="Courier New"/>
                      </a:endParaRPr>
                    </a:p>
                  </a:txBody>
                  <a:tcPr marL="0" marR="0" marT="0" marB="0">
                    <a:solidFill>
                      <a:srgbClr val="4F81BD"/>
                    </a:solidFill>
                  </a:tcPr>
                </a:tc>
                <a:tc>
                  <a:txBody>
                    <a:bodyPr/>
                    <a:lstStyle/>
                    <a:p>
                      <a:pPr algn="ctr">
                        <a:lnSpc>
                          <a:spcPts val="2580"/>
                        </a:lnSpc>
                      </a:pPr>
                      <a:r>
                        <a:rPr sz="2000" b="1" dirty="0">
                          <a:latin typeface="Courier New"/>
                          <a:cs typeface="Courier New"/>
                        </a:rPr>
                        <a:t>C</a:t>
                      </a:r>
                      <a:endParaRPr sz="2000">
                        <a:latin typeface="Courier New"/>
                        <a:cs typeface="Courier New"/>
                      </a:endParaRPr>
                    </a:p>
                  </a:txBody>
                  <a:tcPr marL="0" marR="0" marT="0" marB="0">
                    <a:solidFill>
                      <a:srgbClr val="4F81BD"/>
                    </a:solidFill>
                  </a:tcPr>
                </a:tc>
                <a:tc>
                  <a:txBody>
                    <a:bodyPr/>
                    <a:lstStyle/>
                    <a:p>
                      <a:pPr marR="24130" algn="r">
                        <a:lnSpc>
                          <a:spcPts val="2580"/>
                        </a:lnSpc>
                      </a:pPr>
                      <a:r>
                        <a:rPr sz="2000" b="1" dirty="0">
                          <a:latin typeface="Courier New"/>
                          <a:cs typeface="Courier New"/>
                        </a:rPr>
                        <a:t>D</a:t>
                      </a:r>
                      <a:endParaRPr sz="2000">
                        <a:latin typeface="Courier New"/>
                        <a:cs typeface="Courier New"/>
                      </a:endParaRPr>
                    </a:p>
                  </a:txBody>
                  <a:tcPr marL="0" marR="0" marT="0" marB="0">
                    <a:solidFill>
                      <a:srgbClr val="4F81BD"/>
                    </a:solidFill>
                  </a:tcPr>
                </a:tc>
                <a:extLst>
                  <a:ext uri="{0D108BD9-81ED-4DB2-BD59-A6C34878D82A}">
                    <a16:rowId xmlns:a16="http://schemas.microsoft.com/office/drawing/2014/main" val="10000"/>
                  </a:ext>
                </a:extLst>
              </a:tr>
              <a:tr h="364382">
                <a:tc>
                  <a:txBody>
                    <a:bodyPr/>
                    <a:lstStyle/>
                    <a:p>
                      <a:pPr marR="88265" algn="r">
                        <a:lnSpc>
                          <a:spcPts val="2715"/>
                        </a:lnSpc>
                      </a:pPr>
                      <a:r>
                        <a:rPr sz="2000" b="1" dirty="0">
                          <a:latin typeface="Courier New"/>
                          <a:cs typeface="Courier New"/>
                        </a:rPr>
                        <a:t>A</a:t>
                      </a:r>
                      <a:r>
                        <a:rPr sz="2000" b="1" spc="5" dirty="0">
                          <a:latin typeface="Courier New"/>
                          <a:cs typeface="Courier New"/>
                        </a:rPr>
                        <a:t> </a:t>
                      </a:r>
                      <a:r>
                        <a:rPr sz="2000" b="1" dirty="0">
                          <a:latin typeface="Courier New"/>
                          <a:cs typeface="Courier New"/>
                        </a:rPr>
                        <a:t>-</a:t>
                      </a:r>
                      <a:r>
                        <a:rPr sz="2000" b="1" spc="15" dirty="0">
                          <a:latin typeface="Courier New"/>
                          <a:cs typeface="Courier New"/>
                        </a:rPr>
                        <a:t> </a:t>
                      </a:r>
                      <a:r>
                        <a:rPr sz="2000" b="1" spc="-60" dirty="0">
                          <a:latin typeface="Courier New"/>
                          <a:cs typeface="Courier New"/>
                        </a:rPr>
                        <a:t>2</a:t>
                      </a:r>
                      <a:endParaRPr sz="2000">
                        <a:latin typeface="Courier New"/>
                        <a:cs typeface="Courier New"/>
                      </a:endParaRPr>
                    </a:p>
                  </a:txBody>
                  <a:tcPr marL="0" marR="0" marT="0" marB="0">
                    <a:solidFill>
                      <a:srgbClr val="4F81BD"/>
                    </a:solidFill>
                  </a:tcPr>
                </a:tc>
                <a:tc>
                  <a:txBody>
                    <a:bodyPr/>
                    <a:lstStyle/>
                    <a:p>
                      <a:pPr algn="ctr">
                        <a:lnSpc>
                          <a:spcPts val="2715"/>
                        </a:lnSpc>
                      </a:pPr>
                      <a:r>
                        <a:rPr sz="2000" b="1" dirty="0">
                          <a:latin typeface="Courier New"/>
                          <a:cs typeface="Courier New"/>
                        </a:rPr>
                        <a:t>4</a:t>
                      </a:r>
                      <a:endParaRPr sz="2000" dirty="0">
                        <a:latin typeface="Courier New"/>
                        <a:cs typeface="Courier New"/>
                      </a:endParaRPr>
                    </a:p>
                  </a:txBody>
                  <a:tcPr marL="0" marR="0" marT="0" marB="0">
                    <a:solidFill>
                      <a:srgbClr val="4F81BD"/>
                    </a:solidFill>
                  </a:tcPr>
                </a:tc>
                <a:tc>
                  <a:txBody>
                    <a:bodyPr/>
                    <a:lstStyle/>
                    <a:p>
                      <a:pPr marR="24130" algn="r">
                        <a:lnSpc>
                          <a:spcPts val="2715"/>
                        </a:lnSpc>
                      </a:pPr>
                      <a:r>
                        <a:rPr sz="2000" b="1" dirty="0">
                          <a:latin typeface="Courier New"/>
                          <a:cs typeface="Courier New"/>
                        </a:rPr>
                        <a:t>6</a:t>
                      </a:r>
                      <a:endParaRPr sz="2000">
                        <a:latin typeface="Courier New"/>
                        <a:cs typeface="Courier New"/>
                      </a:endParaRPr>
                    </a:p>
                  </a:txBody>
                  <a:tcPr marL="0" marR="0" marT="0" marB="0">
                    <a:solidFill>
                      <a:srgbClr val="4F81BD"/>
                    </a:solidFill>
                  </a:tcPr>
                </a:tc>
                <a:extLst>
                  <a:ext uri="{0D108BD9-81ED-4DB2-BD59-A6C34878D82A}">
                    <a16:rowId xmlns:a16="http://schemas.microsoft.com/office/drawing/2014/main" val="10001"/>
                  </a:ext>
                </a:extLst>
              </a:tr>
              <a:tr h="364382">
                <a:tc>
                  <a:txBody>
                    <a:bodyPr/>
                    <a:lstStyle/>
                    <a:p>
                      <a:pPr marR="88265" algn="r">
                        <a:lnSpc>
                          <a:spcPts val="2665"/>
                        </a:lnSpc>
                      </a:pPr>
                      <a:r>
                        <a:rPr sz="2000" b="1" dirty="0">
                          <a:latin typeface="Courier New"/>
                          <a:cs typeface="Courier New"/>
                        </a:rPr>
                        <a:t>B</a:t>
                      </a:r>
                      <a:r>
                        <a:rPr sz="2000" b="1" spc="5" dirty="0">
                          <a:latin typeface="Courier New"/>
                          <a:cs typeface="Courier New"/>
                        </a:rPr>
                        <a:t> </a:t>
                      </a:r>
                      <a:r>
                        <a:rPr sz="2000" b="1" dirty="0">
                          <a:latin typeface="Courier New"/>
                          <a:cs typeface="Courier New"/>
                        </a:rPr>
                        <a:t>-</a:t>
                      </a:r>
                      <a:r>
                        <a:rPr sz="2000" b="1" spc="15" dirty="0">
                          <a:latin typeface="Courier New"/>
                          <a:cs typeface="Courier New"/>
                        </a:rPr>
                        <a:t> </a:t>
                      </a:r>
                      <a:r>
                        <a:rPr sz="2000" b="1" spc="-60" dirty="0">
                          <a:latin typeface="Courier New"/>
                          <a:cs typeface="Courier New"/>
                        </a:rPr>
                        <a:t>-</a:t>
                      </a:r>
                      <a:endParaRPr sz="2000">
                        <a:latin typeface="Courier New"/>
                        <a:cs typeface="Courier New"/>
                      </a:endParaRPr>
                    </a:p>
                  </a:txBody>
                  <a:tcPr marL="0" marR="0" marT="0" marB="0">
                    <a:solidFill>
                      <a:srgbClr val="4F81BD"/>
                    </a:solidFill>
                  </a:tcPr>
                </a:tc>
                <a:tc>
                  <a:txBody>
                    <a:bodyPr/>
                    <a:lstStyle/>
                    <a:p>
                      <a:pPr algn="ctr">
                        <a:lnSpc>
                          <a:spcPts val="2665"/>
                        </a:lnSpc>
                      </a:pPr>
                      <a:r>
                        <a:rPr sz="2000" b="1" dirty="0">
                          <a:latin typeface="Courier New"/>
                          <a:cs typeface="Courier New"/>
                        </a:rPr>
                        <a:t>4</a:t>
                      </a:r>
                      <a:endParaRPr sz="2000">
                        <a:latin typeface="Courier New"/>
                        <a:cs typeface="Courier New"/>
                      </a:endParaRPr>
                    </a:p>
                  </a:txBody>
                  <a:tcPr marL="0" marR="0" marT="0" marB="0">
                    <a:solidFill>
                      <a:srgbClr val="4F81BD"/>
                    </a:solidFill>
                  </a:tcPr>
                </a:tc>
                <a:tc>
                  <a:txBody>
                    <a:bodyPr/>
                    <a:lstStyle/>
                    <a:p>
                      <a:pPr marR="24130" algn="r">
                        <a:lnSpc>
                          <a:spcPts val="2665"/>
                        </a:lnSpc>
                      </a:pPr>
                      <a:r>
                        <a:rPr sz="2000" b="1" dirty="0">
                          <a:latin typeface="Courier New"/>
                          <a:cs typeface="Courier New"/>
                        </a:rPr>
                        <a:t>6</a:t>
                      </a:r>
                      <a:endParaRPr sz="2000">
                        <a:latin typeface="Courier New"/>
                        <a:cs typeface="Courier New"/>
                      </a:endParaRPr>
                    </a:p>
                  </a:txBody>
                  <a:tcPr marL="0" marR="0" marT="0" marB="0">
                    <a:solidFill>
                      <a:srgbClr val="4F81BD"/>
                    </a:solidFill>
                  </a:tcPr>
                </a:tc>
                <a:extLst>
                  <a:ext uri="{0D108BD9-81ED-4DB2-BD59-A6C34878D82A}">
                    <a16:rowId xmlns:a16="http://schemas.microsoft.com/office/drawing/2014/main" val="10002"/>
                  </a:ext>
                </a:extLst>
              </a:tr>
              <a:tr h="354211">
                <a:tc>
                  <a:txBody>
                    <a:bodyPr/>
                    <a:lstStyle/>
                    <a:p>
                      <a:pPr marR="88265" algn="r">
                        <a:lnSpc>
                          <a:spcPts val="2715"/>
                        </a:lnSpc>
                      </a:pPr>
                      <a:r>
                        <a:rPr sz="2000" b="1" dirty="0">
                          <a:latin typeface="Courier New"/>
                          <a:cs typeface="Courier New"/>
                        </a:rPr>
                        <a:t>C</a:t>
                      </a:r>
                      <a:r>
                        <a:rPr sz="2000" b="1" spc="5" dirty="0">
                          <a:latin typeface="Courier New"/>
                          <a:cs typeface="Courier New"/>
                        </a:rPr>
                        <a:t> </a:t>
                      </a:r>
                      <a:r>
                        <a:rPr sz="2000" b="1" dirty="0">
                          <a:latin typeface="Courier New"/>
                          <a:cs typeface="Courier New"/>
                        </a:rPr>
                        <a:t>-</a:t>
                      </a:r>
                      <a:r>
                        <a:rPr sz="2000" b="1" spc="15" dirty="0">
                          <a:latin typeface="Courier New"/>
                          <a:cs typeface="Courier New"/>
                        </a:rPr>
                        <a:t> </a:t>
                      </a:r>
                      <a:r>
                        <a:rPr sz="2000" b="1" spc="-60" dirty="0">
                          <a:latin typeface="Courier New"/>
                          <a:cs typeface="Courier New"/>
                        </a:rPr>
                        <a:t>-</a:t>
                      </a:r>
                      <a:endParaRPr sz="2000">
                        <a:latin typeface="Courier New"/>
                        <a:cs typeface="Courier New"/>
                      </a:endParaRPr>
                    </a:p>
                  </a:txBody>
                  <a:tcPr marL="0" marR="0" marT="0" marB="0">
                    <a:solidFill>
                      <a:srgbClr val="4F81BD"/>
                    </a:solidFill>
                  </a:tcPr>
                </a:tc>
                <a:tc>
                  <a:txBody>
                    <a:bodyPr/>
                    <a:lstStyle/>
                    <a:p>
                      <a:pPr algn="ctr">
                        <a:lnSpc>
                          <a:spcPts val="2715"/>
                        </a:lnSpc>
                      </a:pPr>
                      <a:r>
                        <a:rPr sz="2000" b="1" dirty="0">
                          <a:latin typeface="Courier New"/>
                          <a:cs typeface="Courier New"/>
                        </a:rPr>
                        <a:t>-</a:t>
                      </a:r>
                      <a:endParaRPr sz="2000">
                        <a:latin typeface="Courier New"/>
                        <a:cs typeface="Courier New"/>
                      </a:endParaRPr>
                    </a:p>
                  </a:txBody>
                  <a:tcPr marL="0" marR="0" marT="0" marB="0">
                    <a:solidFill>
                      <a:srgbClr val="4F81BD"/>
                    </a:solidFill>
                  </a:tcPr>
                </a:tc>
                <a:tc>
                  <a:txBody>
                    <a:bodyPr/>
                    <a:lstStyle/>
                    <a:p>
                      <a:pPr marR="24130" algn="r">
                        <a:lnSpc>
                          <a:spcPts val="2715"/>
                        </a:lnSpc>
                      </a:pPr>
                      <a:r>
                        <a:rPr sz="2000" b="1" dirty="0">
                          <a:latin typeface="Courier New"/>
                          <a:cs typeface="Courier New"/>
                        </a:rPr>
                        <a:t>6</a:t>
                      </a:r>
                      <a:endParaRPr sz="2000" dirty="0">
                        <a:latin typeface="Courier New"/>
                        <a:cs typeface="Courier New"/>
                      </a:endParaRPr>
                    </a:p>
                  </a:txBody>
                  <a:tcPr marL="0" marR="0" marT="0" marB="0">
                    <a:solidFill>
                      <a:srgbClr val="4F81BD"/>
                    </a:solidFill>
                  </a:tcPr>
                </a:tc>
                <a:extLst>
                  <a:ext uri="{0D108BD9-81ED-4DB2-BD59-A6C34878D82A}">
                    <a16:rowId xmlns:a16="http://schemas.microsoft.com/office/drawing/2014/main" val="10003"/>
                  </a:ext>
                </a:extLst>
              </a:tr>
            </a:tbl>
          </a:graphicData>
        </a:graphic>
      </p:graphicFrame>
      <p:grpSp>
        <p:nvGrpSpPr>
          <p:cNvPr id="49" name="Group 48">
            <a:extLst>
              <a:ext uri="{FF2B5EF4-FFF2-40B4-BE49-F238E27FC236}">
                <a16:creationId xmlns:a16="http://schemas.microsoft.com/office/drawing/2014/main" id="{AEC1C160-B999-3F88-0244-400D916FEE32}"/>
              </a:ext>
            </a:extLst>
          </p:cNvPr>
          <p:cNvGrpSpPr/>
          <p:nvPr/>
        </p:nvGrpSpPr>
        <p:grpSpPr>
          <a:xfrm>
            <a:off x="6716094" y="4673411"/>
            <a:ext cx="3177240" cy="2332814"/>
            <a:chOff x="6716094" y="4673411"/>
            <a:chExt cx="3177240" cy="2332814"/>
          </a:xfrm>
        </p:grpSpPr>
        <p:grpSp>
          <p:nvGrpSpPr>
            <p:cNvPr id="9" name="object 8">
              <a:extLst>
                <a:ext uri="{FF2B5EF4-FFF2-40B4-BE49-F238E27FC236}">
                  <a16:creationId xmlns:a16="http://schemas.microsoft.com/office/drawing/2014/main" id="{41AE3EA4-1E43-0B52-3B7C-187D6A8AC64B}"/>
                </a:ext>
              </a:extLst>
            </p:cNvPr>
            <p:cNvGrpSpPr/>
            <p:nvPr/>
          </p:nvGrpSpPr>
          <p:grpSpPr>
            <a:xfrm>
              <a:off x="7024720" y="4921250"/>
              <a:ext cx="2525547" cy="1704639"/>
              <a:chOff x="6386829" y="5264452"/>
              <a:chExt cx="2680335" cy="1809114"/>
            </a:xfrm>
          </p:grpSpPr>
          <p:sp>
            <p:nvSpPr>
              <p:cNvPr id="10" name="object 9">
                <a:extLst>
                  <a:ext uri="{FF2B5EF4-FFF2-40B4-BE49-F238E27FC236}">
                    <a16:creationId xmlns:a16="http://schemas.microsoft.com/office/drawing/2014/main" id="{9E50416C-BC3B-510D-E78C-645A01161C61}"/>
                  </a:ext>
                </a:extLst>
              </p:cNvPr>
              <p:cNvSpPr/>
              <p:nvPr/>
            </p:nvSpPr>
            <p:spPr>
              <a:xfrm>
                <a:off x="6400164" y="6021213"/>
                <a:ext cx="532130" cy="207645"/>
              </a:xfrm>
              <a:custGeom>
                <a:avLst/>
                <a:gdLst/>
                <a:ahLst/>
                <a:cxnLst/>
                <a:rect l="l" t="t" r="r" b="b"/>
                <a:pathLst>
                  <a:path w="532129" h="207645">
                    <a:moveTo>
                      <a:pt x="0" y="207219"/>
                    </a:moveTo>
                    <a:lnTo>
                      <a:pt x="531732" y="0"/>
                    </a:lnTo>
                  </a:path>
                </a:pathLst>
              </a:custGeom>
              <a:ln w="26669">
                <a:solidFill>
                  <a:srgbClr val="000000"/>
                </a:solidFill>
              </a:ln>
            </p:spPr>
            <p:txBody>
              <a:bodyPr wrap="square" lIns="0" tIns="0" rIns="0" bIns="0" rtlCol="0"/>
              <a:lstStyle/>
              <a:p>
                <a:endParaRPr sz="1696"/>
              </a:p>
            </p:txBody>
          </p:sp>
          <p:sp>
            <p:nvSpPr>
              <p:cNvPr id="11" name="object 10">
                <a:extLst>
                  <a:ext uri="{FF2B5EF4-FFF2-40B4-BE49-F238E27FC236}">
                    <a16:creationId xmlns:a16="http://schemas.microsoft.com/office/drawing/2014/main" id="{0FA6814F-EAAA-F49C-4E87-41DE8915BF8C}"/>
                  </a:ext>
                </a:extLst>
              </p:cNvPr>
              <p:cNvSpPr/>
              <p:nvPr/>
            </p:nvSpPr>
            <p:spPr>
              <a:xfrm>
                <a:off x="6781878" y="5460702"/>
                <a:ext cx="150495" cy="560705"/>
              </a:xfrm>
              <a:custGeom>
                <a:avLst/>
                <a:gdLst/>
                <a:ahLst/>
                <a:cxnLst/>
                <a:rect l="l" t="t" r="r" b="b"/>
                <a:pathLst>
                  <a:path w="150495" h="560704">
                    <a:moveTo>
                      <a:pt x="150018" y="560509"/>
                    </a:moveTo>
                    <a:lnTo>
                      <a:pt x="0" y="0"/>
                    </a:lnTo>
                  </a:path>
                </a:pathLst>
              </a:custGeom>
              <a:ln w="26669">
                <a:solidFill>
                  <a:srgbClr val="000000"/>
                </a:solidFill>
              </a:ln>
            </p:spPr>
            <p:txBody>
              <a:bodyPr wrap="square" lIns="0" tIns="0" rIns="0" bIns="0" rtlCol="0"/>
              <a:lstStyle/>
              <a:p>
                <a:endParaRPr sz="1696"/>
              </a:p>
            </p:txBody>
          </p:sp>
          <p:sp>
            <p:nvSpPr>
              <p:cNvPr id="12" name="object 11">
                <a:extLst>
                  <a:ext uri="{FF2B5EF4-FFF2-40B4-BE49-F238E27FC236}">
                    <a16:creationId xmlns:a16="http://schemas.microsoft.com/office/drawing/2014/main" id="{50011A70-719F-1879-00EA-19B39F475781}"/>
                  </a:ext>
                </a:extLst>
              </p:cNvPr>
              <p:cNvSpPr/>
              <p:nvPr/>
            </p:nvSpPr>
            <p:spPr>
              <a:xfrm>
                <a:off x="7536972" y="6022878"/>
                <a:ext cx="189865" cy="1036955"/>
              </a:xfrm>
              <a:custGeom>
                <a:avLst/>
                <a:gdLst/>
                <a:ahLst/>
                <a:cxnLst/>
                <a:rect l="l" t="t" r="r" b="b"/>
                <a:pathLst>
                  <a:path w="189865" h="1036954">
                    <a:moveTo>
                      <a:pt x="189455" y="1036796"/>
                    </a:moveTo>
                    <a:lnTo>
                      <a:pt x="0" y="0"/>
                    </a:lnTo>
                  </a:path>
                </a:pathLst>
              </a:custGeom>
              <a:ln w="26669">
                <a:solidFill>
                  <a:srgbClr val="000000"/>
                </a:solidFill>
              </a:ln>
            </p:spPr>
            <p:txBody>
              <a:bodyPr wrap="square" lIns="0" tIns="0" rIns="0" bIns="0" rtlCol="0"/>
              <a:lstStyle/>
              <a:p>
                <a:endParaRPr sz="1696"/>
              </a:p>
            </p:txBody>
          </p:sp>
          <p:sp>
            <p:nvSpPr>
              <p:cNvPr id="13" name="object 12">
                <a:extLst>
                  <a:ext uri="{FF2B5EF4-FFF2-40B4-BE49-F238E27FC236}">
                    <a16:creationId xmlns:a16="http://schemas.microsoft.com/office/drawing/2014/main" id="{D1D2DD93-E924-F081-9E82-FA5459ADDE84}"/>
                  </a:ext>
                </a:extLst>
              </p:cNvPr>
              <p:cNvSpPr/>
              <p:nvPr/>
            </p:nvSpPr>
            <p:spPr>
              <a:xfrm>
                <a:off x="7545308" y="5277787"/>
                <a:ext cx="1508760" cy="748665"/>
              </a:xfrm>
              <a:custGeom>
                <a:avLst/>
                <a:gdLst/>
                <a:ahLst/>
                <a:cxnLst/>
                <a:rect l="l" t="t" r="r" b="b"/>
                <a:pathLst>
                  <a:path w="1508759" h="748664">
                    <a:moveTo>
                      <a:pt x="0" y="748426"/>
                    </a:moveTo>
                    <a:lnTo>
                      <a:pt x="1508521" y="0"/>
                    </a:lnTo>
                  </a:path>
                </a:pathLst>
              </a:custGeom>
              <a:ln w="26669">
                <a:solidFill>
                  <a:srgbClr val="000000"/>
                </a:solidFill>
              </a:ln>
            </p:spPr>
            <p:txBody>
              <a:bodyPr wrap="square" lIns="0" tIns="0" rIns="0" bIns="0" rtlCol="0"/>
              <a:lstStyle/>
              <a:p>
                <a:endParaRPr sz="1696"/>
              </a:p>
            </p:txBody>
          </p:sp>
          <p:sp>
            <p:nvSpPr>
              <p:cNvPr id="14" name="object 13">
                <a:extLst>
                  <a:ext uri="{FF2B5EF4-FFF2-40B4-BE49-F238E27FC236}">
                    <a16:creationId xmlns:a16="http://schemas.microsoft.com/office/drawing/2014/main" id="{B5C2F8BA-1DE8-3066-2332-68A44BFE4D42}"/>
                  </a:ext>
                </a:extLst>
              </p:cNvPr>
              <p:cNvSpPr/>
              <p:nvPr/>
            </p:nvSpPr>
            <p:spPr>
              <a:xfrm>
                <a:off x="6931898" y="6017879"/>
                <a:ext cx="605155" cy="3810"/>
              </a:xfrm>
              <a:custGeom>
                <a:avLst/>
                <a:gdLst/>
                <a:ahLst/>
                <a:cxnLst/>
                <a:rect l="l" t="t" r="r" b="b"/>
                <a:pathLst>
                  <a:path w="605154" h="3810">
                    <a:moveTo>
                      <a:pt x="0" y="0"/>
                    </a:moveTo>
                    <a:lnTo>
                      <a:pt x="605075" y="3333"/>
                    </a:lnTo>
                  </a:path>
                </a:pathLst>
              </a:custGeom>
              <a:ln w="26669">
                <a:solidFill>
                  <a:srgbClr val="000000"/>
                </a:solidFill>
              </a:ln>
            </p:spPr>
            <p:txBody>
              <a:bodyPr wrap="square" lIns="0" tIns="0" rIns="0" bIns="0" rtlCol="0"/>
              <a:lstStyle/>
              <a:p>
                <a:endParaRPr sz="1696"/>
              </a:p>
            </p:txBody>
          </p:sp>
        </p:grpSp>
        <p:sp>
          <p:nvSpPr>
            <p:cNvPr id="22" name="TextBox 21">
              <a:extLst>
                <a:ext uri="{FF2B5EF4-FFF2-40B4-BE49-F238E27FC236}">
                  <a16:creationId xmlns:a16="http://schemas.microsoft.com/office/drawing/2014/main" id="{C1B84295-47FC-508A-42DF-F8E138CFB3A1}"/>
                </a:ext>
              </a:extLst>
            </p:cNvPr>
            <p:cNvSpPr txBox="1"/>
            <p:nvPr/>
          </p:nvSpPr>
          <p:spPr>
            <a:xfrm>
              <a:off x="7468598" y="5204020"/>
              <a:ext cx="304800" cy="369332"/>
            </a:xfrm>
            <a:prstGeom prst="rect">
              <a:avLst/>
            </a:prstGeom>
            <a:noFill/>
          </p:spPr>
          <p:txBody>
            <a:bodyPr wrap="square" rtlCol="0">
              <a:spAutoFit/>
            </a:bodyPr>
            <a:lstStyle/>
            <a:p>
              <a:r>
                <a:rPr lang="en-US" dirty="0"/>
                <a:t>1</a:t>
              </a:r>
            </a:p>
          </p:txBody>
        </p:sp>
        <p:sp>
          <p:nvSpPr>
            <p:cNvPr id="23" name="TextBox 22">
              <a:extLst>
                <a:ext uri="{FF2B5EF4-FFF2-40B4-BE49-F238E27FC236}">
                  <a16:creationId xmlns:a16="http://schemas.microsoft.com/office/drawing/2014/main" id="{60AC0473-9C99-8077-ECFF-D1EC682AF2B1}"/>
                </a:ext>
              </a:extLst>
            </p:cNvPr>
            <p:cNvSpPr txBox="1"/>
            <p:nvPr/>
          </p:nvSpPr>
          <p:spPr>
            <a:xfrm>
              <a:off x="7618185" y="5631043"/>
              <a:ext cx="3048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C59D4F86-AC97-389E-5BF0-FED7827E634B}"/>
                </a:ext>
              </a:extLst>
            </p:cNvPr>
            <p:cNvSpPr txBox="1"/>
            <p:nvPr/>
          </p:nvSpPr>
          <p:spPr>
            <a:xfrm>
              <a:off x="7220656" y="5732162"/>
              <a:ext cx="3048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3A00EC71-3C4E-60A2-353B-DFA646D0036D}"/>
                </a:ext>
              </a:extLst>
            </p:cNvPr>
            <p:cNvSpPr txBox="1"/>
            <p:nvPr/>
          </p:nvSpPr>
          <p:spPr>
            <a:xfrm>
              <a:off x="8203167" y="5979458"/>
              <a:ext cx="30480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B50AF394-6BA2-D0B7-0CA0-4FC28CDAAE87}"/>
                </a:ext>
              </a:extLst>
            </p:cNvPr>
            <p:cNvSpPr txBox="1"/>
            <p:nvPr/>
          </p:nvSpPr>
          <p:spPr>
            <a:xfrm>
              <a:off x="8522312" y="4950430"/>
              <a:ext cx="304800" cy="369332"/>
            </a:xfrm>
            <a:prstGeom prst="rect">
              <a:avLst/>
            </a:prstGeom>
            <a:noFill/>
          </p:spPr>
          <p:txBody>
            <a:bodyPr wrap="square" rtlCol="0">
              <a:spAutoFit/>
            </a:bodyPr>
            <a:lstStyle/>
            <a:p>
              <a:r>
                <a:rPr lang="en-US" dirty="0"/>
                <a:t>4</a:t>
              </a:r>
            </a:p>
          </p:txBody>
        </p:sp>
        <p:sp>
          <p:nvSpPr>
            <p:cNvPr id="27" name="TextBox 26">
              <a:extLst>
                <a:ext uri="{FF2B5EF4-FFF2-40B4-BE49-F238E27FC236}">
                  <a16:creationId xmlns:a16="http://schemas.microsoft.com/office/drawing/2014/main" id="{E06A8C6A-2BA4-4B00-28B5-7215392DE0E7}"/>
                </a:ext>
              </a:extLst>
            </p:cNvPr>
            <p:cNvSpPr txBox="1"/>
            <p:nvPr/>
          </p:nvSpPr>
          <p:spPr>
            <a:xfrm>
              <a:off x="9588534" y="4673411"/>
              <a:ext cx="304800" cy="369332"/>
            </a:xfrm>
            <a:prstGeom prst="rect">
              <a:avLst/>
            </a:prstGeom>
            <a:noFill/>
          </p:spPr>
          <p:txBody>
            <a:bodyPr wrap="square" rtlCol="0">
              <a:spAutoFit/>
            </a:bodyPr>
            <a:lstStyle/>
            <a:p>
              <a:r>
                <a:rPr lang="en-US" dirty="0"/>
                <a:t>D</a:t>
              </a:r>
            </a:p>
          </p:txBody>
        </p:sp>
        <p:sp>
          <p:nvSpPr>
            <p:cNvPr id="28" name="TextBox 27">
              <a:extLst>
                <a:ext uri="{FF2B5EF4-FFF2-40B4-BE49-F238E27FC236}">
                  <a16:creationId xmlns:a16="http://schemas.microsoft.com/office/drawing/2014/main" id="{4452FC3B-B65E-0270-05D2-5EF970CCD666}"/>
                </a:ext>
              </a:extLst>
            </p:cNvPr>
            <p:cNvSpPr txBox="1"/>
            <p:nvPr/>
          </p:nvSpPr>
          <p:spPr>
            <a:xfrm>
              <a:off x="8197392" y="6636893"/>
              <a:ext cx="304800" cy="369332"/>
            </a:xfrm>
            <a:prstGeom prst="rect">
              <a:avLst/>
            </a:prstGeom>
            <a:noFill/>
          </p:spPr>
          <p:txBody>
            <a:bodyPr wrap="square" rtlCol="0">
              <a:spAutoFit/>
            </a:bodyPr>
            <a:lstStyle/>
            <a:p>
              <a:r>
                <a:rPr lang="en-US" dirty="0"/>
                <a:t>C</a:t>
              </a:r>
            </a:p>
          </p:txBody>
        </p:sp>
        <p:sp>
          <p:nvSpPr>
            <p:cNvPr id="29" name="TextBox 28">
              <a:extLst>
                <a:ext uri="{FF2B5EF4-FFF2-40B4-BE49-F238E27FC236}">
                  <a16:creationId xmlns:a16="http://schemas.microsoft.com/office/drawing/2014/main" id="{AE10F7DB-21DB-0C5B-B8F1-D0E6E8589DEC}"/>
                </a:ext>
              </a:extLst>
            </p:cNvPr>
            <p:cNvSpPr txBox="1"/>
            <p:nvPr/>
          </p:nvSpPr>
          <p:spPr>
            <a:xfrm>
              <a:off x="7165129" y="4755283"/>
              <a:ext cx="304800" cy="369332"/>
            </a:xfrm>
            <a:prstGeom prst="rect">
              <a:avLst/>
            </a:prstGeom>
            <a:noFill/>
          </p:spPr>
          <p:txBody>
            <a:bodyPr wrap="square" rtlCol="0">
              <a:spAutoFit/>
            </a:bodyPr>
            <a:lstStyle/>
            <a:p>
              <a:r>
                <a:rPr lang="en-US" dirty="0"/>
                <a:t>A</a:t>
              </a:r>
            </a:p>
          </p:txBody>
        </p:sp>
        <p:sp>
          <p:nvSpPr>
            <p:cNvPr id="30" name="TextBox 29">
              <a:extLst>
                <a:ext uri="{FF2B5EF4-FFF2-40B4-BE49-F238E27FC236}">
                  <a16:creationId xmlns:a16="http://schemas.microsoft.com/office/drawing/2014/main" id="{66C8DCDD-3C9A-8B3D-8DC8-1D87A7954D8F}"/>
                </a:ext>
              </a:extLst>
            </p:cNvPr>
            <p:cNvSpPr txBox="1"/>
            <p:nvPr/>
          </p:nvSpPr>
          <p:spPr>
            <a:xfrm>
              <a:off x="6716094" y="5706565"/>
              <a:ext cx="304800" cy="369332"/>
            </a:xfrm>
            <a:prstGeom prst="rect">
              <a:avLst/>
            </a:prstGeom>
            <a:noFill/>
          </p:spPr>
          <p:txBody>
            <a:bodyPr wrap="square" rtlCol="0">
              <a:spAutoFit/>
            </a:bodyPr>
            <a:lstStyle/>
            <a:p>
              <a:r>
                <a:rPr lang="en-US" dirty="0"/>
                <a:t>B</a:t>
              </a:r>
            </a:p>
          </p:txBody>
        </p:sp>
      </p:grpSp>
      <p:grpSp>
        <p:nvGrpSpPr>
          <p:cNvPr id="31" name="object 2">
            <a:extLst>
              <a:ext uri="{FF2B5EF4-FFF2-40B4-BE49-F238E27FC236}">
                <a16:creationId xmlns:a16="http://schemas.microsoft.com/office/drawing/2014/main" id="{77A39CE7-3B13-9D81-3752-E8A201532514}"/>
              </a:ext>
            </a:extLst>
          </p:cNvPr>
          <p:cNvGrpSpPr/>
          <p:nvPr/>
        </p:nvGrpSpPr>
        <p:grpSpPr>
          <a:xfrm>
            <a:off x="8674712" y="3097454"/>
            <a:ext cx="457200" cy="458893"/>
            <a:chOff x="2213292" y="5271437"/>
            <a:chExt cx="2508250" cy="1903095"/>
          </a:xfrm>
        </p:grpSpPr>
        <p:sp>
          <p:nvSpPr>
            <p:cNvPr id="32" name="object 3">
              <a:extLst>
                <a:ext uri="{FF2B5EF4-FFF2-40B4-BE49-F238E27FC236}">
                  <a16:creationId xmlns:a16="http://schemas.microsoft.com/office/drawing/2014/main" id="{29BA6A46-4247-DC31-E885-B452B0D8A5FC}"/>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33" name="object 4">
              <a:extLst>
                <a:ext uri="{FF2B5EF4-FFF2-40B4-BE49-F238E27FC236}">
                  <a16:creationId xmlns:a16="http://schemas.microsoft.com/office/drawing/2014/main" id="{5A38C5A7-2F7B-7F54-3B55-064EEE7054AE}"/>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grpSp>
        <p:nvGrpSpPr>
          <p:cNvPr id="34" name="object 2">
            <a:extLst>
              <a:ext uri="{FF2B5EF4-FFF2-40B4-BE49-F238E27FC236}">
                <a16:creationId xmlns:a16="http://schemas.microsoft.com/office/drawing/2014/main" id="{4805B78F-11DD-C5AF-1138-FBEDBF8F11A9}"/>
              </a:ext>
            </a:extLst>
          </p:cNvPr>
          <p:cNvGrpSpPr/>
          <p:nvPr/>
        </p:nvGrpSpPr>
        <p:grpSpPr>
          <a:xfrm>
            <a:off x="8346734" y="2726187"/>
            <a:ext cx="457200" cy="458893"/>
            <a:chOff x="2213292" y="5271437"/>
            <a:chExt cx="2508250" cy="1903095"/>
          </a:xfrm>
        </p:grpSpPr>
        <p:sp>
          <p:nvSpPr>
            <p:cNvPr id="35" name="object 3">
              <a:extLst>
                <a:ext uri="{FF2B5EF4-FFF2-40B4-BE49-F238E27FC236}">
                  <a16:creationId xmlns:a16="http://schemas.microsoft.com/office/drawing/2014/main" id="{9F26729C-7533-90D7-0A8D-45797FECAD1D}"/>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36" name="object 4">
              <a:extLst>
                <a:ext uri="{FF2B5EF4-FFF2-40B4-BE49-F238E27FC236}">
                  <a16:creationId xmlns:a16="http://schemas.microsoft.com/office/drawing/2014/main" id="{F9177B8C-8EC6-6D6B-31C0-0C02DE1EBD1B}"/>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grpSp>
        <p:nvGrpSpPr>
          <p:cNvPr id="37" name="object 2">
            <a:extLst>
              <a:ext uri="{FF2B5EF4-FFF2-40B4-BE49-F238E27FC236}">
                <a16:creationId xmlns:a16="http://schemas.microsoft.com/office/drawing/2014/main" id="{8B2DAEB1-FA56-0E47-9A9D-6F715F2AD176}"/>
              </a:ext>
            </a:extLst>
          </p:cNvPr>
          <p:cNvGrpSpPr/>
          <p:nvPr/>
        </p:nvGrpSpPr>
        <p:grpSpPr>
          <a:xfrm>
            <a:off x="8399048" y="2438513"/>
            <a:ext cx="457200" cy="458893"/>
            <a:chOff x="2213292" y="5271437"/>
            <a:chExt cx="2508250" cy="1903095"/>
          </a:xfrm>
        </p:grpSpPr>
        <p:sp>
          <p:nvSpPr>
            <p:cNvPr id="38" name="object 3">
              <a:extLst>
                <a:ext uri="{FF2B5EF4-FFF2-40B4-BE49-F238E27FC236}">
                  <a16:creationId xmlns:a16="http://schemas.microsoft.com/office/drawing/2014/main" id="{24F080AE-6EA0-76C3-6FD5-2DC10B1A5167}"/>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39" name="object 4">
              <a:extLst>
                <a:ext uri="{FF2B5EF4-FFF2-40B4-BE49-F238E27FC236}">
                  <a16:creationId xmlns:a16="http://schemas.microsoft.com/office/drawing/2014/main" id="{E915B1EB-8A40-E351-4228-EC74495F0328}"/>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grpSp>
        <p:nvGrpSpPr>
          <p:cNvPr id="40" name="object 2">
            <a:extLst>
              <a:ext uri="{FF2B5EF4-FFF2-40B4-BE49-F238E27FC236}">
                <a16:creationId xmlns:a16="http://schemas.microsoft.com/office/drawing/2014/main" id="{DDD64C8E-6E7A-3E62-4F20-CB643DC66BA2}"/>
              </a:ext>
            </a:extLst>
          </p:cNvPr>
          <p:cNvGrpSpPr/>
          <p:nvPr/>
        </p:nvGrpSpPr>
        <p:grpSpPr>
          <a:xfrm>
            <a:off x="8782406" y="2396392"/>
            <a:ext cx="457200" cy="458893"/>
            <a:chOff x="2213292" y="5271437"/>
            <a:chExt cx="2508250" cy="1903095"/>
          </a:xfrm>
        </p:grpSpPr>
        <p:sp>
          <p:nvSpPr>
            <p:cNvPr id="41" name="object 3">
              <a:extLst>
                <a:ext uri="{FF2B5EF4-FFF2-40B4-BE49-F238E27FC236}">
                  <a16:creationId xmlns:a16="http://schemas.microsoft.com/office/drawing/2014/main" id="{58DC4DC0-6663-131D-4EEE-A1B76CF684D7}"/>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42" name="object 4">
              <a:extLst>
                <a:ext uri="{FF2B5EF4-FFF2-40B4-BE49-F238E27FC236}">
                  <a16:creationId xmlns:a16="http://schemas.microsoft.com/office/drawing/2014/main" id="{C2F2A230-1C28-F467-8B10-417F47819ABF}"/>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grpSp>
        <p:nvGrpSpPr>
          <p:cNvPr id="43" name="object 2">
            <a:extLst>
              <a:ext uri="{FF2B5EF4-FFF2-40B4-BE49-F238E27FC236}">
                <a16:creationId xmlns:a16="http://schemas.microsoft.com/office/drawing/2014/main" id="{C1245E2D-9E1E-E752-412E-761E0591EEA0}"/>
              </a:ext>
            </a:extLst>
          </p:cNvPr>
          <p:cNvGrpSpPr/>
          <p:nvPr/>
        </p:nvGrpSpPr>
        <p:grpSpPr>
          <a:xfrm>
            <a:off x="8827112" y="2678400"/>
            <a:ext cx="457200" cy="458893"/>
            <a:chOff x="2213292" y="5271437"/>
            <a:chExt cx="2508250" cy="1903095"/>
          </a:xfrm>
        </p:grpSpPr>
        <p:sp>
          <p:nvSpPr>
            <p:cNvPr id="44" name="object 3">
              <a:extLst>
                <a:ext uri="{FF2B5EF4-FFF2-40B4-BE49-F238E27FC236}">
                  <a16:creationId xmlns:a16="http://schemas.microsoft.com/office/drawing/2014/main" id="{62E91904-E947-73D0-A321-B9F479602211}"/>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45" name="object 4">
              <a:extLst>
                <a:ext uri="{FF2B5EF4-FFF2-40B4-BE49-F238E27FC236}">
                  <a16:creationId xmlns:a16="http://schemas.microsoft.com/office/drawing/2014/main" id="{832DCD6B-9F01-B609-C55D-4BEFA8C7F5AF}"/>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grpSp>
        <p:nvGrpSpPr>
          <p:cNvPr id="46" name="object 2">
            <a:extLst>
              <a:ext uri="{FF2B5EF4-FFF2-40B4-BE49-F238E27FC236}">
                <a16:creationId xmlns:a16="http://schemas.microsoft.com/office/drawing/2014/main" id="{F9299D94-D1ED-7DA4-BFE7-5DAA67454AA5}"/>
              </a:ext>
            </a:extLst>
          </p:cNvPr>
          <p:cNvGrpSpPr/>
          <p:nvPr/>
        </p:nvGrpSpPr>
        <p:grpSpPr>
          <a:xfrm>
            <a:off x="8044992" y="2393195"/>
            <a:ext cx="457200" cy="458893"/>
            <a:chOff x="2213292" y="5271437"/>
            <a:chExt cx="2508250" cy="1903095"/>
          </a:xfrm>
        </p:grpSpPr>
        <p:sp>
          <p:nvSpPr>
            <p:cNvPr id="47" name="object 3">
              <a:extLst>
                <a:ext uri="{FF2B5EF4-FFF2-40B4-BE49-F238E27FC236}">
                  <a16:creationId xmlns:a16="http://schemas.microsoft.com/office/drawing/2014/main" id="{A12B9A8F-3216-05B5-7D8C-CBDF3F41084B}"/>
                </a:ext>
              </a:extLst>
            </p:cNvPr>
            <p:cNvSpPr/>
            <p:nvPr/>
          </p:nvSpPr>
          <p:spPr>
            <a:xfrm>
              <a:off x="2219642" y="5277787"/>
              <a:ext cx="2495550" cy="1890395"/>
            </a:xfrm>
            <a:custGeom>
              <a:avLst/>
              <a:gdLst/>
              <a:ahLst/>
              <a:cxnLst/>
              <a:rect l="l" t="t" r="r" b="b"/>
              <a:pathLst>
                <a:path w="2495550" h="1890395">
                  <a:moveTo>
                    <a:pt x="2495312" y="0"/>
                  </a:moveTo>
                  <a:lnTo>
                    <a:pt x="0" y="0"/>
                  </a:lnTo>
                  <a:lnTo>
                    <a:pt x="0" y="1890236"/>
                  </a:lnTo>
                  <a:lnTo>
                    <a:pt x="2495312" y="1890236"/>
                  </a:lnTo>
                  <a:lnTo>
                    <a:pt x="2495312" y="0"/>
                  </a:lnTo>
                  <a:close/>
                </a:path>
              </a:pathLst>
            </a:custGeom>
            <a:solidFill>
              <a:srgbClr val="4F81BD"/>
            </a:solidFill>
            <a:ln>
              <a:noFill/>
            </a:ln>
          </p:spPr>
          <p:txBody>
            <a:bodyPr wrap="square" lIns="0" tIns="0" rIns="0" bIns="0" rtlCol="0"/>
            <a:lstStyle/>
            <a:p>
              <a:endParaRPr sz="1696"/>
            </a:p>
          </p:txBody>
        </p:sp>
        <p:sp>
          <p:nvSpPr>
            <p:cNvPr id="48" name="object 4">
              <a:extLst>
                <a:ext uri="{FF2B5EF4-FFF2-40B4-BE49-F238E27FC236}">
                  <a16:creationId xmlns:a16="http://schemas.microsoft.com/office/drawing/2014/main" id="{53DFAEB0-FE40-B14F-C976-086FE86F86CB}"/>
                </a:ext>
              </a:extLst>
            </p:cNvPr>
            <p:cNvSpPr/>
            <p:nvPr/>
          </p:nvSpPr>
          <p:spPr>
            <a:xfrm>
              <a:off x="2219642" y="5277787"/>
              <a:ext cx="2495550" cy="1890395"/>
            </a:xfrm>
            <a:custGeom>
              <a:avLst/>
              <a:gdLst/>
              <a:ahLst/>
              <a:cxnLst/>
              <a:rect l="l" t="t" r="r" b="b"/>
              <a:pathLst>
                <a:path w="2495550" h="1890395">
                  <a:moveTo>
                    <a:pt x="0" y="0"/>
                  </a:moveTo>
                  <a:lnTo>
                    <a:pt x="2495312" y="0"/>
                  </a:lnTo>
                  <a:lnTo>
                    <a:pt x="2495312" y="1890236"/>
                  </a:lnTo>
                  <a:lnTo>
                    <a:pt x="0" y="1890236"/>
                  </a:lnTo>
                  <a:lnTo>
                    <a:pt x="0" y="0"/>
                  </a:lnTo>
                  <a:close/>
                </a:path>
              </a:pathLst>
            </a:custGeom>
            <a:ln w="12700">
              <a:noFill/>
            </a:ln>
          </p:spPr>
          <p:txBody>
            <a:bodyPr wrap="square" lIns="0" tIns="0" rIns="0" bIns="0" rtlCol="0"/>
            <a:lstStyle/>
            <a:p>
              <a:endParaRPr sz="1696"/>
            </a:p>
          </p:txBody>
        </p:sp>
      </p:grpSp>
    </p:spTree>
    <p:extLst>
      <p:ext uri="{BB962C8B-B14F-4D97-AF65-F5344CB8AC3E}">
        <p14:creationId xmlns:p14="http://schemas.microsoft.com/office/powerpoint/2010/main" val="3894192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6"/>
                                        </p:tgtEl>
                                      </p:cBhvr>
                                    </p:animEffect>
                                    <p:set>
                                      <p:cBhvr>
                                        <p:cTn id="12" dur="1" fill="hold">
                                          <p:stCondLst>
                                            <p:cond delay="499"/>
                                          </p:stCondLst>
                                        </p:cTn>
                                        <p:tgtEl>
                                          <p:spTgt spid="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974B-FEBD-3E57-D3CD-E0A53F352C36}"/>
              </a:ext>
            </a:extLst>
          </p:cNvPr>
          <p:cNvSpPr>
            <a:spLocks noGrp="1"/>
          </p:cNvSpPr>
          <p:nvPr>
            <p:ph type="title"/>
          </p:nvPr>
        </p:nvSpPr>
        <p:spPr/>
        <p:txBody>
          <a:bodyPr/>
          <a:lstStyle/>
          <a:p>
            <a:r>
              <a:rPr lang="en-US" dirty="0"/>
              <a:t>Distance-Based Methods</a:t>
            </a:r>
          </a:p>
        </p:txBody>
      </p:sp>
      <p:sp>
        <p:nvSpPr>
          <p:cNvPr id="3" name="Content Placeholder 2">
            <a:extLst>
              <a:ext uri="{FF2B5EF4-FFF2-40B4-BE49-F238E27FC236}">
                <a16:creationId xmlns:a16="http://schemas.microsoft.com/office/drawing/2014/main" id="{C3D11F56-7DAC-AB24-4C44-7CF5454300F7}"/>
              </a:ext>
            </a:extLst>
          </p:cNvPr>
          <p:cNvSpPr>
            <a:spLocks noGrp="1"/>
          </p:cNvSpPr>
          <p:nvPr>
            <p:ph idx="1"/>
          </p:nvPr>
        </p:nvSpPr>
        <p:spPr/>
        <p:txBody>
          <a:bodyPr/>
          <a:lstStyle/>
          <a:p>
            <a:r>
              <a:rPr lang="en-US" dirty="0"/>
              <a:t>Pros:</a:t>
            </a:r>
          </a:p>
          <a:p>
            <a:pPr lvl="1"/>
            <a:r>
              <a:rPr lang="en-US" dirty="0"/>
              <a:t>Computationally fast</a:t>
            </a:r>
          </a:p>
          <a:p>
            <a:pPr lvl="1"/>
            <a:r>
              <a:rPr lang="en-US" dirty="0"/>
              <a:t>Fairly intuitive</a:t>
            </a:r>
          </a:p>
          <a:p>
            <a:r>
              <a:rPr lang="en-US" dirty="0"/>
              <a:t>Cons:</a:t>
            </a:r>
          </a:p>
          <a:p>
            <a:pPr lvl="1"/>
            <a:r>
              <a:rPr lang="en-US" dirty="0"/>
              <a:t>Sensitive to saturation</a:t>
            </a:r>
          </a:p>
          <a:p>
            <a:pPr lvl="1"/>
            <a:r>
              <a:rPr lang="en-US" dirty="0"/>
              <a:t>Simple evolutionary model</a:t>
            </a:r>
          </a:p>
          <a:p>
            <a:endParaRPr lang="en-US" dirty="0"/>
          </a:p>
        </p:txBody>
      </p:sp>
    </p:spTree>
    <p:extLst>
      <p:ext uri="{BB962C8B-B14F-4D97-AF65-F5344CB8AC3E}">
        <p14:creationId xmlns:p14="http://schemas.microsoft.com/office/powerpoint/2010/main" val="311658056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12DF-2C00-F2B7-9767-29554168E624}"/>
              </a:ext>
            </a:extLst>
          </p:cNvPr>
          <p:cNvSpPr>
            <a:spLocks noGrp="1"/>
          </p:cNvSpPr>
          <p:nvPr>
            <p:ph type="title"/>
          </p:nvPr>
        </p:nvSpPr>
        <p:spPr/>
        <p:txBody>
          <a:bodyPr/>
          <a:lstStyle/>
          <a:p>
            <a:r>
              <a:rPr lang="en-US" dirty="0"/>
              <a:t>Character-Based Methods</a:t>
            </a:r>
          </a:p>
        </p:txBody>
      </p:sp>
      <p:sp>
        <p:nvSpPr>
          <p:cNvPr id="3" name="Content Placeholder 2">
            <a:extLst>
              <a:ext uri="{FF2B5EF4-FFF2-40B4-BE49-F238E27FC236}">
                <a16:creationId xmlns:a16="http://schemas.microsoft.com/office/drawing/2014/main" id="{89E51739-B4C5-2310-51F8-40B318829C7D}"/>
              </a:ext>
            </a:extLst>
          </p:cNvPr>
          <p:cNvSpPr>
            <a:spLocks noGrp="1"/>
          </p:cNvSpPr>
          <p:nvPr>
            <p:ph idx="1"/>
          </p:nvPr>
        </p:nvSpPr>
        <p:spPr/>
        <p:txBody>
          <a:bodyPr/>
          <a:lstStyle/>
          <a:p>
            <a:r>
              <a:rPr lang="en-US" b="1" dirty="0"/>
              <a:t>Maximum parsimony</a:t>
            </a:r>
          </a:p>
          <a:p>
            <a:r>
              <a:rPr lang="en-US" dirty="0"/>
              <a:t>Maximum likelihood</a:t>
            </a:r>
          </a:p>
          <a:p>
            <a:r>
              <a:rPr lang="en-US" dirty="0"/>
              <a:t>Bayesian inference</a:t>
            </a:r>
          </a:p>
        </p:txBody>
      </p:sp>
    </p:spTree>
    <p:extLst>
      <p:ext uri="{BB962C8B-B14F-4D97-AF65-F5344CB8AC3E}">
        <p14:creationId xmlns:p14="http://schemas.microsoft.com/office/powerpoint/2010/main" val="512560245"/>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3C85-5ED2-414D-820E-28151B8CB469}"/>
              </a:ext>
            </a:extLst>
          </p:cNvPr>
          <p:cNvSpPr>
            <a:spLocks noGrp="1"/>
          </p:cNvSpPr>
          <p:nvPr>
            <p:ph type="title"/>
          </p:nvPr>
        </p:nvSpPr>
        <p:spPr/>
        <p:txBody>
          <a:bodyPr/>
          <a:lstStyle/>
          <a:p>
            <a:r>
              <a:rPr lang="en-US" dirty="0"/>
              <a:t>Maximum Parsimony (MP)</a:t>
            </a:r>
          </a:p>
        </p:txBody>
      </p:sp>
      <p:sp>
        <p:nvSpPr>
          <p:cNvPr id="3" name="Content Placeholder 2">
            <a:extLst>
              <a:ext uri="{FF2B5EF4-FFF2-40B4-BE49-F238E27FC236}">
                <a16:creationId xmlns:a16="http://schemas.microsoft.com/office/drawing/2014/main" id="{F6B0DFD1-FF92-FE15-A27D-77AFFB379DC6}"/>
              </a:ext>
            </a:extLst>
          </p:cNvPr>
          <p:cNvSpPr>
            <a:spLocks noGrp="1"/>
          </p:cNvSpPr>
          <p:nvPr>
            <p:ph idx="1"/>
          </p:nvPr>
        </p:nvSpPr>
        <p:spPr/>
        <p:txBody>
          <a:bodyPr/>
          <a:lstStyle/>
          <a:p>
            <a:r>
              <a:rPr lang="en-US" dirty="0"/>
              <a:t>Parsimony – principle in science where the simplest answer is preferred (i.e., Occam’s razor)</a:t>
            </a:r>
          </a:p>
          <a:p>
            <a:r>
              <a:rPr lang="en-US" dirty="0"/>
              <a:t>In phylogeny: </a:t>
            </a:r>
            <a:r>
              <a:rPr lang="en-US" i="1" dirty="0"/>
              <a:t>The most parsimonious tree is the one that requires the </a:t>
            </a:r>
            <a:r>
              <a:rPr lang="en-US" i="1" u="sng" dirty="0"/>
              <a:t>fewest evolutionary steps</a:t>
            </a:r>
            <a:r>
              <a:rPr lang="en-US" i="1" dirty="0"/>
              <a:t> to explain the data</a:t>
            </a:r>
          </a:p>
        </p:txBody>
      </p:sp>
    </p:spTree>
    <p:extLst>
      <p:ext uri="{BB962C8B-B14F-4D97-AF65-F5344CB8AC3E}">
        <p14:creationId xmlns:p14="http://schemas.microsoft.com/office/powerpoint/2010/main" val="284600426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D3FB-0EDC-621F-AFEF-90A2FADAD22E}"/>
              </a:ext>
            </a:extLst>
          </p:cNvPr>
          <p:cNvSpPr>
            <a:spLocks noGrp="1"/>
          </p:cNvSpPr>
          <p:nvPr>
            <p:ph type="title"/>
          </p:nvPr>
        </p:nvSpPr>
        <p:spPr/>
        <p:txBody>
          <a:bodyPr/>
          <a:lstStyle/>
          <a:p>
            <a:r>
              <a:rPr lang="en-US" dirty="0"/>
              <a:t>Maximum Parsimony (MP)</a:t>
            </a:r>
          </a:p>
        </p:txBody>
      </p:sp>
      <p:sp>
        <p:nvSpPr>
          <p:cNvPr id="3" name="Content Placeholder 2">
            <a:extLst>
              <a:ext uri="{FF2B5EF4-FFF2-40B4-BE49-F238E27FC236}">
                <a16:creationId xmlns:a16="http://schemas.microsoft.com/office/drawing/2014/main" id="{0A4461A7-55B2-1A64-C198-E47D555CAF4A}"/>
              </a:ext>
            </a:extLst>
          </p:cNvPr>
          <p:cNvSpPr>
            <a:spLocks noGrp="1"/>
          </p:cNvSpPr>
          <p:nvPr>
            <p:ph idx="1"/>
          </p:nvPr>
        </p:nvSpPr>
        <p:spPr/>
        <p:txBody>
          <a:bodyPr/>
          <a:lstStyle/>
          <a:p>
            <a:pPr marL="457200" indent="-457200">
              <a:buFont typeface="+mj-lt"/>
              <a:buAutoNum type="arabicPeriod"/>
            </a:pPr>
            <a:r>
              <a:rPr lang="en-US" dirty="0"/>
              <a:t>Identify informative sites in the MSA.</a:t>
            </a:r>
          </a:p>
          <a:p>
            <a:pPr marL="457200" indent="-457200">
              <a:buFont typeface="+mj-lt"/>
              <a:buAutoNum type="arabicPeriod"/>
            </a:pPr>
            <a:r>
              <a:rPr lang="en-US" dirty="0"/>
              <a:t>For each possible tree, calculate the number of changes at each 	informative site.</a:t>
            </a:r>
          </a:p>
          <a:p>
            <a:pPr marL="457200" indent="-457200">
              <a:buFont typeface="+mj-lt"/>
              <a:buAutoNum type="arabicPeriod"/>
            </a:pPr>
            <a:r>
              <a:rPr lang="en-US" dirty="0"/>
              <a:t>Sum the number of changes for each possible tree.</a:t>
            </a:r>
          </a:p>
          <a:p>
            <a:pPr marL="457200" indent="-457200">
              <a:buFont typeface="+mj-lt"/>
              <a:buAutoNum type="arabicPeriod"/>
            </a:pPr>
            <a:r>
              <a:rPr lang="en-US" dirty="0"/>
              <a:t>The tree with the smallest number of changes is the most parsimonious tree.</a:t>
            </a:r>
          </a:p>
        </p:txBody>
      </p:sp>
    </p:spTree>
    <p:extLst>
      <p:ext uri="{BB962C8B-B14F-4D97-AF65-F5344CB8AC3E}">
        <p14:creationId xmlns:p14="http://schemas.microsoft.com/office/powerpoint/2010/main" val="217953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1D88-5914-9CDF-6DE9-323802FA6EF7}"/>
              </a:ext>
            </a:extLst>
          </p:cNvPr>
          <p:cNvSpPr>
            <a:spLocks noGrp="1"/>
          </p:cNvSpPr>
          <p:nvPr>
            <p:ph type="title"/>
          </p:nvPr>
        </p:nvSpPr>
        <p:spPr/>
        <p:txBody>
          <a:bodyPr/>
          <a:lstStyle/>
          <a:p>
            <a:r>
              <a:rPr lang="en-US" dirty="0"/>
              <a:t>Maximum Parsimony (MP)</a:t>
            </a:r>
          </a:p>
        </p:txBody>
      </p:sp>
      <p:sp>
        <p:nvSpPr>
          <p:cNvPr id="4" name="object 3">
            <a:extLst>
              <a:ext uri="{FF2B5EF4-FFF2-40B4-BE49-F238E27FC236}">
                <a16:creationId xmlns:a16="http://schemas.microsoft.com/office/drawing/2014/main" id="{2BD9A589-C395-A67A-5817-A5293AF3920F}"/>
              </a:ext>
            </a:extLst>
          </p:cNvPr>
          <p:cNvSpPr txBox="1"/>
          <p:nvPr/>
        </p:nvSpPr>
        <p:spPr>
          <a:xfrm>
            <a:off x="1458912" y="2426738"/>
            <a:ext cx="1077690" cy="2703023"/>
          </a:xfrm>
          <a:prstGeom prst="rect">
            <a:avLst/>
          </a:prstGeom>
        </p:spPr>
        <p:txBody>
          <a:bodyPr vert="horz" wrap="square" lIns="0" tIns="149582" rIns="0" bIns="0" rtlCol="0">
            <a:spAutoFit/>
          </a:bodyPr>
          <a:lstStyle/>
          <a:p>
            <a:pPr marL="11967">
              <a:spcBef>
                <a:spcPts val="980"/>
              </a:spcBef>
            </a:pPr>
            <a:r>
              <a:rPr sz="2000" b="1" spc="-24" dirty="0">
                <a:latin typeface="Courier New" panose="02070309020205020404" pitchFamily="49" charset="0"/>
                <a:cs typeface="Courier New" panose="02070309020205020404" pitchFamily="49" charset="0"/>
              </a:rPr>
              <a:t>&gt;1</a:t>
            </a:r>
            <a:endParaRPr sz="2000" b="1" dirty="0">
              <a:latin typeface="Courier New" panose="02070309020205020404" pitchFamily="49" charset="0"/>
              <a:cs typeface="Courier New" panose="02070309020205020404" pitchFamily="49" charset="0"/>
            </a:endParaRPr>
          </a:p>
          <a:p>
            <a:pPr marL="11967">
              <a:spcBef>
                <a:spcPts val="19"/>
              </a:spcBef>
            </a:pPr>
            <a:r>
              <a:rPr sz="2000" b="1" spc="-19" dirty="0">
                <a:solidFill>
                  <a:srgbClr val="0000FF"/>
                </a:solidFill>
                <a:latin typeface="Courier New" panose="02070309020205020404" pitchFamily="49" charset="0"/>
                <a:cs typeface="Courier New" panose="02070309020205020404" pitchFamily="49" charset="0"/>
              </a:rPr>
              <a:t>T</a:t>
            </a:r>
            <a:r>
              <a:rPr sz="2000" b="1" spc="-19" dirty="0">
                <a:solidFill>
                  <a:srgbClr val="FF0000"/>
                </a:solidFill>
                <a:latin typeface="Courier New" panose="02070309020205020404" pitchFamily="49" charset="0"/>
                <a:cs typeface="Courier New" panose="02070309020205020404" pitchFamily="49" charset="0"/>
              </a:rPr>
              <a:t>A</a:t>
            </a:r>
            <a:r>
              <a:rPr sz="2000" b="1" spc="-19" dirty="0">
                <a:solidFill>
                  <a:srgbClr val="0000FF"/>
                </a:solidFill>
                <a:latin typeface="Courier New" panose="02070309020205020404" pitchFamily="49" charset="0"/>
                <a:cs typeface="Courier New" panose="02070309020205020404" pitchFamily="49" charset="0"/>
              </a:rPr>
              <a:t>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&gt;2</a:t>
            </a:r>
            <a:endParaRPr sz="2000" b="1" dirty="0">
              <a:latin typeface="Courier New" panose="02070309020205020404" pitchFamily="49" charset="0"/>
              <a:cs typeface="Courier New" panose="02070309020205020404" pitchFamily="49" charset="0"/>
            </a:endParaRPr>
          </a:p>
          <a:p>
            <a:pPr marL="11967">
              <a:spcBef>
                <a:spcPts val="24"/>
              </a:spcBef>
            </a:pPr>
            <a:r>
              <a:rPr sz="2000" b="1" spc="-19" dirty="0">
                <a:solidFill>
                  <a:srgbClr val="0000FF"/>
                </a:solidFill>
                <a:latin typeface="Courier New" panose="02070309020205020404" pitchFamily="49" charset="0"/>
                <a:cs typeface="Courier New" panose="02070309020205020404" pitchFamily="49" charset="0"/>
              </a:rPr>
              <a:t>T</a:t>
            </a:r>
            <a:r>
              <a:rPr sz="2000" b="1" spc="-19" dirty="0">
                <a:latin typeface="Courier New" panose="02070309020205020404" pitchFamily="49" charset="0"/>
                <a:cs typeface="Courier New" panose="02070309020205020404" pitchFamily="49" charset="0"/>
              </a:rPr>
              <a:t>CG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&gt;3</a:t>
            </a:r>
            <a:endParaRPr sz="2000" b="1" dirty="0">
              <a:latin typeface="Courier New" panose="02070309020205020404" pitchFamily="49" charset="0"/>
              <a:cs typeface="Courier New" panose="02070309020205020404" pitchFamily="49" charset="0"/>
            </a:endParaRPr>
          </a:p>
          <a:p>
            <a:pPr marL="11967">
              <a:spcBef>
                <a:spcPts val="24"/>
              </a:spcBef>
            </a:pPr>
            <a:r>
              <a:rPr sz="2000" b="1" spc="-19" dirty="0">
                <a:latin typeface="Courier New" panose="02070309020205020404" pitchFamily="49" charset="0"/>
                <a:cs typeface="Courier New" panose="02070309020205020404" pitchFamily="49" charset="0"/>
              </a:rPr>
              <a:t>C</a:t>
            </a:r>
            <a:r>
              <a:rPr sz="2000" b="1" spc="-19" dirty="0">
                <a:solidFill>
                  <a:srgbClr val="FF0000"/>
                </a:solidFill>
                <a:latin typeface="Courier New" panose="02070309020205020404" pitchFamily="49" charset="0"/>
                <a:cs typeface="Courier New" panose="02070309020205020404" pitchFamily="49" charset="0"/>
              </a:rPr>
              <a:t>A</a:t>
            </a:r>
            <a:r>
              <a:rPr sz="2000" b="1" spc="-19" dirty="0">
                <a:latin typeface="Courier New" panose="02070309020205020404" pitchFamily="49" charset="0"/>
                <a:cs typeface="Courier New" panose="02070309020205020404" pitchFamily="49" charset="0"/>
              </a:rPr>
              <a:t>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&gt;4</a:t>
            </a:r>
            <a:endParaRPr sz="2000" b="1" dirty="0">
              <a:latin typeface="Courier New" panose="02070309020205020404" pitchFamily="49" charset="0"/>
              <a:cs typeface="Courier New" panose="02070309020205020404" pitchFamily="49" charset="0"/>
            </a:endParaRPr>
          </a:p>
          <a:p>
            <a:pPr marL="11967"/>
            <a:r>
              <a:rPr sz="2000" b="1" spc="-19" dirty="0">
                <a:latin typeface="Courier New" panose="02070309020205020404" pitchFamily="49" charset="0"/>
                <a:cs typeface="Courier New" panose="02070309020205020404" pitchFamily="49" charset="0"/>
              </a:rPr>
              <a:t>CCG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p:txBody>
      </p:sp>
      <p:grpSp>
        <p:nvGrpSpPr>
          <p:cNvPr id="22" name="Group 21">
            <a:extLst>
              <a:ext uri="{FF2B5EF4-FFF2-40B4-BE49-F238E27FC236}">
                <a16:creationId xmlns:a16="http://schemas.microsoft.com/office/drawing/2014/main" id="{AB888E3B-1A8E-8DC4-1F5A-EBD8FFD9CB35}"/>
              </a:ext>
            </a:extLst>
          </p:cNvPr>
          <p:cNvGrpSpPr/>
          <p:nvPr/>
        </p:nvGrpSpPr>
        <p:grpSpPr>
          <a:xfrm>
            <a:off x="3796001" y="3361192"/>
            <a:ext cx="1447714" cy="834113"/>
            <a:chOff x="4506912" y="3383765"/>
            <a:chExt cx="1447714" cy="834113"/>
          </a:xfrm>
        </p:grpSpPr>
        <p:grpSp>
          <p:nvGrpSpPr>
            <p:cNvPr id="11" name="object 10">
              <a:extLst>
                <a:ext uri="{FF2B5EF4-FFF2-40B4-BE49-F238E27FC236}">
                  <a16:creationId xmlns:a16="http://schemas.microsoft.com/office/drawing/2014/main" id="{1D3DFD47-3E6A-B8CE-73AB-BCD7C4956F3C}"/>
                </a:ext>
              </a:extLst>
            </p:cNvPr>
            <p:cNvGrpSpPr/>
            <p:nvPr/>
          </p:nvGrpSpPr>
          <p:grpSpPr>
            <a:xfrm>
              <a:off x="4506912" y="3827169"/>
              <a:ext cx="1447714" cy="390709"/>
              <a:chOff x="4804155" y="3930903"/>
              <a:chExt cx="914400" cy="414655"/>
            </a:xfrm>
          </p:grpSpPr>
          <p:pic>
            <p:nvPicPr>
              <p:cNvPr id="12" name="object 11">
                <a:extLst>
                  <a:ext uri="{FF2B5EF4-FFF2-40B4-BE49-F238E27FC236}">
                    <a16:creationId xmlns:a16="http://schemas.microsoft.com/office/drawing/2014/main" id="{A0BE2147-B2B3-E1D8-F0FE-2038CA8F5A14}"/>
                  </a:ext>
                </a:extLst>
              </p:cNvPr>
              <p:cNvPicPr/>
              <p:nvPr/>
            </p:nvPicPr>
            <p:blipFill>
              <a:blip r:embed="rId2" cstate="print"/>
              <a:stretch>
                <a:fillRect/>
              </a:stretch>
            </p:blipFill>
            <p:spPr>
              <a:xfrm>
                <a:off x="4804155" y="3930903"/>
                <a:ext cx="914400" cy="414528"/>
              </a:xfrm>
              <a:prstGeom prst="rect">
                <a:avLst/>
              </a:prstGeom>
            </p:spPr>
          </p:pic>
          <p:sp>
            <p:nvSpPr>
              <p:cNvPr id="13" name="object 12">
                <a:extLst>
                  <a:ext uri="{FF2B5EF4-FFF2-40B4-BE49-F238E27FC236}">
                    <a16:creationId xmlns:a16="http://schemas.microsoft.com/office/drawing/2014/main" id="{2D0A59D6-6046-6BBE-8120-C970E9267006}"/>
                  </a:ext>
                </a:extLst>
              </p:cNvPr>
              <p:cNvSpPr/>
              <p:nvPr/>
            </p:nvSpPr>
            <p:spPr>
              <a:xfrm>
                <a:off x="4853304" y="3965955"/>
                <a:ext cx="813435" cy="297815"/>
              </a:xfrm>
              <a:custGeom>
                <a:avLst/>
                <a:gdLst/>
                <a:ahLst/>
                <a:cxnLst/>
                <a:rect l="l" t="t" r="r" b="b"/>
                <a:pathLst>
                  <a:path w="813435" h="297814">
                    <a:moveTo>
                      <a:pt x="664526" y="0"/>
                    </a:moveTo>
                    <a:lnTo>
                      <a:pt x="664526" y="74455"/>
                    </a:lnTo>
                    <a:lnTo>
                      <a:pt x="0" y="74455"/>
                    </a:lnTo>
                    <a:lnTo>
                      <a:pt x="0" y="223362"/>
                    </a:lnTo>
                    <a:lnTo>
                      <a:pt x="664526" y="223362"/>
                    </a:lnTo>
                    <a:lnTo>
                      <a:pt x="664526" y="297817"/>
                    </a:lnTo>
                    <a:lnTo>
                      <a:pt x="813435" y="148908"/>
                    </a:lnTo>
                    <a:lnTo>
                      <a:pt x="664526" y="0"/>
                    </a:lnTo>
                    <a:close/>
                  </a:path>
                </a:pathLst>
              </a:custGeom>
              <a:solidFill>
                <a:srgbClr val="000000"/>
              </a:solidFill>
            </p:spPr>
            <p:txBody>
              <a:bodyPr wrap="square" lIns="0" tIns="0" rIns="0" bIns="0" rtlCol="0"/>
              <a:lstStyle/>
              <a:p>
                <a:endParaRPr sz="1696"/>
              </a:p>
            </p:txBody>
          </p:sp>
          <p:sp>
            <p:nvSpPr>
              <p:cNvPr id="14" name="object 13">
                <a:extLst>
                  <a:ext uri="{FF2B5EF4-FFF2-40B4-BE49-F238E27FC236}">
                    <a16:creationId xmlns:a16="http://schemas.microsoft.com/office/drawing/2014/main" id="{CB91CF59-08AC-38FF-F512-552A9B77C687}"/>
                  </a:ext>
                </a:extLst>
              </p:cNvPr>
              <p:cNvSpPr/>
              <p:nvPr/>
            </p:nvSpPr>
            <p:spPr>
              <a:xfrm>
                <a:off x="4853304" y="3965955"/>
                <a:ext cx="813435" cy="297815"/>
              </a:xfrm>
              <a:custGeom>
                <a:avLst/>
                <a:gdLst/>
                <a:ahLst/>
                <a:cxnLst/>
                <a:rect l="l" t="t" r="r" b="b"/>
                <a:pathLst>
                  <a:path w="813435" h="297814">
                    <a:moveTo>
                      <a:pt x="0" y="74454"/>
                    </a:moveTo>
                    <a:lnTo>
                      <a:pt x="664526" y="74454"/>
                    </a:lnTo>
                    <a:lnTo>
                      <a:pt x="664526" y="0"/>
                    </a:lnTo>
                    <a:lnTo>
                      <a:pt x="813434" y="148909"/>
                    </a:lnTo>
                    <a:lnTo>
                      <a:pt x="664526" y="297817"/>
                    </a:lnTo>
                    <a:lnTo>
                      <a:pt x="664526" y="223363"/>
                    </a:lnTo>
                    <a:lnTo>
                      <a:pt x="0" y="223363"/>
                    </a:lnTo>
                    <a:lnTo>
                      <a:pt x="0" y="74454"/>
                    </a:lnTo>
                    <a:close/>
                  </a:path>
                </a:pathLst>
              </a:custGeom>
              <a:ln w="12700">
                <a:solidFill>
                  <a:srgbClr val="000000"/>
                </a:solidFill>
              </a:ln>
            </p:spPr>
            <p:txBody>
              <a:bodyPr wrap="square" lIns="0" tIns="0" rIns="0" bIns="0" rtlCol="0"/>
              <a:lstStyle/>
              <a:p>
                <a:endParaRPr sz="1696"/>
              </a:p>
            </p:txBody>
          </p:sp>
        </p:grpSp>
        <p:sp>
          <p:nvSpPr>
            <p:cNvPr id="21" name="TextBox 20">
              <a:extLst>
                <a:ext uri="{FF2B5EF4-FFF2-40B4-BE49-F238E27FC236}">
                  <a16:creationId xmlns:a16="http://schemas.microsoft.com/office/drawing/2014/main" id="{EF9974BC-169A-67D6-D638-22BF256125EB}"/>
                </a:ext>
              </a:extLst>
            </p:cNvPr>
            <p:cNvSpPr txBox="1"/>
            <p:nvPr/>
          </p:nvSpPr>
          <p:spPr>
            <a:xfrm>
              <a:off x="4693770" y="3383765"/>
              <a:ext cx="1077690" cy="369332"/>
            </a:xfrm>
            <a:prstGeom prst="rect">
              <a:avLst/>
            </a:prstGeom>
            <a:noFill/>
          </p:spPr>
          <p:txBody>
            <a:bodyPr wrap="square" rtlCol="0">
              <a:spAutoFit/>
            </a:bodyPr>
            <a:lstStyle/>
            <a:p>
              <a:r>
                <a:rPr lang="en-US" dirty="0"/>
                <a:t>4 steps</a:t>
              </a:r>
            </a:p>
          </p:txBody>
        </p:sp>
      </p:grpSp>
      <p:grpSp>
        <p:nvGrpSpPr>
          <p:cNvPr id="28" name="Group 27">
            <a:extLst>
              <a:ext uri="{FF2B5EF4-FFF2-40B4-BE49-F238E27FC236}">
                <a16:creationId xmlns:a16="http://schemas.microsoft.com/office/drawing/2014/main" id="{AB8D7600-69C8-947B-582E-5D3228B88810}"/>
              </a:ext>
            </a:extLst>
          </p:cNvPr>
          <p:cNvGrpSpPr/>
          <p:nvPr/>
        </p:nvGrpSpPr>
        <p:grpSpPr>
          <a:xfrm>
            <a:off x="6689972" y="2581939"/>
            <a:ext cx="2108498" cy="1927838"/>
            <a:chOff x="6711418" y="2729917"/>
            <a:chExt cx="2108498" cy="1927838"/>
          </a:xfrm>
        </p:grpSpPr>
        <p:grpSp>
          <p:nvGrpSpPr>
            <p:cNvPr id="5" name="object 4">
              <a:extLst>
                <a:ext uri="{FF2B5EF4-FFF2-40B4-BE49-F238E27FC236}">
                  <a16:creationId xmlns:a16="http://schemas.microsoft.com/office/drawing/2014/main" id="{1EBAC950-84AC-C35D-24E8-AC78549FF10B}"/>
                </a:ext>
              </a:extLst>
            </p:cNvPr>
            <p:cNvGrpSpPr/>
            <p:nvPr/>
          </p:nvGrpSpPr>
          <p:grpSpPr>
            <a:xfrm>
              <a:off x="7032457" y="3562829"/>
              <a:ext cx="1495224" cy="921427"/>
              <a:chOff x="6862445" y="3650363"/>
              <a:chExt cx="1586865" cy="977900"/>
            </a:xfrm>
          </p:grpSpPr>
          <p:sp>
            <p:nvSpPr>
              <p:cNvPr id="6" name="object 5">
                <a:extLst>
                  <a:ext uri="{FF2B5EF4-FFF2-40B4-BE49-F238E27FC236}">
                    <a16:creationId xmlns:a16="http://schemas.microsoft.com/office/drawing/2014/main" id="{C6B01A2D-9867-7E03-C6F6-6E4A8AA5A839}"/>
                  </a:ext>
                </a:extLst>
              </p:cNvPr>
              <p:cNvSpPr/>
              <p:nvPr/>
            </p:nvSpPr>
            <p:spPr>
              <a:xfrm>
                <a:off x="8062595" y="3663698"/>
                <a:ext cx="355600" cy="480059"/>
              </a:xfrm>
              <a:custGeom>
                <a:avLst/>
                <a:gdLst/>
                <a:ahLst/>
                <a:cxnLst/>
                <a:rect l="l" t="t" r="r" b="b"/>
                <a:pathLst>
                  <a:path w="355600" h="480060">
                    <a:moveTo>
                      <a:pt x="355599" y="0"/>
                    </a:moveTo>
                    <a:lnTo>
                      <a:pt x="0" y="480059"/>
                    </a:lnTo>
                  </a:path>
                </a:pathLst>
              </a:custGeom>
              <a:ln w="26669">
                <a:solidFill>
                  <a:srgbClr val="008000"/>
                </a:solidFill>
              </a:ln>
            </p:spPr>
            <p:txBody>
              <a:bodyPr wrap="square" lIns="0" tIns="0" rIns="0" bIns="0" rtlCol="0"/>
              <a:lstStyle/>
              <a:p>
                <a:endParaRPr sz="1696"/>
              </a:p>
            </p:txBody>
          </p:sp>
          <p:sp>
            <p:nvSpPr>
              <p:cNvPr id="7" name="object 6">
                <a:extLst>
                  <a:ext uri="{FF2B5EF4-FFF2-40B4-BE49-F238E27FC236}">
                    <a16:creationId xmlns:a16="http://schemas.microsoft.com/office/drawing/2014/main" id="{C6B142A4-E0C0-3258-7B0F-CC1324CDCCCE}"/>
                  </a:ext>
                </a:extLst>
              </p:cNvPr>
              <p:cNvSpPr/>
              <p:nvPr/>
            </p:nvSpPr>
            <p:spPr>
              <a:xfrm>
                <a:off x="8067040" y="4134869"/>
                <a:ext cx="368935" cy="440055"/>
              </a:xfrm>
              <a:custGeom>
                <a:avLst/>
                <a:gdLst/>
                <a:ahLst/>
                <a:cxnLst/>
                <a:rect l="l" t="t" r="r" b="b"/>
                <a:pathLst>
                  <a:path w="368934" h="440054">
                    <a:moveTo>
                      <a:pt x="368934" y="440054"/>
                    </a:moveTo>
                    <a:lnTo>
                      <a:pt x="0" y="0"/>
                    </a:lnTo>
                  </a:path>
                </a:pathLst>
              </a:custGeom>
              <a:ln w="26669">
                <a:solidFill>
                  <a:srgbClr val="008000"/>
                </a:solidFill>
              </a:ln>
            </p:spPr>
            <p:txBody>
              <a:bodyPr wrap="square" lIns="0" tIns="0" rIns="0" bIns="0" rtlCol="0"/>
              <a:lstStyle/>
              <a:p>
                <a:endParaRPr sz="1696"/>
              </a:p>
            </p:txBody>
          </p:sp>
          <p:sp>
            <p:nvSpPr>
              <p:cNvPr id="8" name="object 7">
                <a:extLst>
                  <a:ext uri="{FF2B5EF4-FFF2-40B4-BE49-F238E27FC236}">
                    <a16:creationId xmlns:a16="http://schemas.microsoft.com/office/drawing/2014/main" id="{D2EBBA05-5644-EABD-ED36-B7DBA984C186}"/>
                  </a:ext>
                </a:extLst>
              </p:cNvPr>
              <p:cNvSpPr/>
              <p:nvPr/>
            </p:nvSpPr>
            <p:spPr>
              <a:xfrm>
                <a:off x="6880224" y="4134869"/>
                <a:ext cx="355600" cy="480059"/>
              </a:xfrm>
              <a:custGeom>
                <a:avLst/>
                <a:gdLst/>
                <a:ahLst/>
                <a:cxnLst/>
                <a:rect l="l" t="t" r="r" b="b"/>
                <a:pathLst>
                  <a:path w="355600" h="480060">
                    <a:moveTo>
                      <a:pt x="355599" y="0"/>
                    </a:moveTo>
                    <a:lnTo>
                      <a:pt x="0" y="480059"/>
                    </a:lnTo>
                  </a:path>
                </a:pathLst>
              </a:custGeom>
              <a:ln w="26669">
                <a:solidFill>
                  <a:srgbClr val="008000"/>
                </a:solidFill>
              </a:ln>
            </p:spPr>
            <p:txBody>
              <a:bodyPr wrap="square" lIns="0" tIns="0" rIns="0" bIns="0" rtlCol="0"/>
              <a:lstStyle/>
              <a:p>
                <a:endParaRPr sz="1696"/>
              </a:p>
            </p:txBody>
          </p:sp>
          <p:sp>
            <p:nvSpPr>
              <p:cNvPr id="9" name="object 8">
                <a:extLst>
                  <a:ext uri="{FF2B5EF4-FFF2-40B4-BE49-F238E27FC236}">
                    <a16:creationId xmlns:a16="http://schemas.microsoft.com/office/drawing/2014/main" id="{3141C4FA-2171-0AF0-6774-4383757F512F}"/>
                  </a:ext>
                </a:extLst>
              </p:cNvPr>
              <p:cNvSpPr/>
              <p:nvPr/>
            </p:nvSpPr>
            <p:spPr>
              <a:xfrm>
                <a:off x="6875780" y="3694813"/>
                <a:ext cx="368935" cy="440055"/>
              </a:xfrm>
              <a:custGeom>
                <a:avLst/>
                <a:gdLst/>
                <a:ahLst/>
                <a:cxnLst/>
                <a:rect l="l" t="t" r="r" b="b"/>
                <a:pathLst>
                  <a:path w="368934" h="440054">
                    <a:moveTo>
                      <a:pt x="368934" y="440054"/>
                    </a:moveTo>
                    <a:lnTo>
                      <a:pt x="0" y="0"/>
                    </a:lnTo>
                  </a:path>
                </a:pathLst>
              </a:custGeom>
              <a:ln w="26669">
                <a:solidFill>
                  <a:srgbClr val="008000"/>
                </a:solidFill>
              </a:ln>
            </p:spPr>
            <p:txBody>
              <a:bodyPr wrap="square" lIns="0" tIns="0" rIns="0" bIns="0" rtlCol="0"/>
              <a:lstStyle/>
              <a:p>
                <a:endParaRPr sz="1696"/>
              </a:p>
            </p:txBody>
          </p:sp>
          <p:sp>
            <p:nvSpPr>
              <p:cNvPr id="10" name="object 9">
                <a:extLst>
                  <a:ext uri="{FF2B5EF4-FFF2-40B4-BE49-F238E27FC236}">
                    <a16:creationId xmlns:a16="http://schemas.microsoft.com/office/drawing/2014/main" id="{5D2FDDA1-1EDF-7978-7DBB-CDF80DC31AC3}"/>
                  </a:ext>
                </a:extLst>
              </p:cNvPr>
              <p:cNvSpPr/>
              <p:nvPr/>
            </p:nvSpPr>
            <p:spPr>
              <a:xfrm>
                <a:off x="7235824" y="4130423"/>
                <a:ext cx="831215" cy="0"/>
              </a:xfrm>
              <a:custGeom>
                <a:avLst/>
                <a:gdLst/>
                <a:ahLst/>
                <a:cxnLst/>
                <a:rect l="l" t="t" r="r" b="b"/>
                <a:pathLst>
                  <a:path w="831215">
                    <a:moveTo>
                      <a:pt x="0" y="0"/>
                    </a:moveTo>
                    <a:lnTo>
                      <a:pt x="831215" y="1"/>
                    </a:lnTo>
                  </a:path>
                </a:pathLst>
              </a:custGeom>
              <a:ln w="26669">
                <a:solidFill>
                  <a:srgbClr val="008000"/>
                </a:solidFill>
              </a:ln>
            </p:spPr>
            <p:txBody>
              <a:bodyPr wrap="square" lIns="0" tIns="0" rIns="0" bIns="0" rtlCol="0"/>
              <a:lstStyle/>
              <a:p>
                <a:endParaRPr sz="1696"/>
              </a:p>
            </p:txBody>
          </p:sp>
        </p:grpSp>
        <p:sp>
          <p:nvSpPr>
            <p:cNvPr id="23" name="TextBox 22">
              <a:extLst>
                <a:ext uri="{FF2B5EF4-FFF2-40B4-BE49-F238E27FC236}">
                  <a16:creationId xmlns:a16="http://schemas.microsoft.com/office/drawing/2014/main" id="{76ACB4A1-5A32-F4F8-8135-17A14576B289}"/>
                </a:ext>
              </a:extLst>
            </p:cNvPr>
            <p:cNvSpPr txBox="1"/>
            <p:nvPr/>
          </p:nvSpPr>
          <p:spPr>
            <a:xfrm>
              <a:off x="7242479" y="2729917"/>
              <a:ext cx="1066800" cy="369332"/>
            </a:xfrm>
            <a:prstGeom prst="rect">
              <a:avLst/>
            </a:prstGeom>
            <a:noFill/>
          </p:spPr>
          <p:txBody>
            <a:bodyPr wrap="square" rtlCol="0">
              <a:spAutoFit/>
            </a:bodyPr>
            <a:lstStyle/>
            <a:p>
              <a:r>
                <a:rPr lang="en-US" dirty="0"/>
                <a:t>MP tree</a:t>
              </a:r>
            </a:p>
          </p:txBody>
        </p:sp>
        <p:sp>
          <p:nvSpPr>
            <p:cNvPr id="24" name="TextBox 23">
              <a:extLst>
                <a:ext uri="{FF2B5EF4-FFF2-40B4-BE49-F238E27FC236}">
                  <a16:creationId xmlns:a16="http://schemas.microsoft.com/office/drawing/2014/main" id="{5DB766DC-9F20-6FA0-3474-61F73B6A7F3C}"/>
                </a:ext>
              </a:extLst>
            </p:cNvPr>
            <p:cNvSpPr txBox="1"/>
            <p:nvPr/>
          </p:nvSpPr>
          <p:spPr>
            <a:xfrm>
              <a:off x="6711418" y="3420046"/>
              <a:ext cx="304800"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F28EEE1E-910E-BA16-8806-7C41FF04899A}"/>
                </a:ext>
              </a:extLst>
            </p:cNvPr>
            <p:cNvSpPr txBox="1"/>
            <p:nvPr/>
          </p:nvSpPr>
          <p:spPr>
            <a:xfrm>
              <a:off x="6711418" y="4288423"/>
              <a:ext cx="30480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D59FD8E1-9C47-3D96-19A9-6A4AFDE2C999}"/>
                </a:ext>
              </a:extLst>
            </p:cNvPr>
            <p:cNvSpPr txBox="1"/>
            <p:nvPr/>
          </p:nvSpPr>
          <p:spPr>
            <a:xfrm>
              <a:off x="8515116" y="3383722"/>
              <a:ext cx="3048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C95A95C6-2CC4-45E5-766A-30D19871DED6}"/>
                </a:ext>
              </a:extLst>
            </p:cNvPr>
            <p:cNvSpPr txBox="1"/>
            <p:nvPr/>
          </p:nvSpPr>
          <p:spPr>
            <a:xfrm>
              <a:off x="8515116" y="4288423"/>
              <a:ext cx="304800" cy="369332"/>
            </a:xfrm>
            <a:prstGeom prst="rect">
              <a:avLst/>
            </a:prstGeom>
            <a:noFill/>
          </p:spPr>
          <p:txBody>
            <a:bodyPr wrap="square" rtlCol="0">
              <a:spAutoFit/>
            </a:bodyPr>
            <a:lstStyle/>
            <a:p>
              <a:r>
                <a:rPr lang="en-US" dirty="0"/>
                <a:t>4</a:t>
              </a:r>
            </a:p>
          </p:txBody>
        </p:sp>
      </p:grpSp>
    </p:spTree>
    <p:extLst>
      <p:ext uri="{BB962C8B-B14F-4D97-AF65-F5344CB8AC3E}">
        <p14:creationId xmlns:p14="http://schemas.microsoft.com/office/powerpoint/2010/main" val="229202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87A6-B791-97D5-59BC-ADB9D02599A2}"/>
              </a:ext>
            </a:extLst>
          </p:cNvPr>
          <p:cNvSpPr>
            <a:spLocks noGrp="1"/>
          </p:cNvSpPr>
          <p:nvPr>
            <p:ph type="title"/>
          </p:nvPr>
        </p:nvSpPr>
        <p:spPr/>
        <p:txBody>
          <a:bodyPr/>
          <a:lstStyle/>
          <a:p>
            <a:r>
              <a:rPr lang="en-US" dirty="0"/>
              <a:t>Maximum Parsimony (MP)</a:t>
            </a:r>
          </a:p>
        </p:txBody>
      </p:sp>
      <p:grpSp>
        <p:nvGrpSpPr>
          <p:cNvPr id="16" name="Group 15">
            <a:extLst>
              <a:ext uri="{FF2B5EF4-FFF2-40B4-BE49-F238E27FC236}">
                <a16:creationId xmlns:a16="http://schemas.microsoft.com/office/drawing/2014/main" id="{4B4C0912-80AF-47FC-C7AC-3EF05384B720}"/>
              </a:ext>
            </a:extLst>
          </p:cNvPr>
          <p:cNvGrpSpPr/>
          <p:nvPr/>
        </p:nvGrpSpPr>
        <p:grpSpPr>
          <a:xfrm>
            <a:off x="7631112" y="196850"/>
            <a:ext cx="2108498" cy="1538512"/>
            <a:chOff x="7707312" y="824759"/>
            <a:chExt cx="2108498" cy="1538512"/>
          </a:xfrm>
        </p:grpSpPr>
        <p:grpSp>
          <p:nvGrpSpPr>
            <p:cNvPr id="5" name="object 4">
              <a:extLst>
                <a:ext uri="{FF2B5EF4-FFF2-40B4-BE49-F238E27FC236}">
                  <a16:creationId xmlns:a16="http://schemas.microsoft.com/office/drawing/2014/main" id="{E003D0CD-D74B-BC1E-C81E-13FC76375346}"/>
                </a:ext>
              </a:extLst>
            </p:cNvPr>
            <p:cNvGrpSpPr/>
            <p:nvPr/>
          </p:nvGrpSpPr>
          <p:grpSpPr>
            <a:xfrm>
              <a:off x="8028351" y="1268345"/>
              <a:ext cx="1495224" cy="921427"/>
              <a:chOff x="6862445" y="3650363"/>
              <a:chExt cx="1586865" cy="977900"/>
            </a:xfrm>
          </p:grpSpPr>
          <p:sp>
            <p:nvSpPr>
              <p:cNvPr id="11" name="object 5">
                <a:extLst>
                  <a:ext uri="{FF2B5EF4-FFF2-40B4-BE49-F238E27FC236}">
                    <a16:creationId xmlns:a16="http://schemas.microsoft.com/office/drawing/2014/main" id="{590AADFE-5F84-6DA1-15F9-C180646F50D0}"/>
                  </a:ext>
                </a:extLst>
              </p:cNvPr>
              <p:cNvSpPr/>
              <p:nvPr/>
            </p:nvSpPr>
            <p:spPr>
              <a:xfrm>
                <a:off x="8062595" y="3663698"/>
                <a:ext cx="355600" cy="480059"/>
              </a:xfrm>
              <a:custGeom>
                <a:avLst/>
                <a:gdLst/>
                <a:ahLst/>
                <a:cxnLst/>
                <a:rect l="l" t="t" r="r" b="b"/>
                <a:pathLst>
                  <a:path w="355600" h="480060">
                    <a:moveTo>
                      <a:pt x="355599" y="0"/>
                    </a:moveTo>
                    <a:lnTo>
                      <a:pt x="0" y="480059"/>
                    </a:lnTo>
                  </a:path>
                </a:pathLst>
              </a:custGeom>
              <a:ln w="26669">
                <a:solidFill>
                  <a:srgbClr val="008000"/>
                </a:solidFill>
              </a:ln>
            </p:spPr>
            <p:txBody>
              <a:bodyPr wrap="square" lIns="0" tIns="0" rIns="0" bIns="0" rtlCol="0"/>
              <a:lstStyle/>
              <a:p>
                <a:endParaRPr sz="1696"/>
              </a:p>
            </p:txBody>
          </p:sp>
          <p:sp>
            <p:nvSpPr>
              <p:cNvPr id="12" name="object 6">
                <a:extLst>
                  <a:ext uri="{FF2B5EF4-FFF2-40B4-BE49-F238E27FC236}">
                    <a16:creationId xmlns:a16="http://schemas.microsoft.com/office/drawing/2014/main" id="{B075468E-8769-A104-A5A0-60A0F4E76C27}"/>
                  </a:ext>
                </a:extLst>
              </p:cNvPr>
              <p:cNvSpPr/>
              <p:nvPr/>
            </p:nvSpPr>
            <p:spPr>
              <a:xfrm>
                <a:off x="8067040" y="4134869"/>
                <a:ext cx="368935" cy="440055"/>
              </a:xfrm>
              <a:custGeom>
                <a:avLst/>
                <a:gdLst/>
                <a:ahLst/>
                <a:cxnLst/>
                <a:rect l="l" t="t" r="r" b="b"/>
                <a:pathLst>
                  <a:path w="368934" h="440054">
                    <a:moveTo>
                      <a:pt x="368934" y="440054"/>
                    </a:moveTo>
                    <a:lnTo>
                      <a:pt x="0" y="0"/>
                    </a:lnTo>
                  </a:path>
                </a:pathLst>
              </a:custGeom>
              <a:ln w="26669">
                <a:solidFill>
                  <a:srgbClr val="008000"/>
                </a:solidFill>
              </a:ln>
            </p:spPr>
            <p:txBody>
              <a:bodyPr wrap="square" lIns="0" tIns="0" rIns="0" bIns="0" rtlCol="0"/>
              <a:lstStyle/>
              <a:p>
                <a:endParaRPr sz="1696"/>
              </a:p>
            </p:txBody>
          </p:sp>
          <p:sp>
            <p:nvSpPr>
              <p:cNvPr id="13" name="object 7">
                <a:extLst>
                  <a:ext uri="{FF2B5EF4-FFF2-40B4-BE49-F238E27FC236}">
                    <a16:creationId xmlns:a16="http://schemas.microsoft.com/office/drawing/2014/main" id="{12B3407C-2C50-F718-089C-77098E791CA6}"/>
                  </a:ext>
                </a:extLst>
              </p:cNvPr>
              <p:cNvSpPr/>
              <p:nvPr/>
            </p:nvSpPr>
            <p:spPr>
              <a:xfrm>
                <a:off x="6880224" y="4134869"/>
                <a:ext cx="355600" cy="480059"/>
              </a:xfrm>
              <a:custGeom>
                <a:avLst/>
                <a:gdLst/>
                <a:ahLst/>
                <a:cxnLst/>
                <a:rect l="l" t="t" r="r" b="b"/>
                <a:pathLst>
                  <a:path w="355600" h="480060">
                    <a:moveTo>
                      <a:pt x="355599" y="0"/>
                    </a:moveTo>
                    <a:lnTo>
                      <a:pt x="0" y="480059"/>
                    </a:lnTo>
                  </a:path>
                </a:pathLst>
              </a:custGeom>
              <a:ln w="26669">
                <a:solidFill>
                  <a:srgbClr val="008000"/>
                </a:solidFill>
              </a:ln>
            </p:spPr>
            <p:txBody>
              <a:bodyPr wrap="square" lIns="0" tIns="0" rIns="0" bIns="0" rtlCol="0"/>
              <a:lstStyle/>
              <a:p>
                <a:endParaRPr sz="1696"/>
              </a:p>
            </p:txBody>
          </p:sp>
          <p:sp>
            <p:nvSpPr>
              <p:cNvPr id="14" name="object 8">
                <a:extLst>
                  <a:ext uri="{FF2B5EF4-FFF2-40B4-BE49-F238E27FC236}">
                    <a16:creationId xmlns:a16="http://schemas.microsoft.com/office/drawing/2014/main" id="{33D4C289-A8C0-D57B-F187-9C156BD64B60}"/>
                  </a:ext>
                </a:extLst>
              </p:cNvPr>
              <p:cNvSpPr/>
              <p:nvPr/>
            </p:nvSpPr>
            <p:spPr>
              <a:xfrm>
                <a:off x="6875780" y="3694813"/>
                <a:ext cx="368935" cy="440055"/>
              </a:xfrm>
              <a:custGeom>
                <a:avLst/>
                <a:gdLst/>
                <a:ahLst/>
                <a:cxnLst/>
                <a:rect l="l" t="t" r="r" b="b"/>
                <a:pathLst>
                  <a:path w="368934" h="440054">
                    <a:moveTo>
                      <a:pt x="368934" y="440054"/>
                    </a:moveTo>
                    <a:lnTo>
                      <a:pt x="0" y="0"/>
                    </a:lnTo>
                  </a:path>
                </a:pathLst>
              </a:custGeom>
              <a:ln w="26669">
                <a:solidFill>
                  <a:srgbClr val="008000"/>
                </a:solidFill>
              </a:ln>
            </p:spPr>
            <p:txBody>
              <a:bodyPr wrap="square" lIns="0" tIns="0" rIns="0" bIns="0" rtlCol="0"/>
              <a:lstStyle/>
              <a:p>
                <a:endParaRPr sz="1696"/>
              </a:p>
            </p:txBody>
          </p:sp>
          <p:sp>
            <p:nvSpPr>
              <p:cNvPr id="15" name="object 9">
                <a:extLst>
                  <a:ext uri="{FF2B5EF4-FFF2-40B4-BE49-F238E27FC236}">
                    <a16:creationId xmlns:a16="http://schemas.microsoft.com/office/drawing/2014/main" id="{C4AFE808-DE43-180C-E42A-4D987D2DD6D8}"/>
                  </a:ext>
                </a:extLst>
              </p:cNvPr>
              <p:cNvSpPr/>
              <p:nvPr/>
            </p:nvSpPr>
            <p:spPr>
              <a:xfrm>
                <a:off x="7235824" y="4130423"/>
                <a:ext cx="831215" cy="0"/>
              </a:xfrm>
              <a:custGeom>
                <a:avLst/>
                <a:gdLst/>
                <a:ahLst/>
                <a:cxnLst/>
                <a:rect l="l" t="t" r="r" b="b"/>
                <a:pathLst>
                  <a:path w="831215">
                    <a:moveTo>
                      <a:pt x="0" y="0"/>
                    </a:moveTo>
                    <a:lnTo>
                      <a:pt x="831215" y="1"/>
                    </a:lnTo>
                  </a:path>
                </a:pathLst>
              </a:custGeom>
              <a:ln w="26669">
                <a:solidFill>
                  <a:srgbClr val="008000"/>
                </a:solidFill>
              </a:ln>
            </p:spPr>
            <p:txBody>
              <a:bodyPr wrap="square" lIns="0" tIns="0" rIns="0" bIns="0" rtlCol="0"/>
              <a:lstStyle/>
              <a:p>
                <a:endParaRPr sz="1696"/>
              </a:p>
            </p:txBody>
          </p:sp>
        </p:grpSp>
        <p:sp>
          <p:nvSpPr>
            <p:cNvPr id="6" name="TextBox 5">
              <a:extLst>
                <a:ext uri="{FF2B5EF4-FFF2-40B4-BE49-F238E27FC236}">
                  <a16:creationId xmlns:a16="http://schemas.microsoft.com/office/drawing/2014/main" id="{F009B3A4-9FDB-6D83-0E6D-71D431D05F61}"/>
                </a:ext>
              </a:extLst>
            </p:cNvPr>
            <p:cNvSpPr txBox="1"/>
            <p:nvPr/>
          </p:nvSpPr>
          <p:spPr>
            <a:xfrm>
              <a:off x="8238373" y="824759"/>
              <a:ext cx="1066800" cy="369332"/>
            </a:xfrm>
            <a:prstGeom prst="rect">
              <a:avLst/>
            </a:prstGeom>
            <a:noFill/>
          </p:spPr>
          <p:txBody>
            <a:bodyPr wrap="square" rtlCol="0">
              <a:spAutoFit/>
            </a:bodyPr>
            <a:lstStyle/>
            <a:p>
              <a:r>
                <a:rPr lang="en-US" dirty="0"/>
                <a:t>MP tree</a:t>
              </a:r>
            </a:p>
          </p:txBody>
        </p:sp>
        <p:sp>
          <p:nvSpPr>
            <p:cNvPr id="7" name="TextBox 6">
              <a:extLst>
                <a:ext uri="{FF2B5EF4-FFF2-40B4-BE49-F238E27FC236}">
                  <a16:creationId xmlns:a16="http://schemas.microsoft.com/office/drawing/2014/main" id="{61B1B4A2-EA13-7349-FA0C-784D47C72E7F}"/>
                </a:ext>
              </a:extLst>
            </p:cNvPr>
            <p:cNvSpPr txBox="1"/>
            <p:nvPr/>
          </p:nvSpPr>
          <p:spPr>
            <a:xfrm>
              <a:off x="7707312" y="1125562"/>
              <a:ext cx="304800"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F17198BE-5B14-3228-9A92-E4C6BDD4CBD2}"/>
                </a:ext>
              </a:extLst>
            </p:cNvPr>
            <p:cNvSpPr txBox="1"/>
            <p:nvPr/>
          </p:nvSpPr>
          <p:spPr>
            <a:xfrm>
              <a:off x="7707312" y="1993939"/>
              <a:ext cx="304800"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DAA4D8D7-2E3D-2A48-F6CF-27AB17BAA52C}"/>
                </a:ext>
              </a:extLst>
            </p:cNvPr>
            <p:cNvSpPr txBox="1"/>
            <p:nvPr/>
          </p:nvSpPr>
          <p:spPr>
            <a:xfrm>
              <a:off x="9511010" y="1089238"/>
              <a:ext cx="304800"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DBE4D464-F790-A2A1-AEA5-6B7DD74D0B0A}"/>
                </a:ext>
              </a:extLst>
            </p:cNvPr>
            <p:cNvSpPr txBox="1"/>
            <p:nvPr/>
          </p:nvSpPr>
          <p:spPr>
            <a:xfrm>
              <a:off x="9511010" y="1993939"/>
              <a:ext cx="304800" cy="369332"/>
            </a:xfrm>
            <a:prstGeom prst="rect">
              <a:avLst/>
            </a:prstGeom>
            <a:noFill/>
          </p:spPr>
          <p:txBody>
            <a:bodyPr wrap="square" rtlCol="0">
              <a:spAutoFit/>
            </a:bodyPr>
            <a:lstStyle/>
            <a:p>
              <a:r>
                <a:rPr lang="en-US" dirty="0"/>
                <a:t>4</a:t>
              </a:r>
            </a:p>
          </p:txBody>
        </p:sp>
      </p:grpSp>
      <p:sp>
        <p:nvSpPr>
          <p:cNvPr id="96" name="object 3">
            <a:extLst>
              <a:ext uri="{FF2B5EF4-FFF2-40B4-BE49-F238E27FC236}">
                <a16:creationId xmlns:a16="http://schemas.microsoft.com/office/drawing/2014/main" id="{40B1A156-F3D0-4496-E30F-498D3A7A58C0}"/>
              </a:ext>
            </a:extLst>
          </p:cNvPr>
          <p:cNvSpPr txBox="1"/>
          <p:nvPr/>
        </p:nvSpPr>
        <p:spPr>
          <a:xfrm>
            <a:off x="749465" y="2577584"/>
            <a:ext cx="1077690" cy="2703023"/>
          </a:xfrm>
          <a:prstGeom prst="rect">
            <a:avLst/>
          </a:prstGeom>
        </p:spPr>
        <p:txBody>
          <a:bodyPr vert="horz" wrap="square" lIns="0" tIns="149582" rIns="0" bIns="0" rtlCol="0">
            <a:spAutoFit/>
          </a:bodyPr>
          <a:lstStyle/>
          <a:p>
            <a:pPr marL="11967">
              <a:spcBef>
                <a:spcPts val="980"/>
              </a:spcBef>
            </a:pPr>
            <a:r>
              <a:rPr sz="2000" b="1" spc="-24" dirty="0">
                <a:latin typeface="Courier New" panose="02070309020205020404" pitchFamily="49" charset="0"/>
                <a:cs typeface="Courier New" panose="02070309020205020404" pitchFamily="49" charset="0"/>
              </a:rPr>
              <a:t>&gt;1</a:t>
            </a:r>
            <a:endParaRPr sz="2000" b="1" dirty="0">
              <a:latin typeface="Courier New" panose="02070309020205020404" pitchFamily="49" charset="0"/>
              <a:cs typeface="Courier New" panose="02070309020205020404" pitchFamily="49" charset="0"/>
            </a:endParaRPr>
          </a:p>
          <a:p>
            <a:pPr marL="11967">
              <a:spcBef>
                <a:spcPts val="19"/>
              </a:spcBef>
            </a:pPr>
            <a:r>
              <a:rPr sz="2000" b="1" spc="-19" dirty="0">
                <a:solidFill>
                  <a:srgbClr val="0000FF"/>
                </a:solidFill>
                <a:latin typeface="Courier New" panose="02070309020205020404" pitchFamily="49" charset="0"/>
                <a:cs typeface="Courier New" panose="02070309020205020404" pitchFamily="49" charset="0"/>
              </a:rPr>
              <a:t>T</a:t>
            </a:r>
            <a:r>
              <a:rPr sz="2000" b="1" spc="-19" dirty="0">
                <a:solidFill>
                  <a:srgbClr val="FF0000"/>
                </a:solidFill>
                <a:latin typeface="Courier New" panose="02070309020205020404" pitchFamily="49" charset="0"/>
                <a:cs typeface="Courier New" panose="02070309020205020404" pitchFamily="49" charset="0"/>
              </a:rPr>
              <a:t>A</a:t>
            </a:r>
            <a:r>
              <a:rPr sz="2000" b="1" spc="-19" dirty="0">
                <a:solidFill>
                  <a:srgbClr val="0000FF"/>
                </a:solidFill>
                <a:latin typeface="Courier New" panose="02070309020205020404" pitchFamily="49" charset="0"/>
                <a:cs typeface="Courier New" panose="02070309020205020404" pitchFamily="49" charset="0"/>
              </a:rPr>
              <a:t>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&gt;2</a:t>
            </a:r>
            <a:endParaRPr sz="2000" b="1" dirty="0">
              <a:latin typeface="Courier New" panose="02070309020205020404" pitchFamily="49" charset="0"/>
              <a:cs typeface="Courier New" panose="02070309020205020404" pitchFamily="49" charset="0"/>
            </a:endParaRPr>
          </a:p>
          <a:p>
            <a:pPr marL="11967">
              <a:spcBef>
                <a:spcPts val="24"/>
              </a:spcBef>
            </a:pPr>
            <a:r>
              <a:rPr sz="2000" b="1" spc="-19" dirty="0">
                <a:solidFill>
                  <a:srgbClr val="0000FF"/>
                </a:solidFill>
                <a:latin typeface="Courier New" panose="02070309020205020404" pitchFamily="49" charset="0"/>
                <a:cs typeface="Courier New" panose="02070309020205020404" pitchFamily="49" charset="0"/>
              </a:rPr>
              <a:t>T</a:t>
            </a:r>
            <a:r>
              <a:rPr sz="2000" b="1" spc="-19" dirty="0">
                <a:latin typeface="Courier New" panose="02070309020205020404" pitchFamily="49" charset="0"/>
                <a:cs typeface="Courier New" panose="02070309020205020404" pitchFamily="49" charset="0"/>
              </a:rPr>
              <a:t>CG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&gt;3</a:t>
            </a:r>
            <a:endParaRPr sz="2000" b="1" dirty="0">
              <a:latin typeface="Courier New" panose="02070309020205020404" pitchFamily="49" charset="0"/>
              <a:cs typeface="Courier New" panose="02070309020205020404" pitchFamily="49" charset="0"/>
            </a:endParaRPr>
          </a:p>
          <a:p>
            <a:pPr marL="11967">
              <a:spcBef>
                <a:spcPts val="24"/>
              </a:spcBef>
            </a:pPr>
            <a:r>
              <a:rPr sz="2000" b="1" spc="-19" dirty="0">
                <a:latin typeface="Courier New" panose="02070309020205020404" pitchFamily="49" charset="0"/>
                <a:cs typeface="Courier New" panose="02070309020205020404" pitchFamily="49" charset="0"/>
              </a:rPr>
              <a:t>C</a:t>
            </a:r>
            <a:r>
              <a:rPr sz="2000" b="1" spc="-19" dirty="0">
                <a:solidFill>
                  <a:srgbClr val="FF0000"/>
                </a:solidFill>
                <a:latin typeface="Courier New" panose="02070309020205020404" pitchFamily="49" charset="0"/>
                <a:cs typeface="Courier New" panose="02070309020205020404" pitchFamily="49" charset="0"/>
              </a:rPr>
              <a:t>A</a:t>
            </a:r>
            <a:r>
              <a:rPr sz="2000" b="1" spc="-19" dirty="0">
                <a:latin typeface="Courier New" panose="02070309020205020404" pitchFamily="49" charset="0"/>
                <a:cs typeface="Courier New" panose="02070309020205020404" pitchFamily="49" charset="0"/>
              </a:rPr>
              <a:t>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a:p>
            <a:pPr marL="11967"/>
            <a:r>
              <a:rPr sz="2000" b="1" spc="-24" dirty="0">
                <a:latin typeface="Courier New" panose="02070309020205020404" pitchFamily="49" charset="0"/>
                <a:cs typeface="Courier New" panose="02070309020205020404" pitchFamily="49" charset="0"/>
              </a:rPr>
              <a:t>&gt;4</a:t>
            </a:r>
            <a:endParaRPr sz="2000" b="1" dirty="0">
              <a:latin typeface="Courier New" panose="02070309020205020404" pitchFamily="49" charset="0"/>
              <a:cs typeface="Courier New" panose="02070309020205020404" pitchFamily="49" charset="0"/>
            </a:endParaRPr>
          </a:p>
          <a:p>
            <a:pPr marL="11967"/>
            <a:r>
              <a:rPr sz="2000" b="1" spc="-19" dirty="0">
                <a:latin typeface="Courier New" panose="02070309020205020404" pitchFamily="49" charset="0"/>
                <a:cs typeface="Courier New" panose="02070309020205020404" pitchFamily="49" charset="0"/>
              </a:rPr>
              <a:t>CCG</a:t>
            </a:r>
            <a:r>
              <a:rPr sz="2000" b="1" spc="-19" dirty="0">
                <a:solidFill>
                  <a:srgbClr val="0000FF"/>
                </a:solidFill>
                <a:latin typeface="Courier New" panose="02070309020205020404" pitchFamily="49" charset="0"/>
                <a:cs typeface="Courier New" panose="02070309020205020404" pitchFamily="49" charset="0"/>
              </a:rPr>
              <a:t>T</a:t>
            </a:r>
            <a:endParaRPr sz="2000" b="1" dirty="0">
              <a:latin typeface="Courier New" panose="02070309020205020404" pitchFamily="49" charset="0"/>
              <a:cs typeface="Courier New" panose="02070309020205020404" pitchFamily="49" charset="0"/>
            </a:endParaRPr>
          </a:p>
        </p:txBody>
      </p:sp>
      <p:grpSp>
        <p:nvGrpSpPr>
          <p:cNvPr id="128" name="Group 127">
            <a:extLst>
              <a:ext uri="{FF2B5EF4-FFF2-40B4-BE49-F238E27FC236}">
                <a16:creationId xmlns:a16="http://schemas.microsoft.com/office/drawing/2014/main" id="{2B783365-86F9-8564-8554-9C3AB6B32004}"/>
              </a:ext>
            </a:extLst>
          </p:cNvPr>
          <p:cNvGrpSpPr/>
          <p:nvPr/>
        </p:nvGrpSpPr>
        <p:grpSpPr>
          <a:xfrm>
            <a:off x="2737862" y="2574964"/>
            <a:ext cx="2135534" cy="1708319"/>
            <a:chOff x="2737862" y="2574964"/>
            <a:chExt cx="2135534" cy="1708319"/>
          </a:xfrm>
        </p:grpSpPr>
        <p:sp>
          <p:nvSpPr>
            <p:cNvPr id="97" name="TextBox 96">
              <a:extLst>
                <a:ext uri="{FF2B5EF4-FFF2-40B4-BE49-F238E27FC236}">
                  <a16:creationId xmlns:a16="http://schemas.microsoft.com/office/drawing/2014/main" id="{BFEF1546-AA2A-63B8-6A95-FC1097DBE9F1}"/>
                </a:ext>
              </a:extLst>
            </p:cNvPr>
            <p:cNvSpPr txBox="1"/>
            <p:nvPr/>
          </p:nvSpPr>
          <p:spPr>
            <a:xfrm>
              <a:off x="2905185" y="2574964"/>
              <a:ext cx="1752600" cy="369332"/>
            </a:xfrm>
            <a:prstGeom prst="rect">
              <a:avLst/>
            </a:prstGeom>
            <a:noFill/>
          </p:spPr>
          <p:txBody>
            <a:bodyPr wrap="square" rtlCol="0">
              <a:spAutoFit/>
            </a:bodyPr>
            <a:lstStyle/>
            <a:p>
              <a:r>
                <a:rPr lang="en-US" dirty="0"/>
                <a:t>Site 1 (1 step)</a:t>
              </a:r>
            </a:p>
          </p:txBody>
        </p:sp>
        <p:grpSp>
          <p:nvGrpSpPr>
            <p:cNvPr id="112" name="Group 111">
              <a:extLst>
                <a:ext uri="{FF2B5EF4-FFF2-40B4-BE49-F238E27FC236}">
                  <a16:creationId xmlns:a16="http://schemas.microsoft.com/office/drawing/2014/main" id="{0FFB75CB-8BDE-A87F-8675-8401463235B9}"/>
                </a:ext>
              </a:extLst>
            </p:cNvPr>
            <p:cNvGrpSpPr/>
            <p:nvPr/>
          </p:nvGrpSpPr>
          <p:grpSpPr>
            <a:xfrm>
              <a:off x="2737862" y="2997727"/>
              <a:ext cx="2135534" cy="1285556"/>
              <a:chOff x="2737862" y="2997727"/>
              <a:chExt cx="2135534" cy="1285556"/>
            </a:xfrm>
          </p:grpSpPr>
          <p:grpSp>
            <p:nvGrpSpPr>
              <p:cNvPr id="17" name="object 3">
                <a:extLst>
                  <a:ext uri="{FF2B5EF4-FFF2-40B4-BE49-F238E27FC236}">
                    <a16:creationId xmlns:a16="http://schemas.microsoft.com/office/drawing/2014/main" id="{8BDAC163-6B4A-D8B2-E0F6-6FF34EF86528}"/>
                  </a:ext>
                </a:extLst>
              </p:cNvPr>
              <p:cNvGrpSpPr/>
              <p:nvPr/>
            </p:nvGrpSpPr>
            <p:grpSpPr>
              <a:xfrm>
                <a:off x="3056907" y="3185766"/>
                <a:ext cx="1495224" cy="921427"/>
                <a:chOff x="1990724" y="2632457"/>
                <a:chExt cx="1586865" cy="977900"/>
              </a:xfrm>
            </p:grpSpPr>
            <p:sp>
              <p:nvSpPr>
                <p:cNvPr id="18" name="object 4">
                  <a:extLst>
                    <a:ext uri="{FF2B5EF4-FFF2-40B4-BE49-F238E27FC236}">
                      <a16:creationId xmlns:a16="http://schemas.microsoft.com/office/drawing/2014/main" id="{EEDCE616-DA15-F7C4-5DA6-C2DE81448075}"/>
                    </a:ext>
                  </a:extLst>
                </p:cNvPr>
                <p:cNvSpPr/>
                <p:nvPr/>
              </p:nvSpPr>
              <p:spPr>
                <a:xfrm>
                  <a:off x="3190875" y="2645792"/>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19" name="object 5">
                  <a:extLst>
                    <a:ext uri="{FF2B5EF4-FFF2-40B4-BE49-F238E27FC236}">
                      <a16:creationId xmlns:a16="http://schemas.microsoft.com/office/drawing/2014/main" id="{44CF5B68-2DE2-B556-92A2-155CACE5FF23}"/>
                    </a:ext>
                  </a:extLst>
                </p:cNvPr>
                <p:cNvSpPr/>
                <p:nvPr/>
              </p:nvSpPr>
              <p:spPr>
                <a:xfrm>
                  <a:off x="3195320" y="3116962"/>
                  <a:ext cx="368935" cy="440055"/>
                </a:xfrm>
                <a:custGeom>
                  <a:avLst/>
                  <a:gdLst/>
                  <a:ahLst/>
                  <a:cxnLst/>
                  <a:rect l="l" t="t" r="r" b="b"/>
                  <a:pathLst>
                    <a:path w="368935"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20" name="object 6">
                  <a:extLst>
                    <a:ext uri="{FF2B5EF4-FFF2-40B4-BE49-F238E27FC236}">
                      <a16:creationId xmlns:a16="http://schemas.microsoft.com/office/drawing/2014/main" id="{C497F645-2868-6E3B-3939-3AB9D8078CE9}"/>
                    </a:ext>
                  </a:extLst>
                </p:cNvPr>
                <p:cNvSpPr/>
                <p:nvPr/>
              </p:nvSpPr>
              <p:spPr>
                <a:xfrm>
                  <a:off x="2008504" y="3116962"/>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21" name="object 7">
                  <a:extLst>
                    <a:ext uri="{FF2B5EF4-FFF2-40B4-BE49-F238E27FC236}">
                      <a16:creationId xmlns:a16="http://schemas.microsoft.com/office/drawing/2014/main" id="{D5633A16-3621-5C80-AE0D-513F8A7FBFA3}"/>
                    </a:ext>
                  </a:extLst>
                </p:cNvPr>
                <p:cNvSpPr/>
                <p:nvPr/>
              </p:nvSpPr>
              <p:spPr>
                <a:xfrm>
                  <a:off x="2004059" y="2676906"/>
                  <a:ext cx="368935" cy="440055"/>
                </a:xfrm>
                <a:custGeom>
                  <a:avLst/>
                  <a:gdLst/>
                  <a:ahLst/>
                  <a:cxnLst/>
                  <a:rect l="l" t="t" r="r" b="b"/>
                  <a:pathLst>
                    <a:path w="368935" h="440055">
                      <a:moveTo>
                        <a:pt x="368934" y="440054"/>
                      </a:moveTo>
                      <a:lnTo>
                        <a:pt x="0" y="0"/>
                      </a:lnTo>
                    </a:path>
                  </a:pathLst>
                </a:custGeom>
                <a:ln w="26669">
                  <a:solidFill>
                    <a:srgbClr val="000000"/>
                  </a:solidFill>
                </a:ln>
              </p:spPr>
              <p:txBody>
                <a:bodyPr wrap="square" lIns="0" tIns="0" rIns="0" bIns="0" rtlCol="0"/>
                <a:lstStyle/>
                <a:p>
                  <a:endParaRPr sz="1696"/>
                </a:p>
              </p:txBody>
            </p:sp>
            <p:sp>
              <p:nvSpPr>
                <p:cNvPr id="22" name="object 8">
                  <a:extLst>
                    <a:ext uri="{FF2B5EF4-FFF2-40B4-BE49-F238E27FC236}">
                      <a16:creationId xmlns:a16="http://schemas.microsoft.com/office/drawing/2014/main" id="{3F5E678B-ED34-40A5-998B-64D717DC9F2F}"/>
                    </a:ext>
                  </a:extLst>
                </p:cNvPr>
                <p:cNvSpPr/>
                <p:nvPr/>
              </p:nvSpPr>
              <p:spPr>
                <a:xfrm>
                  <a:off x="2364104" y="3112517"/>
                  <a:ext cx="831215" cy="0"/>
                </a:xfrm>
                <a:custGeom>
                  <a:avLst/>
                  <a:gdLst/>
                  <a:ahLst/>
                  <a:cxnLst/>
                  <a:rect l="l" t="t" r="r" b="b"/>
                  <a:pathLst>
                    <a:path w="831214">
                      <a:moveTo>
                        <a:pt x="0" y="0"/>
                      </a:moveTo>
                      <a:lnTo>
                        <a:pt x="831215" y="1"/>
                      </a:lnTo>
                    </a:path>
                  </a:pathLst>
                </a:custGeom>
                <a:ln w="26669">
                  <a:solidFill>
                    <a:srgbClr val="000000"/>
                  </a:solidFill>
                </a:ln>
              </p:spPr>
              <p:txBody>
                <a:bodyPr wrap="square" lIns="0" tIns="0" rIns="0" bIns="0" rtlCol="0"/>
                <a:lstStyle/>
                <a:p>
                  <a:endParaRPr sz="1696"/>
                </a:p>
              </p:txBody>
            </p:sp>
          </p:grpSp>
          <p:grpSp>
            <p:nvGrpSpPr>
              <p:cNvPr id="29" name="object 15">
                <a:extLst>
                  <a:ext uri="{FF2B5EF4-FFF2-40B4-BE49-F238E27FC236}">
                    <a16:creationId xmlns:a16="http://schemas.microsoft.com/office/drawing/2014/main" id="{B201D804-66EF-10FF-3409-514F0142A88F}"/>
                  </a:ext>
                </a:extLst>
              </p:cNvPr>
              <p:cNvGrpSpPr/>
              <p:nvPr/>
            </p:nvGrpSpPr>
            <p:grpSpPr>
              <a:xfrm>
                <a:off x="3766406" y="3478705"/>
                <a:ext cx="106503" cy="385324"/>
                <a:chOff x="2743707" y="2943351"/>
                <a:chExt cx="113030" cy="408940"/>
              </a:xfrm>
            </p:grpSpPr>
            <p:pic>
              <p:nvPicPr>
                <p:cNvPr id="30" name="object 16">
                  <a:extLst>
                    <a:ext uri="{FF2B5EF4-FFF2-40B4-BE49-F238E27FC236}">
                      <a16:creationId xmlns:a16="http://schemas.microsoft.com/office/drawing/2014/main" id="{B7A4A54D-A524-4F75-B7FE-EA3116C8F4E8}"/>
                    </a:ext>
                  </a:extLst>
                </p:cNvPr>
                <p:cNvPicPr/>
                <p:nvPr/>
              </p:nvPicPr>
              <p:blipFill>
                <a:blip r:embed="rId2" cstate="print"/>
                <a:stretch>
                  <a:fillRect/>
                </a:stretch>
              </p:blipFill>
              <p:spPr>
                <a:xfrm>
                  <a:off x="2743707" y="2943351"/>
                  <a:ext cx="112775" cy="408432"/>
                </a:xfrm>
                <a:prstGeom prst="rect">
                  <a:avLst/>
                </a:prstGeom>
              </p:spPr>
            </p:pic>
            <p:sp>
              <p:nvSpPr>
                <p:cNvPr id="31" name="object 17">
                  <a:extLst>
                    <a:ext uri="{FF2B5EF4-FFF2-40B4-BE49-F238E27FC236}">
                      <a16:creationId xmlns:a16="http://schemas.microsoft.com/office/drawing/2014/main" id="{ED0F6F5D-321E-B21A-D534-B3C0545B6710}"/>
                    </a:ext>
                  </a:extLst>
                </p:cNvPr>
                <p:cNvSpPr/>
                <p:nvPr/>
              </p:nvSpPr>
              <p:spPr>
                <a:xfrm>
                  <a:off x="2799716" y="2965830"/>
                  <a:ext cx="0" cy="306705"/>
                </a:xfrm>
                <a:custGeom>
                  <a:avLst/>
                  <a:gdLst/>
                  <a:ahLst/>
                  <a:cxnLst/>
                  <a:rect l="l" t="t" r="r" b="b"/>
                  <a:pathLst>
                    <a:path h="306704">
                      <a:moveTo>
                        <a:pt x="0" y="0"/>
                      </a:moveTo>
                      <a:lnTo>
                        <a:pt x="1" y="306704"/>
                      </a:lnTo>
                    </a:path>
                  </a:pathLst>
                </a:custGeom>
                <a:ln w="26669">
                  <a:solidFill>
                    <a:srgbClr val="FF0000"/>
                  </a:solidFill>
                </a:ln>
              </p:spPr>
              <p:txBody>
                <a:bodyPr wrap="square" lIns="0" tIns="0" rIns="0" bIns="0" rtlCol="0"/>
                <a:lstStyle/>
                <a:p>
                  <a:endParaRPr sz="1696"/>
                </a:p>
              </p:txBody>
            </p:sp>
          </p:grpSp>
          <p:sp>
            <p:nvSpPr>
              <p:cNvPr id="105" name="TextBox 104">
                <a:extLst>
                  <a:ext uri="{FF2B5EF4-FFF2-40B4-BE49-F238E27FC236}">
                    <a16:creationId xmlns:a16="http://schemas.microsoft.com/office/drawing/2014/main" id="{EF23BC02-D4EC-6589-1357-D868AE0F72D2}"/>
                  </a:ext>
                </a:extLst>
              </p:cNvPr>
              <p:cNvSpPr txBox="1"/>
              <p:nvPr/>
            </p:nvSpPr>
            <p:spPr>
              <a:xfrm>
                <a:off x="2737862" y="2999575"/>
                <a:ext cx="331610" cy="369332"/>
              </a:xfrm>
              <a:prstGeom prst="rect">
                <a:avLst/>
              </a:prstGeom>
              <a:noFill/>
            </p:spPr>
            <p:txBody>
              <a:bodyPr wrap="square" rtlCol="0">
                <a:spAutoFit/>
              </a:bodyPr>
              <a:lstStyle/>
              <a:p>
                <a:r>
                  <a:rPr lang="en-US" dirty="0"/>
                  <a:t>T</a:t>
                </a:r>
              </a:p>
            </p:txBody>
          </p:sp>
          <p:sp>
            <p:nvSpPr>
              <p:cNvPr id="106" name="TextBox 105">
                <a:extLst>
                  <a:ext uri="{FF2B5EF4-FFF2-40B4-BE49-F238E27FC236}">
                    <a16:creationId xmlns:a16="http://schemas.microsoft.com/office/drawing/2014/main" id="{2211B088-0D07-71B8-8C24-5446B7ACA3D5}"/>
                  </a:ext>
                </a:extLst>
              </p:cNvPr>
              <p:cNvSpPr txBox="1"/>
              <p:nvPr/>
            </p:nvSpPr>
            <p:spPr>
              <a:xfrm>
                <a:off x="3353671" y="3642290"/>
                <a:ext cx="331610" cy="369332"/>
              </a:xfrm>
              <a:prstGeom prst="rect">
                <a:avLst/>
              </a:prstGeom>
              <a:noFill/>
            </p:spPr>
            <p:txBody>
              <a:bodyPr wrap="square" rtlCol="0">
                <a:spAutoFit/>
              </a:bodyPr>
              <a:lstStyle/>
              <a:p>
                <a:r>
                  <a:rPr lang="en-US" dirty="0"/>
                  <a:t>T</a:t>
                </a:r>
              </a:p>
            </p:txBody>
          </p:sp>
          <p:sp>
            <p:nvSpPr>
              <p:cNvPr id="107" name="TextBox 106">
                <a:extLst>
                  <a:ext uri="{FF2B5EF4-FFF2-40B4-BE49-F238E27FC236}">
                    <a16:creationId xmlns:a16="http://schemas.microsoft.com/office/drawing/2014/main" id="{182AAFE4-4F74-F51C-DE3F-13DFC585E8E1}"/>
                  </a:ext>
                </a:extLst>
              </p:cNvPr>
              <p:cNvSpPr txBox="1"/>
              <p:nvPr/>
            </p:nvSpPr>
            <p:spPr>
              <a:xfrm>
                <a:off x="2740486" y="3913951"/>
                <a:ext cx="331610" cy="369332"/>
              </a:xfrm>
              <a:prstGeom prst="rect">
                <a:avLst/>
              </a:prstGeom>
              <a:noFill/>
            </p:spPr>
            <p:txBody>
              <a:bodyPr wrap="square" rtlCol="0">
                <a:spAutoFit/>
              </a:bodyPr>
              <a:lstStyle/>
              <a:p>
                <a:r>
                  <a:rPr lang="en-US" dirty="0"/>
                  <a:t>T</a:t>
                </a:r>
              </a:p>
            </p:txBody>
          </p:sp>
          <p:sp>
            <p:nvSpPr>
              <p:cNvPr id="109" name="TextBox 108">
                <a:extLst>
                  <a:ext uri="{FF2B5EF4-FFF2-40B4-BE49-F238E27FC236}">
                    <a16:creationId xmlns:a16="http://schemas.microsoft.com/office/drawing/2014/main" id="{ECF898A0-E2F2-23B4-5833-1C0EF805F28E}"/>
                  </a:ext>
                </a:extLst>
              </p:cNvPr>
              <p:cNvSpPr txBox="1"/>
              <p:nvPr/>
            </p:nvSpPr>
            <p:spPr>
              <a:xfrm>
                <a:off x="3926323" y="3646786"/>
                <a:ext cx="331610" cy="369332"/>
              </a:xfrm>
              <a:prstGeom prst="rect">
                <a:avLst/>
              </a:prstGeom>
              <a:noFill/>
            </p:spPr>
            <p:txBody>
              <a:bodyPr wrap="square" rtlCol="0">
                <a:spAutoFit/>
              </a:bodyPr>
              <a:lstStyle/>
              <a:p>
                <a:r>
                  <a:rPr lang="en-US" dirty="0"/>
                  <a:t>C</a:t>
                </a:r>
              </a:p>
            </p:txBody>
          </p:sp>
          <p:sp>
            <p:nvSpPr>
              <p:cNvPr id="110" name="TextBox 109">
                <a:extLst>
                  <a:ext uri="{FF2B5EF4-FFF2-40B4-BE49-F238E27FC236}">
                    <a16:creationId xmlns:a16="http://schemas.microsoft.com/office/drawing/2014/main" id="{F539B53B-08F5-A89C-50C9-5F8B18EAA76D}"/>
                  </a:ext>
                </a:extLst>
              </p:cNvPr>
              <p:cNvSpPr txBox="1"/>
              <p:nvPr/>
            </p:nvSpPr>
            <p:spPr>
              <a:xfrm>
                <a:off x="4541786" y="2997727"/>
                <a:ext cx="331610" cy="369332"/>
              </a:xfrm>
              <a:prstGeom prst="rect">
                <a:avLst/>
              </a:prstGeom>
              <a:noFill/>
            </p:spPr>
            <p:txBody>
              <a:bodyPr wrap="square" rtlCol="0">
                <a:spAutoFit/>
              </a:bodyPr>
              <a:lstStyle/>
              <a:p>
                <a:r>
                  <a:rPr lang="en-US" dirty="0"/>
                  <a:t>C</a:t>
                </a:r>
              </a:p>
            </p:txBody>
          </p:sp>
          <p:sp>
            <p:nvSpPr>
              <p:cNvPr id="111" name="TextBox 110">
                <a:extLst>
                  <a:ext uri="{FF2B5EF4-FFF2-40B4-BE49-F238E27FC236}">
                    <a16:creationId xmlns:a16="http://schemas.microsoft.com/office/drawing/2014/main" id="{70BDC18C-1CC4-20D2-8D03-CD56678CA932}"/>
                  </a:ext>
                </a:extLst>
              </p:cNvPr>
              <p:cNvSpPr txBox="1"/>
              <p:nvPr/>
            </p:nvSpPr>
            <p:spPr>
              <a:xfrm>
                <a:off x="4522617" y="3913951"/>
                <a:ext cx="331610" cy="369332"/>
              </a:xfrm>
              <a:prstGeom prst="rect">
                <a:avLst/>
              </a:prstGeom>
              <a:noFill/>
            </p:spPr>
            <p:txBody>
              <a:bodyPr wrap="square" rtlCol="0">
                <a:spAutoFit/>
              </a:bodyPr>
              <a:lstStyle/>
              <a:p>
                <a:r>
                  <a:rPr lang="en-US" dirty="0"/>
                  <a:t>C</a:t>
                </a:r>
              </a:p>
            </p:txBody>
          </p:sp>
        </p:grpSp>
      </p:grpSp>
      <p:grpSp>
        <p:nvGrpSpPr>
          <p:cNvPr id="129" name="Group 128">
            <a:extLst>
              <a:ext uri="{FF2B5EF4-FFF2-40B4-BE49-F238E27FC236}">
                <a16:creationId xmlns:a16="http://schemas.microsoft.com/office/drawing/2014/main" id="{59C0C511-43D0-8F7C-1D4D-CD7BD2BF0694}"/>
              </a:ext>
            </a:extLst>
          </p:cNvPr>
          <p:cNvGrpSpPr/>
          <p:nvPr/>
        </p:nvGrpSpPr>
        <p:grpSpPr>
          <a:xfrm>
            <a:off x="5882378" y="2349853"/>
            <a:ext cx="4786161" cy="1815577"/>
            <a:chOff x="6199579" y="2490077"/>
            <a:chExt cx="4786161" cy="1815577"/>
          </a:xfrm>
        </p:grpSpPr>
        <p:sp>
          <p:nvSpPr>
            <p:cNvPr id="98" name="TextBox 97">
              <a:extLst>
                <a:ext uri="{FF2B5EF4-FFF2-40B4-BE49-F238E27FC236}">
                  <a16:creationId xmlns:a16="http://schemas.microsoft.com/office/drawing/2014/main" id="{EC258DAF-C4F6-B93B-B773-30FC9C9F7CB3}"/>
                </a:ext>
              </a:extLst>
            </p:cNvPr>
            <p:cNvSpPr txBox="1"/>
            <p:nvPr/>
          </p:nvSpPr>
          <p:spPr>
            <a:xfrm>
              <a:off x="7725108" y="2490077"/>
              <a:ext cx="1752600" cy="369332"/>
            </a:xfrm>
            <a:prstGeom prst="rect">
              <a:avLst/>
            </a:prstGeom>
            <a:noFill/>
          </p:spPr>
          <p:txBody>
            <a:bodyPr wrap="square" rtlCol="0">
              <a:spAutoFit/>
            </a:bodyPr>
            <a:lstStyle/>
            <a:p>
              <a:r>
                <a:rPr lang="en-US" dirty="0"/>
                <a:t>Site 2 (2 steps)</a:t>
              </a:r>
            </a:p>
          </p:txBody>
        </p:sp>
        <p:sp>
          <p:nvSpPr>
            <p:cNvPr id="113" name="TextBox 112">
              <a:extLst>
                <a:ext uri="{FF2B5EF4-FFF2-40B4-BE49-F238E27FC236}">
                  <a16:creationId xmlns:a16="http://schemas.microsoft.com/office/drawing/2014/main" id="{094400C8-07B9-2B09-2C10-4C7676E4A94B}"/>
                </a:ext>
              </a:extLst>
            </p:cNvPr>
            <p:cNvSpPr txBox="1"/>
            <p:nvPr/>
          </p:nvSpPr>
          <p:spPr>
            <a:xfrm>
              <a:off x="8410428" y="3414377"/>
              <a:ext cx="476343" cy="369332"/>
            </a:xfrm>
            <a:prstGeom prst="rect">
              <a:avLst/>
            </a:prstGeom>
            <a:noFill/>
          </p:spPr>
          <p:txBody>
            <a:bodyPr wrap="square" rtlCol="0">
              <a:spAutoFit/>
            </a:bodyPr>
            <a:lstStyle/>
            <a:p>
              <a:r>
                <a:rPr lang="en-US" dirty="0"/>
                <a:t>or</a:t>
              </a:r>
            </a:p>
          </p:txBody>
        </p:sp>
        <p:grpSp>
          <p:nvGrpSpPr>
            <p:cNvPr id="127" name="Group 126">
              <a:extLst>
                <a:ext uri="{FF2B5EF4-FFF2-40B4-BE49-F238E27FC236}">
                  <a16:creationId xmlns:a16="http://schemas.microsoft.com/office/drawing/2014/main" id="{F6F5E8F9-E173-3F4B-582E-CE60A4AC5D5E}"/>
                </a:ext>
              </a:extLst>
            </p:cNvPr>
            <p:cNvGrpSpPr/>
            <p:nvPr/>
          </p:nvGrpSpPr>
          <p:grpSpPr>
            <a:xfrm>
              <a:off x="6199579" y="3036599"/>
              <a:ext cx="2076067" cy="1269055"/>
              <a:chOff x="6257972" y="3039664"/>
              <a:chExt cx="2076067" cy="1269055"/>
            </a:xfrm>
          </p:grpSpPr>
          <p:grpSp>
            <p:nvGrpSpPr>
              <p:cNvPr id="33" name="object 19">
                <a:extLst>
                  <a:ext uri="{FF2B5EF4-FFF2-40B4-BE49-F238E27FC236}">
                    <a16:creationId xmlns:a16="http://schemas.microsoft.com/office/drawing/2014/main" id="{DDB2AFA2-17D6-0DB2-D728-53C2AFF33547}"/>
                  </a:ext>
                </a:extLst>
              </p:cNvPr>
              <p:cNvGrpSpPr/>
              <p:nvPr/>
            </p:nvGrpSpPr>
            <p:grpSpPr>
              <a:xfrm>
                <a:off x="6528534" y="3186072"/>
                <a:ext cx="1495224" cy="921427"/>
                <a:chOff x="5184582" y="2605787"/>
                <a:chExt cx="1586865" cy="977900"/>
              </a:xfrm>
            </p:grpSpPr>
            <p:sp>
              <p:nvSpPr>
                <p:cNvPr id="34" name="object 20">
                  <a:extLst>
                    <a:ext uri="{FF2B5EF4-FFF2-40B4-BE49-F238E27FC236}">
                      <a16:creationId xmlns:a16="http://schemas.microsoft.com/office/drawing/2014/main" id="{A2DCA3BF-54FD-14C3-BCD7-3A7EF8A2E53F}"/>
                    </a:ext>
                  </a:extLst>
                </p:cNvPr>
                <p:cNvSpPr/>
                <p:nvPr/>
              </p:nvSpPr>
              <p:spPr>
                <a:xfrm>
                  <a:off x="6384734" y="2619122"/>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35" name="object 21">
                  <a:extLst>
                    <a:ext uri="{FF2B5EF4-FFF2-40B4-BE49-F238E27FC236}">
                      <a16:creationId xmlns:a16="http://schemas.microsoft.com/office/drawing/2014/main" id="{43112590-CAF3-9381-A52D-AA38F09FDE36}"/>
                    </a:ext>
                  </a:extLst>
                </p:cNvPr>
                <p:cNvSpPr/>
                <p:nvPr/>
              </p:nvSpPr>
              <p:spPr>
                <a:xfrm>
                  <a:off x="6389179" y="3090292"/>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36" name="object 22">
                  <a:extLst>
                    <a:ext uri="{FF2B5EF4-FFF2-40B4-BE49-F238E27FC236}">
                      <a16:creationId xmlns:a16="http://schemas.microsoft.com/office/drawing/2014/main" id="{C69D5B45-53DF-F26F-8CF6-57579882F256}"/>
                    </a:ext>
                  </a:extLst>
                </p:cNvPr>
                <p:cNvSpPr/>
                <p:nvPr/>
              </p:nvSpPr>
              <p:spPr>
                <a:xfrm>
                  <a:off x="5202362" y="3090292"/>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37" name="object 23">
                  <a:extLst>
                    <a:ext uri="{FF2B5EF4-FFF2-40B4-BE49-F238E27FC236}">
                      <a16:creationId xmlns:a16="http://schemas.microsoft.com/office/drawing/2014/main" id="{EC48CA05-2816-EABC-5E4D-AF177E903FBC}"/>
                    </a:ext>
                  </a:extLst>
                </p:cNvPr>
                <p:cNvSpPr/>
                <p:nvPr/>
              </p:nvSpPr>
              <p:spPr>
                <a:xfrm>
                  <a:off x="5197917" y="2650236"/>
                  <a:ext cx="368935" cy="440055"/>
                </a:xfrm>
                <a:custGeom>
                  <a:avLst/>
                  <a:gdLst/>
                  <a:ahLst/>
                  <a:cxnLst/>
                  <a:rect l="l" t="t" r="r" b="b"/>
                  <a:pathLst>
                    <a:path w="368935" h="440055">
                      <a:moveTo>
                        <a:pt x="368934" y="440054"/>
                      </a:moveTo>
                      <a:lnTo>
                        <a:pt x="0" y="0"/>
                      </a:lnTo>
                    </a:path>
                  </a:pathLst>
                </a:custGeom>
                <a:ln w="26669">
                  <a:solidFill>
                    <a:srgbClr val="000000"/>
                  </a:solidFill>
                </a:ln>
              </p:spPr>
              <p:txBody>
                <a:bodyPr wrap="square" lIns="0" tIns="0" rIns="0" bIns="0" rtlCol="0"/>
                <a:lstStyle/>
                <a:p>
                  <a:endParaRPr sz="1696"/>
                </a:p>
              </p:txBody>
            </p:sp>
            <p:sp>
              <p:nvSpPr>
                <p:cNvPr id="38" name="object 24">
                  <a:extLst>
                    <a:ext uri="{FF2B5EF4-FFF2-40B4-BE49-F238E27FC236}">
                      <a16:creationId xmlns:a16="http://schemas.microsoft.com/office/drawing/2014/main" id="{1FD6306A-0801-96F1-3088-38BA799A8E47}"/>
                    </a:ext>
                  </a:extLst>
                </p:cNvPr>
                <p:cNvSpPr/>
                <p:nvPr/>
              </p:nvSpPr>
              <p:spPr>
                <a:xfrm>
                  <a:off x="5557963" y="3085847"/>
                  <a:ext cx="831215" cy="0"/>
                </a:xfrm>
                <a:custGeom>
                  <a:avLst/>
                  <a:gdLst/>
                  <a:ahLst/>
                  <a:cxnLst/>
                  <a:rect l="l" t="t" r="r" b="b"/>
                  <a:pathLst>
                    <a:path w="831214">
                      <a:moveTo>
                        <a:pt x="0" y="0"/>
                      </a:moveTo>
                      <a:lnTo>
                        <a:pt x="831215" y="1"/>
                      </a:lnTo>
                    </a:path>
                  </a:pathLst>
                </a:custGeom>
                <a:ln w="26669">
                  <a:solidFill>
                    <a:srgbClr val="000000"/>
                  </a:solidFill>
                </a:ln>
              </p:spPr>
              <p:txBody>
                <a:bodyPr wrap="square" lIns="0" tIns="0" rIns="0" bIns="0" rtlCol="0"/>
                <a:lstStyle/>
                <a:p>
                  <a:endParaRPr sz="1696"/>
                </a:p>
              </p:txBody>
            </p:sp>
          </p:grpSp>
          <p:grpSp>
            <p:nvGrpSpPr>
              <p:cNvPr id="50" name="object 36">
                <a:extLst>
                  <a:ext uri="{FF2B5EF4-FFF2-40B4-BE49-F238E27FC236}">
                    <a16:creationId xmlns:a16="http://schemas.microsoft.com/office/drawing/2014/main" id="{17A3C4B6-5476-34DC-1939-7A30AD5B2D5D}"/>
                  </a:ext>
                </a:extLst>
              </p:cNvPr>
              <p:cNvGrpSpPr/>
              <p:nvPr/>
            </p:nvGrpSpPr>
            <p:grpSpPr>
              <a:xfrm>
                <a:off x="6552050" y="3739645"/>
                <a:ext cx="1493430" cy="339253"/>
                <a:chOff x="5209540" y="3193288"/>
                <a:chExt cx="1584960" cy="360045"/>
              </a:xfrm>
            </p:grpSpPr>
            <p:pic>
              <p:nvPicPr>
                <p:cNvPr id="51" name="object 37">
                  <a:extLst>
                    <a:ext uri="{FF2B5EF4-FFF2-40B4-BE49-F238E27FC236}">
                      <a16:creationId xmlns:a16="http://schemas.microsoft.com/office/drawing/2014/main" id="{5D639187-71D7-82C0-BD6F-8E79838868F8}"/>
                    </a:ext>
                  </a:extLst>
                </p:cNvPr>
                <p:cNvPicPr/>
                <p:nvPr/>
              </p:nvPicPr>
              <p:blipFill>
                <a:blip r:embed="rId3" cstate="print"/>
                <a:stretch>
                  <a:fillRect/>
                </a:stretch>
              </p:blipFill>
              <p:spPr>
                <a:xfrm>
                  <a:off x="5209540" y="3193288"/>
                  <a:ext cx="320039" cy="338327"/>
                </a:xfrm>
                <a:prstGeom prst="rect">
                  <a:avLst/>
                </a:prstGeom>
              </p:spPr>
            </p:pic>
            <p:sp>
              <p:nvSpPr>
                <p:cNvPr id="52" name="object 38">
                  <a:extLst>
                    <a:ext uri="{FF2B5EF4-FFF2-40B4-BE49-F238E27FC236}">
                      <a16:creationId xmlns:a16="http://schemas.microsoft.com/office/drawing/2014/main" id="{2B3D7E20-1588-DBF4-08D7-F81F3B1257BF}"/>
                    </a:ext>
                  </a:extLst>
                </p:cNvPr>
                <p:cNvSpPr/>
                <p:nvPr/>
              </p:nvSpPr>
              <p:spPr>
                <a:xfrm>
                  <a:off x="5261422" y="3223647"/>
                  <a:ext cx="211454" cy="229235"/>
                </a:xfrm>
                <a:custGeom>
                  <a:avLst/>
                  <a:gdLst/>
                  <a:ahLst/>
                  <a:cxnLst/>
                  <a:rect l="l" t="t" r="r" b="b"/>
                  <a:pathLst>
                    <a:path w="211454" h="229235">
                      <a:moveTo>
                        <a:pt x="0" y="0"/>
                      </a:moveTo>
                      <a:lnTo>
                        <a:pt x="210885" y="228915"/>
                      </a:lnTo>
                    </a:path>
                  </a:pathLst>
                </a:custGeom>
                <a:ln w="26669">
                  <a:solidFill>
                    <a:srgbClr val="FF0000"/>
                  </a:solidFill>
                </a:ln>
              </p:spPr>
              <p:txBody>
                <a:bodyPr wrap="square" lIns="0" tIns="0" rIns="0" bIns="0" rtlCol="0"/>
                <a:lstStyle/>
                <a:p>
                  <a:endParaRPr sz="1696"/>
                </a:p>
              </p:txBody>
            </p:sp>
            <p:pic>
              <p:nvPicPr>
                <p:cNvPr id="53" name="object 39">
                  <a:extLst>
                    <a:ext uri="{FF2B5EF4-FFF2-40B4-BE49-F238E27FC236}">
                      <a16:creationId xmlns:a16="http://schemas.microsoft.com/office/drawing/2014/main" id="{80F36319-292E-40B5-20EB-9C67D70338F1}"/>
                    </a:ext>
                  </a:extLst>
                </p:cNvPr>
                <p:cNvPicPr/>
                <p:nvPr/>
              </p:nvPicPr>
              <p:blipFill>
                <a:blip r:embed="rId4" cstate="print"/>
                <a:stretch>
                  <a:fillRect/>
                </a:stretch>
              </p:blipFill>
              <p:spPr>
                <a:xfrm>
                  <a:off x="6459220" y="3214624"/>
                  <a:ext cx="335279" cy="338327"/>
                </a:xfrm>
                <a:prstGeom prst="rect">
                  <a:avLst/>
                </a:prstGeom>
              </p:spPr>
            </p:pic>
            <p:sp>
              <p:nvSpPr>
                <p:cNvPr id="54" name="object 40">
                  <a:extLst>
                    <a:ext uri="{FF2B5EF4-FFF2-40B4-BE49-F238E27FC236}">
                      <a16:creationId xmlns:a16="http://schemas.microsoft.com/office/drawing/2014/main" id="{DC3C1B37-CAFA-9B97-5B17-C16705032547}"/>
                    </a:ext>
                  </a:extLst>
                </p:cNvPr>
                <p:cNvSpPr/>
                <p:nvPr/>
              </p:nvSpPr>
              <p:spPr>
                <a:xfrm>
                  <a:off x="6516465" y="3245866"/>
                  <a:ext cx="224154" cy="229235"/>
                </a:xfrm>
                <a:custGeom>
                  <a:avLst/>
                  <a:gdLst/>
                  <a:ahLst/>
                  <a:cxnLst/>
                  <a:rect l="l" t="t" r="r" b="b"/>
                  <a:pathLst>
                    <a:path w="224154" h="229235">
                      <a:moveTo>
                        <a:pt x="223868" y="0"/>
                      </a:moveTo>
                      <a:lnTo>
                        <a:pt x="0" y="228915"/>
                      </a:lnTo>
                    </a:path>
                  </a:pathLst>
                </a:custGeom>
                <a:ln w="26669">
                  <a:solidFill>
                    <a:srgbClr val="FF0000"/>
                  </a:solidFill>
                </a:ln>
              </p:spPr>
              <p:txBody>
                <a:bodyPr wrap="square" lIns="0" tIns="0" rIns="0" bIns="0" rtlCol="0"/>
                <a:lstStyle/>
                <a:p>
                  <a:endParaRPr sz="1696"/>
                </a:p>
              </p:txBody>
            </p:sp>
          </p:grpSp>
          <p:sp>
            <p:nvSpPr>
              <p:cNvPr id="114" name="TextBox 113">
                <a:extLst>
                  <a:ext uri="{FF2B5EF4-FFF2-40B4-BE49-F238E27FC236}">
                    <a16:creationId xmlns:a16="http://schemas.microsoft.com/office/drawing/2014/main" id="{9E8A51B9-0694-AF67-2371-C2EC2769B3B5}"/>
                  </a:ext>
                </a:extLst>
              </p:cNvPr>
              <p:cNvSpPr txBox="1"/>
              <p:nvPr/>
            </p:nvSpPr>
            <p:spPr>
              <a:xfrm>
                <a:off x="6257972" y="3043288"/>
                <a:ext cx="331610" cy="369332"/>
              </a:xfrm>
              <a:prstGeom prst="rect">
                <a:avLst/>
              </a:prstGeom>
              <a:noFill/>
            </p:spPr>
            <p:txBody>
              <a:bodyPr wrap="square" rtlCol="0">
                <a:spAutoFit/>
              </a:bodyPr>
              <a:lstStyle/>
              <a:p>
                <a:r>
                  <a:rPr lang="en-US" dirty="0"/>
                  <a:t>A</a:t>
                </a:r>
              </a:p>
            </p:txBody>
          </p:sp>
          <p:sp>
            <p:nvSpPr>
              <p:cNvPr id="115" name="TextBox 114">
                <a:extLst>
                  <a:ext uri="{FF2B5EF4-FFF2-40B4-BE49-F238E27FC236}">
                    <a16:creationId xmlns:a16="http://schemas.microsoft.com/office/drawing/2014/main" id="{01687EA2-4B25-12DE-AD7F-75AE519E4FE4}"/>
                  </a:ext>
                </a:extLst>
              </p:cNvPr>
              <p:cNvSpPr txBox="1"/>
              <p:nvPr/>
            </p:nvSpPr>
            <p:spPr>
              <a:xfrm>
                <a:off x="8002429" y="3039664"/>
                <a:ext cx="331610" cy="369332"/>
              </a:xfrm>
              <a:prstGeom prst="rect">
                <a:avLst/>
              </a:prstGeom>
              <a:noFill/>
            </p:spPr>
            <p:txBody>
              <a:bodyPr wrap="square" rtlCol="0">
                <a:spAutoFit/>
              </a:bodyPr>
              <a:lstStyle/>
              <a:p>
                <a:r>
                  <a:rPr lang="en-US" dirty="0"/>
                  <a:t>A</a:t>
                </a:r>
              </a:p>
            </p:txBody>
          </p:sp>
          <p:sp>
            <p:nvSpPr>
              <p:cNvPr id="118" name="TextBox 117">
                <a:extLst>
                  <a:ext uri="{FF2B5EF4-FFF2-40B4-BE49-F238E27FC236}">
                    <a16:creationId xmlns:a16="http://schemas.microsoft.com/office/drawing/2014/main" id="{6FA80CDE-73EB-4047-322F-149AB49AA8B4}"/>
                  </a:ext>
                </a:extLst>
              </p:cNvPr>
              <p:cNvSpPr txBox="1"/>
              <p:nvPr/>
            </p:nvSpPr>
            <p:spPr>
              <a:xfrm>
                <a:off x="6846008" y="3654464"/>
                <a:ext cx="331610" cy="369332"/>
              </a:xfrm>
              <a:prstGeom prst="rect">
                <a:avLst/>
              </a:prstGeom>
              <a:noFill/>
            </p:spPr>
            <p:txBody>
              <a:bodyPr wrap="square" rtlCol="0">
                <a:spAutoFit/>
              </a:bodyPr>
              <a:lstStyle/>
              <a:p>
                <a:r>
                  <a:rPr lang="en-US" dirty="0"/>
                  <a:t>A</a:t>
                </a:r>
              </a:p>
            </p:txBody>
          </p:sp>
          <p:sp>
            <p:nvSpPr>
              <p:cNvPr id="119" name="TextBox 118">
                <a:extLst>
                  <a:ext uri="{FF2B5EF4-FFF2-40B4-BE49-F238E27FC236}">
                    <a16:creationId xmlns:a16="http://schemas.microsoft.com/office/drawing/2014/main" id="{7E0C7300-0A49-F250-6E44-FD8884A1A248}"/>
                  </a:ext>
                </a:extLst>
              </p:cNvPr>
              <p:cNvSpPr txBox="1"/>
              <p:nvPr/>
            </p:nvSpPr>
            <p:spPr>
              <a:xfrm>
                <a:off x="7362111" y="3625846"/>
                <a:ext cx="331610" cy="369332"/>
              </a:xfrm>
              <a:prstGeom prst="rect">
                <a:avLst/>
              </a:prstGeom>
              <a:noFill/>
            </p:spPr>
            <p:txBody>
              <a:bodyPr wrap="square" rtlCol="0">
                <a:spAutoFit/>
              </a:bodyPr>
              <a:lstStyle/>
              <a:p>
                <a:r>
                  <a:rPr lang="en-US" dirty="0"/>
                  <a:t>A</a:t>
                </a:r>
              </a:p>
            </p:txBody>
          </p:sp>
          <p:sp>
            <p:nvSpPr>
              <p:cNvPr id="120" name="TextBox 119">
                <a:extLst>
                  <a:ext uri="{FF2B5EF4-FFF2-40B4-BE49-F238E27FC236}">
                    <a16:creationId xmlns:a16="http://schemas.microsoft.com/office/drawing/2014/main" id="{74B46EE1-9296-132C-EE6A-4AF30A03886A}"/>
                  </a:ext>
                </a:extLst>
              </p:cNvPr>
              <p:cNvSpPr txBox="1"/>
              <p:nvPr/>
            </p:nvSpPr>
            <p:spPr>
              <a:xfrm>
                <a:off x="6260949" y="3939387"/>
                <a:ext cx="331610" cy="369332"/>
              </a:xfrm>
              <a:prstGeom prst="rect">
                <a:avLst/>
              </a:prstGeom>
              <a:noFill/>
            </p:spPr>
            <p:txBody>
              <a:bodyPr wrap="square" rtlCol="0">
                <a:spAutoFit/>
              </a:bodyPr>
              <a:lstStyle/>
              <a:p>
                <a:r>
                  <a:rPr lang="en-US" dirty="0"/>
                  <a:t>C</a:t>
                </a:r>
              </a:p>
            </p:txBody>
          </p:sp>
          <p:sp>
            <p:nvSpPr>
              <p:cNvPr id="121" name="TextBox 120">
                <a:extLst>
                  <a:ext uri="{FF2B5EF4-FFF2-40B4-BE49-F238E27FC236}">
                    <a16:creationId xmlns:a16="http://schemas.microsoft.com/office/drawing/2014/main" id="{EA420583-0850-428F-02B8-E01D0EDBC5F9}"/>
                  </a:ext>
                </a:extLst>
              </p:cNvPr>
              <p:cNvSpPr txBox="1"/>
              <p:nvPr/>
            </p:nvSpPr>
            <p:spPr>
              <a:xfrm>
                <a:off x="8001299" y="3935374"/>
                <a:ext cx="331610" cy="369332"/>
              </a:xfrm>
              <a:prstGeom prst="rect">
                <a:avLst/>
              </a:prstGeom>
              <a:noFill/>
            </p:spPr>
            <p:txBody>
              <a:bodyPr wrap="square" rtlCol="0">
                <a:spAutoFit/>
              </a:bodyPr>
              <a:lstStyle/>
              <a:p>
                <a:r>
                  <a:rPr lang="en-US" dirty="0"/>
                  <a:t>C</a:t>
                </a:r>
              </a:p>
            </p:txBody>
          </p:sp>
        </p:grpSp>
        <p:grpSp>
          <p:nvGrpSpPr>
            <p:cNvPr id="126" name="Group 125">
              <a:extLst>
                <a:ext uri="{FF2B5EF4-FFF2-40B4-BE49-F238E27FC236}">
                  <a16:creationId xmlns:a16="http://schemas.microsoft.com/office/drawing/2014/main" id="{E6E2D93B-52A4-5740-60D1-AABE977FE993}"/>
                </a:ext>
              </a:extLst>
            </p:cNvPr>
            <p:cNvGrpSpPr/>
            <p:nvPr/>
          </p:nvGrpSpPr>
          <p:grpSpPr>
            <a:xfrm>
              <a:off x="8915575" y="3003180"/>
              <a:ext cx="2070165" cy="1278831"/>
              <a:chOff x="8427182" y="2927483"/>
              <a:chExt cx="2070165" cy="1278831"/>
            </a:xfrm>
          </p:grpSpPr>
          <p:grpSp>
            <p:nvGrpSpPr>
              <p:cNvPr id="44" name="object 30">
                <a:extLst>
                  <a:ext uri="{FF2B5EF4-FFF2-40B4-BE49-F238E27FC236}">
                    <a16:creationId xmlns:a16="http://schemas.microsoft.com/office/drawing/2014/main" id="{093FDD23-9247-CA19-7E0A-4D5545B4BE45}"/>
                  </a:ext>
                </a:extLst>
              </p:cNvPr>
              <p:cNvGrpSpPr/>
              <p:nvPr/>
            </p:nvGrpSpPr>
            <p:grpSpPr>
              <a:xfrm>
                <a:off x="8729526" y="3090195"/>
                <a:ext cx="1495224" cy="921427"/>
                <a:chOff x="7746998" y="2603564"/>
                <a:chExt cx="1586865" cy="977900"/>
              </a:xfrm>
            </p:grpSpPr>
            <p:sp>
              <p:nvSpPr>
                <p:cNvPr id="45" name="object 31">
                  <a:extLst>
                    <a:ext uri="{FF2B5EF4-FFF2-40B4-BE49-F238E27FC236}">
                      <a16:creationId xmlns:a16="http://schemas.microsoft.com/office/drawing/2014/main" id="{510731CD-2749-60D8-1458-4EF99A1C3842}"/>
                    </a:ext>
                  </a:extLst>
                </p:cNvPr>
                <p:cNvSpPr/>
                <p:nvPr/>
              </p:nvSpPr>
              <p:spPr>
                <a:xfrm>
                  <a:off x="8947148" y="2616899"/>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46" name="object 32">
                  <a:extLst>
                    <a:ext uri="{FF2B5EF4-FFF2-40B4-BE49-F238E27FC236}">
                      <a16:creationId xmlns:a16="http://schemas.microsoft.com/office/drawing/2014/main" id="{8A77107D-4503-586C-3CCE-59E3E04012AF}"/>
                    </a:ext>
                  </a:extLst>
                </p:cNvPr>
                <p:cNvSpPr/>
                <p:nvPr/>
              </p:nvSpPr>
              <p:spPr>
                <a:xfrm>
                  <a:off x="8951593" y="3088071"/>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47" name="object 33">
                  <a:extLst>
                    <a:ext uri="{FF2B5EF4-FFF2-40B4-BE49-F238E27FC236}">
                      <a16:creationId xmlns:a16="http://schemas.microsoft.com/office/drawing/2014/main" id="{A5C31B3E-1A80-34FA-8E22-F4FB99990143}"/>
                    </a:ext>
                  </a:extLst>
                </p:cNvPr>
                <p:cNvSpPr/>
                <p:nvPr/>
              </p:nvSpPr>
              <p:spPr>
                <a:xfrm>
                  <a:off x="7764778" y="3088071"/>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48" name="object 34">
                  <a:extLst>
                    <a:ext uri="{FF2B5EF4-FFF2-40B4-BE49-F238E27FC236}">
                      <a16:creationId xmlns:a16="http://schemas.microsoft.com/office/drawing/2014/main" id="{708631AA-686A-24D9-948E-302DCFE15B30}"/>
                    </a:ext>
                  </a:extLst>
                </p:cNvPr>
                <p:cNvSpPr/>
                <p:nvPr/>
              </p:nvSpPr>
              <p:spPr>
                <a:xfrm>
                  <a:off x="7760333" y="2648014"/>
                  <a:ext cx="368935" cy="440055"/>
                </a:xfrm>
                <a:custGeom>
                  <a:avLst/>
                  <a:gdLst/>
                  <a:ahLst/>
                  <a:cxnLst/>
                  <a:rect l="l" t="t" r="r" b="b"/>
                  <a:pathLst>
                    <a:path w="368934" h="440055">
                      <a:moveTo>
                        <a:pt x="368934" y="440054"/>
                      </a:moveTo>
                      <a:lnTo>
                        <a:pt x="0" y="0"/>
                      </a:lnTo>
                    </a:path>
                  </a:pathLst>
                </a:custGeom>
                <a:ln w="26669">
                  <a:solidFill>
                    <a:srgbClr val="000000"/>
                  </a:solidFill>
                </a:ln>
              </p:spPr>
              <p:txBody>
                <a:bodyPr wrap="square" lIns="0" tIns="0" rIns="0" bIns="0" rtlCol="0"/>
                <a:lstStyle/>
                <a:p>
                  <a:endParaRPr sz="1696"/>
                </a:p>
              </p:txBody>
            </p:sp>
            <p:sp>
              <p:nvSpPr>
                <p:cNvPr id="49" name="object 35">
                  <a:extLst>
                    <a:ext uri="{FF2B5EF4-FFF2-40B4-BE49-F238E27FC236}">
                      <a16:creationId xmlns:a16="http://schemas.microsoft.com/office/drawing/2014/main" id="{2B53B828-AF6E-B3A7-F8BE-45024BF0DA62}"/>
                    </a:ext>
                  </a:extLst>
                </p:cNvPr>
                <p:cNvSpPr/>
                <p:nvPr/>
              </p:nvSpPr>
              <p:spPr>
                <a:xfrm>
                  <a:off x="8120377" y="3083624"/>
                  <a:ext cx="831215" cy="0"/>
                </a:xfrm>
                <a:custGeom>
                  <a:avLst/>
                  <a:gdLst/>
                  <a:ahLst/>
                  <a:cxnLst/>
                  <a:rect l="l" t="t" r="r" b="b"/>
                  <a:pathLst>
                    <a:path w="831215">
                      <a:moveTo>
                        <a:pt x="0" y="0"/>
                      </a:moveTo>
                      <a:lnTo>
                        <a:pt x="831215" y="1"/>
                      </a:lnTo>
                    </a:path>
                  </a:pathLst>
                </a:custGeom>
                <a:ln w="26669">
                  <a:solidFill>
                    <a:srgbClr val="000000"/>
                  </a:solidFill>
                </a:ln>
              </p:spPr>
              <p:txBody>
                <a:bodyPr wrap="square" lIns="0" tIns="0" rIns="0" bIns="0" rtlCol="0"/>
                <a:lstStyle/>
                <a:p>
                  <a:endParaRPr sz="1696"/>
                </a:p>
              </p:txBody>
            </p:sp>
          </p:grpSp>
          <p:grpSp>
            <p:nvGrpSpPr>
              <p:cNvPr id="75" name="object 61">
                <a:extLst>
                  <a:ext uri="{FF2B5EF4-FFF2-40B4-BE49-F238E27FC236}">
                    <a16:creationId xmlns:a16="http://schemas.microsoft.com/office/drawing/2014/main" id="{04BE67ED-59F5-08E6-B2EA-B65AAE55F851}"/>
                  </a:ext>
                </a:extLst>
              </p:cNvPr>
              <p:cNvGrpSpPr/>
              <p:nvPr/>
            </p:nvGrpSpPr>
            <p:grpSpPr>
              <a:xfrm>
                <a:off x="8751068" y="3160499"/>
                <a:ext cx="1453341" cy="333269"/>
                <a:chOff x="7769859" y="2678176"/>
                <a:chExt cx="1542415" cy="353695"/>
              </a:xfrm>
            </p:grpSpPr>
            <p:pic>
              <p:nvPicPr>
                <p:cNvPr id="76" name="object 62">
                  <a:extLst>
                    <a:ext uri="{FF2B5EF4-FFF2-40B4-BE49-F238E27FC236}">
                      <a16:creationId xmlns:a16="http://schemas.microsoft.com/office/drawing/2014/main" id="{E798D888-ECC0-49B3-B76D-EA11F8CCD22B}"/>
                    </a:ext>
                  </a:extLst>
                </p:cNvPr>
                <p:cNvPicPr/>
                <p:nvPr/>
              </p:nvPicPr>
              <p:blipFill>
                <a:blip r:embed="rId5" cstate="print"/>
                <a:stretch>
                  <a:fillRect/>
                </a:stretch>
              </p:blipFill>
              <p:spPr>
                <a:xfrm>
                  <a:off x="8989059" y="2693416"/>
                  <a:ext cx="323088" cy="338327"/>
                </a:xfrm>
                <a:prstGeom prst="rect">
                  <a:avLst/>
                </a:prstGeom>
              </p:spPr>
            </p:pic>
            <p:sp>
              <p:nvSpPr>
                <p:cNvPr id="77" name="object 63">
                  <a:extLst>
                    <a:ext uri="{FF2B5EF4-FFF2-40B4-BE49-F238E27FC236}">
                      <a16:creationId xmlns:a16="http://schemas.microsoft.com/office/drawing/2014/main" id="{A26CF6EA-2C58-76C0-03E0-F4B0556F89EE}"/>
                    </a:ext>
                  </a:extLst>
                </p:cNvPr>
                <p:cNvSpPr/>
                <p:nvPr/>
              </p:nvSpPr>
              <p:spPr>
                <a:xfrm>
                  <a:off x="9043735" y="2725806"/>
                  <a:ext cx="211454" cy="229235"/>
                </a:xfrm>
                <a:custGeom>
                  <a:avLst/>
                  <a:gdLst/>
                  <a:ahLst/>
                  <a:cxnLst/>
                  <a:rect l="l" t="t" r="r" b="b"/>
                  <a:pathLst>
                    <a:path w="211454" h="229235">
                      <a:moveTo>
                        <a:pt x="0" y="0"/>
                      </a:moveTo>
                      <a:lnTo>
                        <a:pt x="210885" y="228915"/>
                      </a:lnTo>
                    </a:path>
                  </a:pathLst>
                </a:custGeom>
                <a:ln w="26669">
                  <a:solidFill>
                    <a:srgbClr val="FF0000"/>
                  </a:solidFill>
                </a:ln>
              </p:spPr>
              <p:txBody>
                <a:bodyPr wrap="square" lIns="0" tIns="0" rIns="0" bIns="0" rtlCol="0"/>
                <a:lstStyle/>
                <a:p>
                  <a:endParaRPr sz="1696"/>
                </a:p>
              </p:txBody>
            </p:sp>
            <p:pic>
              <p:nvPicPr>
                <p:cNvPr id="78" name="object 64">
                  <a:extLst>
                    <a:ext uri="{FF2B5EF4-FFF2-40B4-BE49-F238E27FC236}">
                      <a16:creationId xmlns:a16="http://schemas.microsoft.com/office/drawing/2014/main" id="{20208CD4-6BCA-A11C-2FBC-26D183B178B8}"/>
                    </a:ext>
                  </a:extLst>
                </p:cNvPr>
                <p:cNvPicPr/>
                <p:nvPr/>
              </p:nvPicPr>
              <p:blipFill>
                <a:blip r:embed="rId6" cstate="print"/>
                <a:stretch>
                  <a:fillRect/>
                </a:stretch>
              </p:blipFill>
              <p:spPr>
                <a:xfrm>
                  <a:off x="7769859" y="2678176"/>
                  <a:ext cx="335279" cy="338327"/>
                </a:xfrm>
                <a:prstGeom prst="rect">
                  <a:avLst/>
                </a:prstGeom>
              </p:spPr>
            </p:pic>
            <p:sp>
              <p:nvSpPr>
                <p:cNvPr id="79" name="object 65">
                  <a:extLst>
                    <a:ext uri="{FF2B5EF4-FFF2-40B4-BE49-F238E27FC236}">
                      <a16:creationId xmlns:a16="http://schemas.microsoft.com/office/drawing/2014/main" id="{619B640C-4200-6957-F128-84540B27048F}"/>
                    </a:ext>
                  </a:extLst>
                </p:cNvPr>
                <p:cNvSpPr/>
                <p:nvPr/>
              </p:nvSpPr>
              <p:spPr>
                <a:xfrm>
                  <a:off x="7827865" y="2710244"/>
                  <a:ext cx="224154" cy="229235"/>
                </a:xfrm>
                <a:custGeom>
                  <a:avLst/>
                  <a:gdLst/>
                  <a:ahLst/>
                  <a:cxnLst/>
                  <a:rect l="l" t="t" r="r" b="b"/>
                  <a:pathLst>
                    <a:path w="224154" h="229235">
                      <a:moveTo>
                        <a:pt x="223868" y="0"/>
                      </a:moveTo>
                      <a:lnTo>
                        <a:pt x="0" y="228915"/>
                      </a:lnTo>
                    </a:path>
                  </a:pathLst>
                </a:custGeom>
                <a:ln w="26669">
                  <a:solidFill>
                    <a:srgbClr val="FF0000"/>
                  </a:solidFill>
                </a:ln>
              </p:spPr>
              <p:txBody>
                <a:bodyPr wrap="square" lIns="0" tIns="0" rIns="0" bIns="0" rtlCol="0"/>
                <a:lstStyle/>
                <a:p>
                  <a:endParaRPr sz="1696"/>
                </a:p>
              </p:txBody>
            </p:sp>
          </p:grpSp>
          <p:sp>
            <p:nvSpPr>
              <p:cNvPr id="116" name="TextBox 115">
                <a:extLst>
                  <a:ext uri="{FF2B5EF4-FFF2-40B4-BE49-F238E27FC236}">
                    <a16:creationId xmlns:a16="http://schemas.microsoft.com/office/drawing/2014/main" id="{78EAFA8B-2D56-8B01-E7EC-06FA07D67D50}"/>
                  </a:ext>
                </a:extLst>
              </p:cNvPr>
              <p:cNvSpPr txBox="1"/>
              <p:nvPr/>
            </p:nvSpPr>
            <p:spPr>
              <a:xfrm>
                <a:off x="8429301" y="2927483"/>
                <a:ext cx="331610" cy="369332"/>
              </a:xfrm>
              <a:prstGeom prst="rect">
                <a:avLst/>
              </a:prstGeom>
              <a:noFill/>
            </p:spPr>
            <p:txBody>
              <a:bodyPr wrap="square" rtlCol="0">
                <a:spAutoFit/>
              </a:bodyPr>
              <a:lstStyle/>
              <a:p>
                <a:r>
                  <a:rPr lang="en-US" dirty="0"/>
                  <a:t>A</a:t>
                </a:r>
              </a:p>
            </p:txBody>
          </p:sp>
          <p:sp>
            <p:nvSpPr>
              <p:cNvPr id="117" name="TextBox 116">
                <a:extLst>
                  <a:ext uri="{FF2B5EF4-FFF2-40B4-BE49-F238E27FC236}">
                    <a16:creationId xmlns:a16="http://schemas.microsoft.com/office/drawing/2014/main" id="{FF6066A4-AEEA-8ABA-22EE-5E0C9A69FC3E}"/>
                  </a:ext>
                </a:extLst>
              </p:cNvPr>
              <p:cNvSpPr txBox="1"/>
              <p:nvPr/>
            </p:nvSpPr>
            <p:spPr>
              <a:xfrm>
                <a:off x="10161398" y="2927483"/>
                <a:ext cx="331610" cy="369332"/>
              </a:xfrm>
              <a:prstGeom prst="rect">
                <a:avLst/>
              </a:prstGeom>
              <a:noFill/>
            </p:spPr>
            <p:txBody>
              <a:bodyPr wrap="square" rtlCol="0">
                <a:spAutoFit/>
              </a:bodyPr>
              <a:lstStyle/>
              <a:p>
                <a:r>
                  <a:rPr lang="en-US" dirty="0"/>
                  <a:t>A</a:t>
                </a:r>
              </a:p>
            </p:txBody>
          </p:sp>
          <p:sp>
            <p:nvSpPr>
              <p:cNvPr id="122" name="TextBox 121">
                <a:extLst>
                  <a:ext uri="{FF2B5EF4-FFF2-40B4-BE49-F238E27FC236}">
                    <a16:creationId xmlns:a16="http://schemas.microsoft.com/office/drawing/2014/main" id="{F9F5A61D-DC6F-06DE-D9A4-F1BA6DA13BF1}"/>
                  </a:ext>
                </a:extLst>
              </p:cNvPr>
              <p:cNvSpPr txBox="1"/>
              <p:nvPr/>
            </p:nvSpPr>
            <p:spPr>
              <a:xfrm>
                <a:off x="8427182" y="3836982"/>
                <a:ext cx="331610" cy="369332"/>
              </a:xfrm>
              <a:prstGeom prst="rect">
                <a:avLst/>
              </a:prstGeom>
              <a:noFill/>
            </p:spPr>
            <p:txBody>
              <a:bodyPr wrap="square" rtlCol="0">
                <a:spAutoFit/>
              </a:bodyPr>
              <a:lstStyle/>
              <a:p>
                <a:r>
                  <a:rPr lang="en-US" dirty="0"/>
                  <a:t>C</a:t>
                </a:r>
              </a:p>
            </p:txBody>
          </p:sp>
          <p:sp>
            <p:nvSpPr>
              <p:cNvPr id="123" name="TextBox 122">
                <a:extLst>
                  <a:ext uri="{FF2B5EF4-FFF2-40B4-BE49-F238E27FC236}">
                    <a16:creationId xmlns:a16="http://schemas.microsoft.com/office/drawing/2014/main" id="{CD23D81E-CEE9-6859-752B-23559551D73D}"/>
                  </a:ext>
                </a:extLst>
              </p:cNvPr>
              <p:cNvSpPr txBox="1"/>
              <p:nvPr/>
            </p:nvSpPr>
            <p:spPr>
              <a:xfrm>
                <a:off x="9066496" y="3549647"/>
                <a:ext cx="331610" cy="369332"/>
              </a:xfrm>
              <a:prstGeom prst="rect">
                <a:avLst/>
              </a:prstGeom>
              <a:noFill/>
            </p:spPr>
            <p:txBody>
              <a:bodyPr wrap="square" rtlCol="0">
                <a:spAutoFit/>
              </a:bodyPr>
              <a:lstStyle/>
              <a:p>
                <a:r>
                  <a:rPr lang="en-US" dirty="0"/>
                  <a:t>C</a:t>
                </a:r>
              </a:p>
            </p:txBody>
          </p:sp>
          <p:sp>
            <p:nvSpPr>
              <p:cNvPr id="124" name="TextBox 123">
                <a:extLst>
                  <a:ext uri="{FF2B5EF4-FFF2-40B4-BE49-F238E27FC236}">
                    <a16:creationId xmlns:a16="http://schemas.microsoft.com/office/drawing/2014/main" id="{56687999-BE38-325C-CE4C-CB76600DCB90}"/>
                  </a:ext>
                </a:extLst>
              </p:cNvPr>
              <p:cNvSpPr txBox="1"/>
              <p:nvPr/>
            </p:nvSpPr>
            <p:spPr>
              <a:xfrm>
                <a:off x="9545511" y="3524375"/>
                <a:ext cx="331610" cy="369332"/>
              </a:xfrm>
              <a:prstGeom prst="rect">
                <a:avLst/>
              </a:prstGeom>
              <a:noFill/>
            </p:spPr>
            <p:txBody>
              <a:bodyPr wrap="square" rtlCol="0">
                <a:spAutoFit/>
              </a:bodyPr>
              <a:lstStyle/>
              <a:p>
                <a:r>
                  <a:rPr lang="en-US" dirty="0"/>
                  <a:t>C</a:t>
                </a:r>
              </a:p>
            </p:txBody>
          </p:sp>
          <p:sp>
            <p:nvSpPr>
              <p:cNvPr id="125" name="TextBox 124">
                <a:extLst>
                  <a:ext uri="{FF2B5EF4-FFF2-40B4-BE49-F238E27FC236}">
                    <a16:creationId xmlns:a16="http://schemas.microsoft.com/office/drawing/2014/main" id="{0C55896E-C6EB-696D-94F9-F56F964736EA}"/>
                  </a:ext>
                </a:extLst>
              </p:cNvPr>
              <p:cNvSpPr txBox="1"/>
              <p:nvPr/>
            </p:nvSpPr>
            <p:spPr>
              <a:xfrm>
                <a:off x="10165737" y="3831452"/>
                <a:ext cx="331610" cy="369332"/>
              </a:xfrm>
              <a:prstGeom prst="rect">
                <a:avLst/>
              </a:prstGeom>
              <a:noFill/>
            </p:spPr>
            <p:txBody>
              <a:bodyPr wrap="square" rtlCol="0">
                <a:spAutoFit/>
              </a:bodyPr>
              <a:lstStyle/>
              <a:p>
                <a:r>
                  <a:rPr lang="en-US" dirty="0"/>
                  <a:t>C</a:t>
                </a:r>
              </a:p>
            </p:txBody>
          </p:sp>
        </p:grpSp>
      </p:grpSp>
      <p:grpSp>
        <p:nvGrpSpPr>
          <p:cNvPr id="138" name="Group 137">
            <a:extLst>
              <a:ext uri="{FF2B5EF4-FFF2-40B4-BE49-F238E27FC236}">
                <a16:creationId xmlns:a16="http://schemas.microsoft.com/office/drawing/2014/main" id="{F68B9505-CF8C-E19E-052F-6537D3876D5E}"/>
              </a:ext>
            </a:extLst>
          </p:cNvPr>
          <p:cNvGrpSpPr/>
          <p:nvPr/>
        </p:nvGrpSpPr>
        <p:grpSpPr>
          <a:xfrm>
            <a:off x="3519476" y="5043271"/>
            <a:ext cx="2110567" cy="1693971"/>
            <a:chOff x="3455871" y="5333605"/>
            <a:chExt cx="2110567" cy="1693971"/>
          </a:xfrm>
        </p:grpSpPr>
        <p:grpSp>
          <p:nvGrpSpPr>
            <p:cNvPr id="62" name="object 48">
              <a:extLst>
                <a:ext uri="{FF2B5EF4-FFF2-40B4-BE49-F238E27FC236}">
                  <a16:creationId xmlns:a16="http://schemas.microsoft.com/office/drawing/2014/main" id="{F0A206EA-4B1E-C78F-214A-E53E89EC2D8D}"/>
                </a:ext>
              </a:extLst>
            </p:cNvPr>
            <p:cNvGrpSpPr/>
            <p:nvPr/>
          </p:nvGrpSpPr>
          <p:grpSpPr>
            <a:xfrm>
              <a:off x="3768920" y="5912352"/>
              <a:ext cx="1495224" cy="921427"/>
              <a:chOff x="2746375" y="5526152"/>
              <a:chExt cx="1586865" cy="977900"/>
            </a:xfrm>
          </p:grpSpPr>
          <p:sp>
            <p:nvSpPr>
              <p:cNvPr id="63" name="object 49">
                <a:extLst>
                  <a:ext uri="{FF2B5EF4-FFF2-40B4-BE49-F238E27FC236}">
                    <a16:creationId xmlns:a16="http://schemas.microsoft.com/office/drawing/2014/main" id="{40940359-6FCF-DB72-1828-82DE1684C3FF}"/>
                  </a:ext>
                </a:extLst>
              </p:cNvPr>
              <p:cNvSpPr/>
              <p:nvPr/>
            </p:nvSpPr>
            <p:spPr>
              <a:xfrm>
                <a:off x="3946527" y="5539487"/>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64" name="object 50">
                <a:extLst>
                  <a:ext uri="{FF2B5EF4-FFF2-40B4-BE49-F238E27FC236}">
                    <a16:creationId xmlns:a16="http://schemas.microsoft.com/office/drawing/2014/main" id="{8585A2FC-2C24-9BDE-DC55-8EE97D0559E2}"/>
                  </a:ext>
                </a:extLst>
              </p:cNvPr>
              <p:cNvSpPr/>
              <p:nvPr/>
            </p:nvSpPr>
            <p:spPr>
              <a:xfrm>
                <a:off x="3950972" y="6010657"/>
                <a:ext cx="368935" cy="440055"/>
              </a:xfrm>
              <a:custGeom>
                <a:avLst/>
                <a:gdLst/>
                <a:ahLst/>
                <a:cxnLst/>
                <a:rect l="l" t="t" r="r" b="b"/>
                <a:pathLst>
                  <a:path w="368935"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65" name="object 51">
                <a:extLst>
                  <a:ext uri="{FF2B5EF4-FFF2-40B4-BE49-F238E27FC236}">
                    <a16:creationId xmlns:a16="http://schemas.microsoft.com/office/drawing/2014/main" id="{94EDBA0A-D640-CC5E-A85E-481230D1142A}"/>
                  </a:ext>
                </a:extLst>
              </p:cNvPr>
              <p:cNvSpPr/>
              <p:nvPr/>
            </p:nvSpPr>
            <p:spPr>
              <a:xfrm>
                <a:off x="2764155" y="6010657"/>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66" name="object 52">
                <a:extLst>
                  <a:ext uri="{FF2B5EF4-FFF2-40B4-BE49-F238E27FC236}">
                    <a16:creationId xmlns:a16="http://schemas.microsoft.com/office/drawing/2014/main" id="{5EF3F75A-5F5F-DCAF-79EC-7E9D4DFAF626}"/>
                  </a:ext>
                </a:extLst>
              </p:cNvPr>
              <p:cNvSpPr/>
              <p:nvPr/>
            </p:nvSpPr>
            <p:spPr>
              <a:xfrm>
                <a:off x="2759710" y="5570602"/>
                <a:ext cx="368935" cy="440055"/>
              </a:xfrm>
              <a:custGeom>
                <a:avLst/>
                <a:gdLst/>
                <a:ahLst/>
                <a:cxnLst/>
                <a:rect l="l" t="t" r="r" b="b"/>
                <a:pathLst>
                  <a:path w="368935"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67" name="object 53">
                <a:extLst>
                  <a:ext uri="{FF2B5EF4-FFF2-40B4-BE49-F238E27FC236}">
                    <a16:creationId xmlns:a16="http://schemas.microsoft.com/office/drawing/2014/main" id="{5F52A7FD-B904-E363-A1C8-5163769B0186}"/>
                  </a:ext>
                </a:extLst>
              </p:cNvPr>
              <p:cNvSpPr/>
              <p:nvPr/>
            </p:nvSpPr>
            <p:spPr>
              <a:xfrm>
                <a:off x="3119756" y="6006212"/>
                <a:ext cx="831215" cy="0"/>
              </a:xfrm>
              <a:custGeom>
                <a:avLst/>
                <a:gdLst/>
                <a:ahLst/>
                <a:cxnLst/>
                <a:rect l="l" t="t" r="r" b="b"/>
                <a:pathLst>
                  <a:path w="831214">
                    <a:moveTo>
                      <a:pt x="0" y="0"/>
                    </a:moveTo>
                    <a:lnTo>
                      <a:pt x="831215" y="1"/>
                    </a:lnTo>
                  </a:path>
                </a:pathLst>
              </a:custGeom>
              <a:ln w="26669">
                <a:solidFill>
                  <a:srgbClr val="000000"/>
                </a:solidFill>
              </a:ln>
            </p:spPr>
            <p:txBody>
              <a:bodyPr wrap="square" lIns="0" tIns="0" rIns="0" bIns="0" rtlCol="0"/>
              <a:lstStyle/>
              <a:p>
                <a:endParaRPr sz="1696"/>
              </a:p>
            </p:txBody>
          </p:sp>
        </p:grpSp>
        <p:grpSp>
          <p:nvGrpSpPr>
            <p:cNvPr id="93" name="object 90">
              <a:extLst>
                <a:ext uri="{FF2B5EF4-FFF2-40B4-BE49-F238E27FC236}">
                  <a16:creationId xmlns:a16="http://schemas.microsoft.com/office/drawing/2014/main" id="{815DC092-5546-8469-89F8-9629655B9331}"/>
                </a:ext>
              </a:extLst>
            </p:cNvPr>
            <p:cNvGrpSpPr/>
            <p:nvPr/>
          </p:nvGrpSpPr>
          <p:grpSpPr>
            <a:xfrm>
              <a:off x="3812358" y="6043385"/>
              <a:ext cx="313524" cy="318909"/>
              <a:chOff x="2792476" y="5665215"/>
              <a:chExt cx="332740" cy="338455"/>
            </a:xfrm>
          </p:grpSpPr>
          <p:pic>
            <p:nvPicPr>
              <p:cNvPr id="94" name="object 91">
                <a:extLst>
                  <a:ext uri="{FF2B5EF4-FFF2-40B4-BE49-F238E27FC236}">
                    <a16:creationId xmlns:a16="http://schemas.microsoft.com/office/drawing/2014/main" id="{C781799A-C46F-2C9B-2F58-83394028905B}"/>
                  </a:ext>
                </a:extLst>
              </p:cNvPr>
              <p:cNvPicPr/>
              <p:nvPr/>
            </p:nvPicPr>
            <p:blipFill>
              <a:blip r:embed="rId7" cstate="print"/>
              <a:stretch>
                <a:fillRect/>
              </a:stretch>
            </p:blipFill>
            <p:spPr>
              <a:xfrm>
                <a:off x="2792476" y="5665215"/>
                <a:ext cx="332231" cy="338328"/>
              </a:xfrm>
              <a:prstGeom prst="rect">
                <a:avLst/>
              </a:prstGeom>
            </p:spPr>
          </p:pic>
          <p:sp>
            <p:nvSpPr>
              <p:cNvPr id="95" name="object 92">
                <a:extLst>
                  <a:ext uri="{FF2B5EF4-FFF2-40B4-BE49-F238E27FC236}">
                    <a16:creationId xmlns:a16="http://schemas.microsoft.com/office/drawing/2014/main" id="{310B25BC-AB56-E324-076F-41E26214987F}"/>
                  </a:ext>
                </a:extLst>
              </p:cNvPr>
              <p:cNvSpPr/>
              <p:nvPr/>
            </p:nvSpPr>
            <p:spPr>
              <a:xfrm>
                <a:off x="2848610" y="5696203"/>
                <a:ext cx="224154" cy="229235"/>
              </a:xfrm>
              <a:custGeom>
                <a:avLst/>
                <a:gdLst/>
                <a:ahLst/>
                <a:cxnLst/>
                <a:rect l="l" t="t" r="r" b="b"/>
                <a:pathLst>
                  <a:path w="224155" h="229235">
                    <a:moveTo>
                      <a:pt x="223868" y="0"/>
                    </a:moveTo>
                    <a:lnTo>
                      <a:pt x="0" y="228915"/>
                    </a:lnTo>
                  </a:path>
                </a:pathLst>
              </a:custGeom>
              <a:ln w="26669">
                <a:solidFill>
                  <a:srgbClr val="FF0000"/>
                </a:solidFill>
              </a:ln>
            </p:spPr>
            <p:txBody>
              <a:bodyPr wrap="square" lIns="0" tIns="0" rIns="0" bIns="0" rtlCol="0"/>
              <a:lstStyle/>
              <a:p>
                <a:endParaRPr sz="1696"/>
              </a:p>
            </p:txBody>
          </p:sp>
        </p:grpSp>
        <p:sp>
          <p:nvSpPr>
            <p:cNvPr id="99" name="TextBox 98">
              <a:extLst>
                <a:ext uri="{FF2B5EF4-FFF2-40B4-BE49-F238E27FC236}">
                  <a16:creationId xmlns:a16="http://schemas.microsoft.com/office/drawing/2014/main" id="{83092B83-7FE2-CC33-8EE2-9A417353F158}"/>
                </a:ext>
              </a:extLst>
            </p:cNvPr>
            <p:cNvSpPr txBox="1"/>
            <p:nvPr/>
          </p:nvSpPr>
          <p:spPr>
            <a:xfrm>
              <a:off x="3636044" y="5333605"/>
              <a:ext cx="1752600" cy="369332"/>
            </a:xfrm>
            <a:prstGeom prst="rect">
              <a:avLst/>
            </a:prstGeom>
            <a:noFill/>
          </p:spPr>
          <p:txBody>
            <a:bodyPr wrap="square" rtlCol="0">
              <a:spAutoFit/>
            </a:bodyPr>
            <a:lstStyle/>
            <a:p>
              <a:r>
                <a:rPr lang="en-US" dirty="0"/>
                <a:t>Site 3 (1 step)</a:t>
              </a:r>
            </a:p>
          </p:txBody>
        </p:sp>
        <p:sp>
          <p:nvSpPr>
            <p:cNvPr id="102" name="TextBox 101">
              <a:extLst>
                <a:ext uri="{FF2B5EF4-FFF2-40B4-BE49-F238E27FC236}">
                  <a16:creationId xmlns:a16="http://schemas.microsoft.com/office/drawing/2014/main" id="{EB26F52A-8F7F-76C0-8DFC-8E711B81F0A2}"/>
                </a:ext>
              </a:extLst>
            </p:cNvPr>
            <p:cNvSpPr txBox="1"/>
            <p:nvPr/>
          </p:nvSpPr>
          <p:spPr>
            <a:xfrm>
              <a:off x="3514635" y="5767129"/>
              <a:ext cx="331610" cy="369332"/>
            </a:xfrm>
            <a:prstGeom prst="rect">
              <a:avLst/>
            </a:prstGeom>
            <a:noFill/>
          </p:spPr>
          <p:txBody>
            <a:bodyPr wrap="square" rtlCol="0">
              <a:spAutoFit/>
            </a:bodyPr>
            <a:lstStyle/>
            <a:p>
              <a:r>
                <a:rPr lang="en-US" dirty="0"/>
                <a:t>T</a:t>
              </a:r>
            </a:p>
          </p:txBody>
        </p:sp>
        <p:sp>
          <p:nvSpPr>
            <p:cNvPr id="103" name="TextBox 102">
              <a:extLst>
                <a:ext uri="{FF2B5EF4-FFF2-40B4-BE49-F238E27FC236}">
                  <a16:creationId xmlns:a16="http://schemas.microsoft.com/office/drawing/2014/main" id="{A06324B6-ECE0-90E7-0032-A3191E6AD403}"/>
                </a:ext>
              </a:extLst>
            </p:cNvPr>
            <p:cNvSpPr txBox="1"/>
            <p:nvPr/>
          </p:nvSpPr>
          <p:spPr>
            <a:xfrm>
              <a:off x="3455871" y="6658244"/>
              <a:ext cx="331610" cy="369332"/>
            </a:xfrm>
            <a:prstGeom prst="rect">
              <a:avLst/>
            </a:prstGeom>
            <a:noFill/>
          </p:spPr>
          <p:txBody>
            <a:bodyPr wrap="square" rtlCol="0">
              <a:spAutoFit/>
            </a:bodyPr>
            <a:lstStyle/>
            <a:p>
              <a:r>
                <a:rPr lang="en-US" dirty="0"/>
                <a:t>G</a:t>
              </a:r>
            </a:p>
          </p:txBody>
        </p:sp>
        <p:sp>
          <p:nvSpPr>
            <p:cNvPr id="130" name="TextBox 129">
              <a:extLst>
                <a:ext uri="{FF2B5EF4-FFF2-40B4-BE49-F238E27FC236}">
                  <a16:creationId xmlns:a16="http://schemas.microsoft.com/office/drawing/2014/main" id="{FCE2B1A9-F824-3433-EF6C-131B498EA1A6}"/>
                </a:ext>
              </a:extLst>
            </p:cNvPr>
            <p:cNvSpPr txBox="1"/>
            <p:nvPr/>
          </p:nvSpPr>
          <p:spPr>
            <a:xfrm>
              <a:off x="5231947" y="6655295"/>
              <a:ext cx="331610" cy="369332"/>
            </a:xfrm>
            <a:prstGeom prst="rect">
              <a:avLst/>
            </a:prstGeom>
            <a:noFill/>
          </p:spPr>
          <p:txBody>
            <a:bodyPr wrap="square" rtlCol="0">
              <a:spAutoFit/>
            </a:bodyPr>
            <a:lstStyle/>
            <a:p>
              <a:r>
                <a:rPr lang="en-US" dirty="0"/>
                <a:t>G</a:t>
              </a:r>
            </a:p>
          </p:txBody>
        </p:sp>
        <p:sp>
          <p:nvSpPr>
            <p:cNvPr id="131" name="TextBox 130">
              <a:extLst>
                <a:ext uri="{FF2B5EF4-FFF2-40B4-BE49-F238E27FC236}">
                  <a16:creationId xmlns:a16="http://schemas.microsoft.com/office/drawing/2014/main" id="{366D7DF6-6871-A769-F0E5-57D480B6A5FD}"/>
                </a:ext>
              </a:extLst>
            </p:cNvPr>
            <p:cNvSpPr txBox="1"/>
            <p:nvPr/>
          </p:nvSpPr>
          <p:spPr>
            <a:xfrm>
              <a:off x="5234828" y="5767154"/>
              <a:ext cx="331610" cy="369332"/>
            </a:xfrm>
            <a:prstGeom prst="rect">
              <a:avLst/>
            </a:prstGeom>
            <a:noFill/>
          </p:spPr>
          <p:txBody>
            <a:bodyPr wrap="square" rtlCol="0">
              <a:spAutoFit/>
            </a:bodyPr>
            <a:lstStyle/>
            <a:p>
              <a:r>
                <a:rPr lang="en-US" dirty="0"/>
                <a:t>G</a:t>
              </a:r>
            </a:p>
          </p:txBody>
        </p:sp>
        <p:sp>
          <p:nvSpPr>
            <p:cNvPr id="132" name="TextBox 131">
              <a:extLst>
                <a:ext uri="{FF2B5EF4-FFF2-40B4-BE49-F238E27FC236}">
                  <a16:creationId xmlns:a16="http://schemas.microsoft.com/office/drawing/2014/main" id="{2DC445DB-58BB-C4BC-62F0-2C40CA8C2475}"/>
                </a:ext>
              </a:extLst>
            </p:cNvPr>
            <p:cNvSpPr txBox="1"/>
            <p:nvPr/>
          </p:nvSpPr>
          <p:spPr>
            <a:xfrm>
              <a:off x="4055351" y="6351001"/>
              <a:ext cx="331610" cy="369332"/>
            </a:xfrm>
            <a:prstGeom prst="rect">
              <a:avLst/>
            </a:prstGeom>
            <a:noFill/>
          </p:spPr>
          <p:txBody>
            <a:bodyPr wrap="square" rtlCol="0">
              <a:spAutoFit/>
            </a:bodyPr>
            <a:lstStyle/>
            <a:p>
              <a:r>
                <a:rPr lang="en-US" dirty="0"/>
                <a:t>G</a:t>
              </a:r>
            </a:p>
          </p:txBody>
        </p:sp>
        <p:sp>
          <p:nvSpPr>
            <p:cNvPr id="133" name="TextBox 132">
              <a:extLst>
                <a:ext uri="{FF2B5EF4-FFF2-40B4-BE49-F238E27FC236}">
                  <a16:creationId xmlns:a16="http://schemas.microsoft.com/office/drawing/2014/main" id="{F8635329-D050-6653-84E5-89990DCDF3E7}"/>
                </a:ext>
              </a:extLst>
            </p:cNvPr>
            <p:cNvSpPr txBox="1"/>
            <p:nvPr/>
          </p:nvSpPr>
          <p:spPr>
            <a:xfrm>
              <a:off x="4623589" y="6377253"/>
              <a:ext cx="331610" cy="369332"/>
            </a:xfrm>
            <a:prstGeom prst="rect">
              <a:avLst/>
            </a:prstGeom>
            <a:noFill/>
          </p:spPr>
          <p:txBody>
            <a:bodyPr wrap="square" rtlCol="0">
              <a:spAutoFit/>
            </a:bodyPr>
            <a:lstStyle/>
            <a:p>
              <a:r>
                <a:rPr lang="en-US" dirty="0"/>
                <a:t>G</a:t>
              </a:r>
            </a:p>
          </p:txBody>
        </p:sp>
      </p:grpSp>
      <p:grpSp>
        <p:nvGrpSpPr>
          <p:cNvPr id="139" name="Group 138">
            <a:extLst>
              <a:ext uri="{FF2B5EF4-FFF2-40B4-BE49-F238E27FC236}">
                <a16:creationId xmlns:a16="http://schemas.microsoft.com/office/drawing/2014/main" id="{50166ADA-BC07-E0BC-B948-E05E0A7291CD}"/>
              </a:ext>
            </a:extLst>
          </p:cNvPr>
          <p:cNvGrpSpPr/>
          <p:nvPr/>
        </p:nvGrpSpPr>
        <p:grpSpPr>
          <a:xfrm>
            <a:off x="7353968" y="5043271"/>
            <a:ext cx="2387193" cy="1817048"/>
            <a:chOff x="7076297" y="5207579"/>
            <a:chExt cx="2387193" cy="1817048"/>
          </a:xfrm>
        </p:grpSpPr>
        <p:grpSp>
          <p:nvGrpSpPr>
            <p:cNvPr id="80" name="object 66">
              <a:extLst>
                <a:ext uri="{FF2B5EF4-FFF2-40B4-BE49-F238E27FC236}">
                  <a16:creationId xmlns:a16="http://schemas.microsoft.com/office/drawing/2014/main" id="{10CB4C4A-6A38-C1D9-1E2C-8F36567CFED0}"/>
                </a:ext>
              </a:extLst>
            </p:cNvPr>
            <p:cNvGrpSpPr/>
            <p:nvPr/>
          </p:nvGrpSpPr>
          <p:grpSpPr>
            <a:xfrm>
              <a:off x="7440087" y="5912352"/>
              <a:ext cx="1495224" cy="921427"/>
              <a:chOff x="6642544" y="5526152"/>
              <a:chExt cx="1586865" cy="977900"/>
            </a:xfrm>
          </p:grpSpPr>
          <p:sp>
            <p:nvSpPr>
              <p:cNvPr id="81" name="object 67">
                <a:extLst>
                  <a:ext uri="{FF2B5EF4-FFF2-40B4-BE49-F238E27FC236}">
                    <a16:creationId xmlns:a16="http://schemas.microsoft.com/office/drawing/2014/main" id="{94191626-4BFD-5261-AE3A-B2E169E7F8DD}"/>
                  </a:ext>
                </a:extLst>
              </p:cNvPr>
              <p:cNvSpPr/>
              <p:nvPr/>
            </p:nvSpPr>
            <p:spPr>
              <a:xfrm>
                <a:off x="7842694" y="5539487"/>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82" name="object 68">
                <a:extLst>
                  <a:ext uri="{FF2B5EF4-FFF2-40B4-BE49-F238E27FC236}">
                    <a16:creationId xmlns:a16="http://schemas.microsoft.com/office/drawing/2014/main" id="{0A7947A9-B214-FE5D-0258-F8A1206E9B77}"/>
                  </a:ext>
                </a:extLst>
              </p:cNvPr>
              <p:cNvSpPr/>
              <p:nvPr/>
            </p:nvSpPr>
            <p:spPr>
              <a:xfrm>
                <a:off x="7847139" y="6010657"/>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83" name="object 69">
                <a:extLst>
                  <a:ext uri="{FF2B5EF4-FFF2-40B4-BE49-F238E27FC236}">
                    <a16:creationId xmlns:a16="http://schemas.microsoft.com/office/drawing/2014/main" id="{47112BF9-B93B-F84F-3982-6C2B7C520A99}"/>
                  </a:ext>
                </a:extLst>
              </p:cNvPr>
              <p:cNvSpPr/>
              <p:nvPr/>
            </p:nvSpPr>
            <p:spPr>
              <a:xfrm>
                <a:off x="6660323" y="6010657"/>
                <a:ext cx="355600" cy="480059"/>
              </a:xfrm>
              <a:custGeom>
                <a:avLst/>
                <a:gdLst/>
                <a:ahLst/>
                <a:cxnLst/>
                <a:rect l="l" t="t" r="r" b="b"/>
                <a:pathLst>
                  <a:path w="355600" h="480060">
                    <a:moveTo>
                      <a:pt x="355599" y="0"/>
                    </a:moveTo>
                    <a:lnTo>
                      <a:pt x="0" y="480059"/>
                    </a:lnTo>
                  </a:path>
                </a:pathLst>
              </a:custGeom>
              <a:ln w="26669">
                <a:solidFill>
                  <a:srgbClr val="000000"/>
                </a:solidFill>
              </a:ln>
            </p:spPr>
            <p:txBody>
              <a:bodyPr wrap="square" lIns="0" tIns="0" rIns="0" bIns="0" rtlCol="0"/>
              <a:lstStyle/>
              <a:p>
                <a:endParaRPr sz="1696"/>
              </a:p>
            </p:txBody>
          </p:sp>
          <p:sp>
            <p:nvSpPr>
              <p:cNvPr id="84" name="object 70">
                <a:extLst>
                  <a:ext uri="{FF2B5EF4-FFF2-40B4-BE49-F238E27FC236}">
                    <a16:creationId xmlns:a16="http://schemas.microsoft.com/office/drawing/2014/main" id="{B444BDAF-8C5E-92A4-C578-7F6FF227DEC0}"/>
                  </a:ext>
                </a:extLst>
              </p:cNvPr>
              <p:cNvSpPr/>
              <p:nvPr/>
            </p:nvSpPr>
            <p:spPr>
              <a:xfrm>
                <a:off x="6655879" y="5570602"/>
                <a:ext cx="368935" cy="440055"/>
              </a:xfrm>
              <a:custGeom>
                <a:avLst/>
                <a:gdLst/>
                <a:ahLst/>
                <a:cxnLst/>
                <a:rect l="l" t="t" r="r" b="b"/>
                <a:pathLst>
                  <a:path w="368934" h="440054">
                    <a:moveTo>
                      <a:pt x="368934" y="440054"/>
                    </a:moveTo>
                    <a:lnTo>
                      <a:pt x="0" y="0"/>
                    </a:lnTo>
                  </a:path>
                </a:pathLst>
              </a:custGeom>
              <a:ln w="26669">
                <a:solidFill>
                  <a:srgbClr val="000000"/>
                </a:solidFill>
              </a:ln>
            </p:spPr>
            <p:txBody>
              <a:bodyPr wrap="square" lIns="0" tIns="0" rIns="0" bIns="0" rtlCol="0"/>
              <a:lstStyle/>
              <a:p>
                <a:endParaRPr sz="1696"/>
              </a:p>
            </p:txBody>
          </p:sp>
          <p:sp>
            <p:nvSpPr>
              <p:cNvPr id="85" name="object 71">
                <a:extLst>
                  <a:ext uri="{FF2B5EF4-FFF2-40B4-BE49-F238E27FC236}">
                    <a16:creationId xmlns:a16="http://schemas.microsoft.com/office/drawing/2014/main" id="{A214A4BB-4E56-69BC-CBEB-33A43A78D732}"/>
                  </a:ext>
                </a:extLst>
              </p:cNvPr>
              <p:cNvSpPr/>
              <p:nvPr/>
            </p:nvSpPr>
            <p:spPr>
              <a:xfrm>
                <a:off x="7015924" y="6006212"/>
                <a:ext cx="831215" cy="0"/>
              </a:xfrm>
              <a:custGeom>
                <a:avLst/>
                <a:gdLst/>
                <a:ahLst/>
                <a:cxnLst/>
                <a:rect l="l" t="t" r="r" b="b"/>
                <a:pathLst>
                  <a:path w="831215">
                    <a:moveTo>
                      <a:pt x="0" y="0"/>
                    </a:moveTo>
                    <a:lnTo>
                      <a:pt x="831215" y="1"/>
                    </a:lnTo>
                  </a:path>
                </a:pathLst>
              </a:custGeom>
              <a:ln w="26669">
                <a:solidFill>
                  <a:srgbClr val="000000"/>
                </a:solidFill>
              </a:ln>
            </p:spPr>
            <p:txBody>
              <a:bodyPr wrap="square" lIns="0" tIns="0" rIns="0" bIns="0" rtlCol="0"/>
              <a:lstStyle/>
              <a:p>
                <a:endParaRPr sz="1696"/>
              </a:p>
            </p:txBody>
          </p:sp>
        </p:grpSp>
        <p:sp>
          <p:nvSpPr>
            <p:cNvPr id="100" name="TextBox 99">
              <a:extLst>
                <a:ext uri="{FF2B5EF4-FFF2-40B4-BE49-F238E27FC236}">
                  <a16:creationId xmlns:a16="http://schemas.microsoft.com/office/drawing/2014/main" id="{276BF17E-D4EF-0A16-547F-5AF79E89A6BA}"/>
                </a:ext>
              </a:extLst>
            </p:cNvPr>
            <p:cNvSpPr txBox="1"/>
            <p:nvPr/>
          </p:nvSpPr>
          <p:spPr>
            <a:xfrm>
              <a:off x="7472814" y="5207579"/>
              <a:ext cx="1990676" cy="369332"/>
            </a:xfrm>
            <a:prstGeom prst="rect">
              <a:avLst/>
            </a:prstGeom>
            <a:noFill/>
          </p:spPr>
          <p:txBody>
            <a:bodyPr wrap="square" rtlCol="0">
              <a:spAutoFit/>
            </a:bodyPr>
            <a:lstStyle/>
            <a:p>
              <a:r>
                <a:rPr lang="en-US" dirty="0"/>
                <a:t>Site 4 (No steps)</a:t>
              </a:r>
            </a:p>
          </p:txBody>
        </p:sp>
        <p:sp>
          <p:nvSpPr>
            <p:cNvPr id="101" name="TextBox 100">
              <a:extLst>
                <a:ext uri="{FF2B5EF4-FFF2-40B4-BE49-F238E27FC236}">
                  <a16:creationId xmlns:a16="http://schemas.microsoft.com/office/drawing/2014/main" id="{96B3E21B-2236-9FCC-4EA5-42B6313E02B0}"/>
                </a:ext>
              </a:extLst>
            </p:cNvPr>
            <p:cNvSpPr txBox="1"/>
            <p:nvPr/>
          </p:nvSpPr>
          <p:spPr>
            <a:xfrm>
              <a:off x="7180316" y="5740251"/>
              <a:ext cx="331610" cy="369332"/>
            </a:xfrm>
            <a:prstGeom prst="rect">
              <a:avLst/>
            </a:prstGeom>
            <a:noFill/>
          </p:spPr>
          <p:txBody>
            <a:bodyPr wrap="square" rtlCol="0">
              <a:spAutoFit/>
            </a:bodyPr>
            <a:lstStyle/>
            <a:p>
              <a:r>
                <a:rPr lang="en-US" dirty="0"/>
                <a:t>T</a:t>
              </a:r>
            </a:p>
          </p:txBody>
        </p:sp>
        <p:sp>
          <p:nvSpPr>
            <p:cNvPr id="104" name="TextBox 103">
              <a:extLst>
                <a:ext uri="{FF2B5EF4-FFF2-40B4-BE49-F238E27FC236}">
                  <a16:creationId xmlns:a16="http://schemas.microsoft.com/office/drawing/2014/main" id="{EA4C2C1C-E1AB-175F-CB22-E525BA6FDDF5}"/>
                </a:ext>
              </a:extLst>
            </p:cNvPr>
            <p:cNvSpPr txBox="1"/>
            <p:nvPr/>
          </p:nvSpPr>
          <p:spPr>
            <a:xfrm>
              <a:off x="7076297" y="6655295"/>
              <a:ext cx="331610" cy="369332"/>
            </a:xfrm>
            <a:prstGeom prst="rect">
              <a:avLst/>
            </a:prstGeom>
            <a:noFill/>
          </p:spPr>
          <p:txBody>
            <a:bodyPr wrap="square" rtlCol="0">
              <a:spAutoFit/>
            </a:bodyPr>
            <a:lstStyle/>
            <a:p>
              <a:r>
                <a:rPr lang="en-US" dirty="0"/>
                <a:t>T</a:t>
              </a:r>
            </a:p>
          </p:txBody>
        </p:sp>
        <p:sp>
          <p:nvSpPr>
            <p:cNvPr id="134" name="TextBox 133">
              <a:extLst>
                <a:ext uri="{FF2B5EF4-FFF2-40B4-BE49-F238E27FC236}">
                  <a16:creationId xmlns:a16="http://schemas.microsoft.com/office/drawing/2014/main" id="{1EDDDD5B-47B4-3E8A-178F-90665E5F83DD}"/>
                </a:ext>
              </a:extLst>
            </p:cNvPr>
            <p:cNvSpPr txBox="1"/>
            <p:nvPr/>
          </p:nvSpPr>
          <p:spPr>
            <a:xfrm>
              <a:off x="8929984" y="5767129"/>
              <a:ext cx="331610" cy="369332"/>
            </a:xfrm>
            <a:prstGeom prst="rect">
              <a:avLst/>
            </a:prstGeom>
            <a:noFill/>
          </p:spPr>
          <p:txBody>
            <a:bodyPr wrap="square" rtlCol="0">
              <a:spAutoFit/>
            </a:bodyPr>
            <a:lstStyle/>
            <a:p>
              <a:r>
                <a:rPr lang="en-US" dirty="0"/>
                <a:t>T</a:t>
              </a:r>
            </a:p>
          </p:txBody>
        </p:sp>
        <p:sp>
          <p:nvSpPr>
            <p:cNvPr id="135" name="TextBox 134">
              <a:extLst>
                <a:ext uri="{FF2B5EF4-FFF2-40B4-BE49-F238E27FC236}">
                  <a16:creationId xmlns:a16="http://schemas.microsoft.com/office/drawing/2014/main" id="{59243EC6-4843-0B90-EB0B-5915EF3E0225}"/>
                </a:ext>
              </a:extLst>
            </p:cNvPr>
            <p:cNvSpPr txBox="1"/>
            <p:nvPr/>
          </p:nvSpPr>
          <p:spPr>
            <a:xfrm>
              <a:off x="8915994" y="6655295"/>
              <a:ext cx="394474" cy="369332"/>
            </a:xfrm>
            <a:prstGeom prst="rect">
              <a:avLst/>
            </a:prstGeom>
            <a:noFill/>
          </p:spPr>
          <p:txBody>
            <a:bodyPr wrap="square" rtlCol="0">
              <a:spAutoFit/>
            </a:bodyPr>
            <a:lstStyle/>
            <a:p>
              <a:r>
                <a:rPr lang="en-US" dirty="0"/>
                <a:t>T</a:t>
              </a:r>
            </a:p>
          </p:txBody>
        </p:sp>
        <p:sp>
          <p:nvSpPr>
            <p:cNvPr id="136" name="TextBox 135">
              <a:extLst>
                <a:ext uri="{FF2B5EF4-FFF2-40B4-BE49-F238E27FC236}">
                  <a16:creationId xmlns:a16="http://schemas.microsoft.com/office/drawing/2014/main" id="{12DE57CE-FBB0-C90A-84EA-453BBA613EB0}"/>
                </a:ext>
              </a:extLst>
            </p:cNvPr>
            <p:cNvSpPr txBox="1"/>
            <p:nvPr/>
          </p:nvSpPr>
          <p:spPr>
            <a:xfrm>
              <a:off x="8302347" y="6362174"/>
              <a:ext cx="331610" cy="369332"/>
            </a:xfrm>
            <a:prstGeom prst="rect">
              <a:avLst/>
            </a:prstGeom>
            <a:noFill/>
          </p:spPr>
          <p:txBody>
            <a:bodyPr wrap="square" rtlCol="0">
              <a:spAutoFit/>
            </a:bodyPr>
            <a:lstStyle/>
            <a:p>
              <a:r>
                <a:rPr lang="en-US" dirty="0"/>
                <a:t>T</a:t>
              </a:r>
            </a:p>
          </p:txBody>
        </p:sp>
        <p:sp>
          <p:nvSpPr>
            <p:cNvPr id="137" name="TextBox 136">
              <a:extLst>
                <a:ext uri="{FF2B5EF4-FFF2-40B4-BE49-F238E27FC236}">
                  <a16:creationId xmlns:a16="http://schemas.microsoft.com/office/drawing/2014/main" id="{D309628A-DD4A-9A80-71CF-BEBC0C7EBFF0}"/>
                </a:ext>
              </a:extLst>
            </p:cNvPr>
            <p:cNvSpPr txBox="1"/>
            <p:nvPr/>
          </p:nvSpPr>
          <p:spPr>
            <a:xfrm>
              <a:off x="7791510" y="6367205"/>
              <a:ext cx="331610" cy="369332"/>
            </a:xfrm>
            <a:prstGeom prst="rect">
              <a:avLst/>
            </a:prstGeom>
            <a:noFill/>
          </p:spPr>
          <p:txBody>
            <a:bodyPr wrap="square" rtlCol="0">
              <a:spAutoFit/>
            </a:bodyPr>
            <a:lstStyle/>
            <a:p>
              <a:r>
                <a:rPr lang="en-US" dirty="0"/>
                <a:t>T</a:t>
              </a:r>
            </a:p>
          </p:txBody>
        </p:sp>
      </p:grpSp>
    </p:spTree>
    <p:extLst>
      <p:ext uri="{BB962C8B-B14F-4D97-AF65-F5344CB8AC3E}">
        <p14:creationId xmlns:p14="http://schemas.microsoft.com/office/powerpoint/2010/main" val="3889574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9"/>
                                        </p:tgtEl>
                                        <p:attrNameLst>
                                          <p:attrName>style.visibility</p:attrName>
                                        </p:attrNameLst>
                                      </p:cBhvr>
                                      <p:to>
                                        <p:strVal val="visible"/>
                                      </p:to>
                                    </p:set>
                                    <p:anim calcmode="lin" valueType="num">
                                      <p:cBhvr additive="base">
                                        <p:cTn id="13" dur="500" fill="hold"/>
                                        <p:tgtEl>
                                          <p:spTgt spid="129"/>
                                        </p:tgtEl>
                                        <p:attrNameLst>
                                          <p:attrName>ppt_x</p:attrName>
                                        </p:attrNameLst>
                                      </p:cBhvr>
                                      <p:tavLst>
                                        <p:tav tm="0">
                                          <p:val>
                                            <p:strVal val="#ppt_x"/>
                                          </p:val>
                                        </p:tav>
                                        <p:tav tm="100000">
                                          <p:val>
                                            <p:strVal val="#ppt_x"/>
                                          </p:val>
                                        </p:tav>
                                      </p:tavLst>
                                    </p:anim>
                                    <p:anim calcmode="lin" valueType="num">
                                      <p:cBhvr additive="base">
                                        <p:cTn id="1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9"/>
                                        </p:tgtEl>
                                        <p:attrNameLst>
                                          <p:attrName>style.visibility</p:attrName>
                                        </p:attrNameLst>
                                      </p:cBhvr>
                                      <p:to>
                                        <p:strVal val="visible"/>
                                      </p:to>
                                    </p:set>
                                    <p:anim calcmode="lin" valueType="num">
                                      <p:cBhvr additive="base">
                                        <p:cTn id="25" dur="500" fill="hold"/>
                                        <p:tgtEl>
                                          <p:spTgt spid="139"/>
                                        </p:tgtEl>
                                        <p:attrNameLst>
                                          <p:attrName>ppt_x</p:attrName>
                                        </p:attrNameLst>
                                      </p:cBhvr>
                                      <p:tavLst>
                                        <p:tav tm="0">
                                          <p:val>
                                            <p:strVal val="#ppt_x"/>
                                          </p:val>
                                        </p:tav>
                                        <p:tav tm="100000">
                                          <p:val>
                                            <p:strVal val="#ppt_x"/>
                                          </p:val>
                                        </p:tav>
                                      </p:tavLst>
                                    </p:anim>
                                    <p:anim calcmode="lin" valueType="num">
                                      <p:cBhvr additive="base">
                                        <p:cTn id="26"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C840-CD18-D6FD-C13D-BAEF538760A4}"/>
              </a:ext>
            </a:extLst>
          </p:cNvPr>
          <p:cNvSpPr>
            <a:spLocks noGrp="1"/>
          </p:cNvSpPr>
          <p:nvPr>
            <p:ph type="title"/>
          </p:nvPr>
        </p:nvSpPr>
        <p:spPr/>
        <p:txBody>
          <a:bodyPr/>
          <a:lstStyle/>
          <a:p>
            <a:r>
              <a:rPr lang="en-US" dirty="0"/>
              <a:t>What do you think now? Would you change your species tree?</a:t>
            </a:r>
          </a:p>
        </p:txBody>
      </p:sp>
      <p:sp>
        <p:nvSpPr>
          <p:cNvPr id="3" name="Content Placeholder 2">
            <a:extLst>
              <a:ext uri="{FF2B5EF4-FFF2-40B4-BE49-F238E27FC236}">
                <a16:creationId xmlns:a16="http://schemas.microsoft.com/office/drawing/2014/main" id="{F38C65B2-DD3D-ADFC-385F-6160A8DCA6F2}"/>
              </a:ext>
            </a:extLst>
          </p:cNvPr>
          <p:cNvSpPr>
            <a:spLocks noGrp="1"/>
          </p:cNvSpPr>
          <p:nvPr>
            <p:ph idx="1"/>
          </p:nvPr>
        </p:nvSpPr>
        <p:spPr/>
        <p:txBody>
          <a:bodyPr/>
          <a:lstStyle/>
          <a:p>
            <a:r>
              <a:rPr lang="en-US" dirty="0"/>
              <a:t>Discuss with the people next to you!</a:t>
            </a:r>
          </a:p>
        </p:txBody>
      </p:sp>
    </p:spTree>
    <p:extLst>
      <p:ext uri="{BB962C8B-B14F-4D97-AF65-F5344CB8AC3E}">
        <p14:creationId xmlns:p14="http://schemas.microsoft.com/office/powerpoint/2010/main" val="103515683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307F-6079-271B-241B-63BEB5D7AC8E}"/>
              </a:ext>
            </a:extLst>
          </p:cNvPr>
          <p:cNvSpPr>
            <a:spLocks noGrp="1"/>
          </p:cNvSpPr>
          <p:nvPr>
            <p:ph type="title"/>
          </p:nvPr>
        </p:nvSpPr>
        <p:spPr/>
        <p:txBody>
          <a:bodyPr/>
          <a:lstStyle/>
          <a:p>
            <a:r>
              <a:rPr lang="en-US" dirty="0"/>
              <a:t>Rooted vs. Unrooted Trees</a:t>
            </a:r>
          </a:p>
        </p:txBody>
      </p:sp>
      <p:graphicFrame>
        <p:nvGraphicFramePr>
          <p:cNvPr id="4" name="Table 4">
            <a:extLst>
              <a:ext uri="{FF2B5EF4-FFF2-40B4-BE49-F238E27FC236}">
                <a16:creationId xmlns:a16="http://schemas.microsoft.com/office/drawing/2014/main" id="{51CAF5E7-D8B6-D54E-89AB-E6B74EA22C68}"/>
              </a:ext>
            </a:extLst>
          </p:cNvPr>
          <p:cNvGraphicFramePr>
            <a:graphicFrameLocks noGrp="1"/>
          </p:cNvGraphicFramePr>
          <p:nvPr>
            <p:ph idx="1"/>
            <p:extLst>
              <p:ext uri="{D42A27DB-BD31-4B8C-83A1-F6EECF244321}">
                <p14:modId xmlns:p14="http://schemas.microsoft.com/office/powerpoint/2010/main" val="3060188659"/>
              </p:ext>
            </p:extLst>
          </p:nvPr>
        </p:nvGraphicFramePr>
        <p:xfrm>
          <a:off x="746302" y="2127015"/>
          <a:ext cx="10466388" cy="4723644"/>
        </p:xfrm>
        <a:graphic>
          <a:graphicData uri="http://schemas.openxmlformats.org/drawingml/2006/table">
            <a:tbl>
              <a:tblPr firstRow="1" bandRow="1">
                <a:tableStyleId>{5C22544A-7EE6-4342-B048-85BDC9FD1C3A}</a:tableStyleId>
              </a:tblPr>
              <a:tblGrid>
                <a:gridCol w="2922410">
                  <a:extLst>
                    <a:ext uri="{9D8B030D-6E8A-4147-A177-3AD203B41FA5}">
                      <a16:colId xmlns:a16="http://schemas.microsoft.com/office/drawing/2014/main" val="849893748"/>
                    </a:ext>
                  </a:extLst>
                </a:gridCol>
                <a:gridCol w="3429000">
                  <a:extLst>
                    <a:ext uri="{9D8B030D-6E8A-4147-A177-3AD203B41FA5}">
                      <a16:colId xmlns:a16="http://schemas.microsoft.com/office/drawing/2014/main" val="457850564"/>
                    </a:ext>
                  </a:extLst>
                </a:gridCol>
                <a:gridCol w="4114978">
                  <a:extLst>
                    <a:ext uri="{9D8B030D-6E8A-4147-A177-3AD203B41FA5}">
                      <a16:colId xmlns:a16="http://schemas.microsoft.com/office/drawing/2014/main" val="3352184957"/>
                    </a:ext>
                  </a:extLst>
                </a:gridCol>
              </a:tblGrid>
              <a:tr h="370840">
                <a:tc>
                  <a:txBody>
                    <a:bodyPr/>
                    <a:lstStyle/>
                    <a:p>
                      <a:r>
                        <a:rPr lang="en-US" dirty="0"/>
                        <a:t>Number of Sequences</a:t>
                      </a:r>
                    </a:p>
                  </a:txBody>
                  <a:tcPr/>
                </a:tc>
                <a:tc>
                  <a:txBody>
                    <a:bodyPr/>
                    <a:lstStyle/>
                    <a:p>
                      <a:r>
                        <a:rPr lang="en-US" dirty="0"/>
                        <a:t>Number of Unrooted Trees</a:t>
                      </a:r>
                    </a:p>
                  </a:txBody>
                  <a:tcPr/>
                </a:tc>
                <a:tc>
                  <a:txBody>
                    <a:bodyPr/>
                    <a:lstStyle/>
                    <a:p>
                      <a:r>
                        <a:rPr lang="en-US" dirty="0"/>
                        <a:t>Number of Rooted Trees</a:t>
                      </a:r>
                    </a:p>
                  </a:txBody>
                  <a:tcPr/>
                </a:tc>
                <a:extLst>
                  <a:ext uri="{0D108BD9-81ED-4DB2-BD59-A6C34878D82A}">
                    <a16:rowId xmlns:a16="http://schemas.microsoft.com/office/drawing/2014/main" val="2683075506"/>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73713803"/>
                  </a:ext>
                </a:extLst>
              </a:tr>
              <a:tr h="370840">
                <a:tc>
                  <a:txBody>
                    <a:bodyPr/>
                    <a:lstStyle/>
                    <a:p>
                      <a:r>
                        <a:rPr lang="en-US" dirty="0"/>
                        <a:t>3</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623272483"/>
                  </a:ext>
                </a:extLst>
              </a:tr>
              <a:tr h="370840">
                <a:tc>
                  <a:txBody>
                    <a:bodyPr/>
                    <a:lstStyle/>
                    <a:p>
                      <a:r>
                        <a:rPr lang="en-US" dirty="0"/>
                        <a:t>4</a:t>
                      </a:r>
                    </a:p>
                  </a:txBody>
                  <a:tcPr/>
                </a:tc>
                <a:tc>
                  <a:txBody>
                    <a:bodyPr/>
                    <a:lstStyle/>
                    <a:p>
                      <a:r>
                        <a:rPr lang="en-US" dirty="0"/>
                        <a:t>3</a:t>
                      </a:r>
                    </a:p>
                  </a:txBody>
                  <a:tcPr/>
                </a:tc>
                <a:tc>
                  <a:txBody>
                    <a:bodyPr/>
                    <a:lstStyle/>
                    <a:p>
                      <a:r>
                        <a:rPr lang="en-US" dirty="0"/>
                        <a:t>15</a:t>
                      </a:r>
                    </a:p>
                  </a:txBody>
                  <a:tcPr/>
                </a:tc>
                <a:extLst>
                  <a:ext uri="{0D108BD9-81ED-4DB2-BD59-A6C34878D82A}">
                    <a16:rowId xmlns:a16="http://schemas.microsoft.com/office/drawing/2014/main" val="1727064068"/>
                  </a:ext>
                </a:extLst>
              </a:tr>
              <a:tr h="370840">
                <a:tc>
                  <a:txBody>
                    <a:bodyPr/>
                    <a:lstStyle/>
                    <a:p>
                      <a:r>
                        <a:rPr lang="en-US" dirty="0"/>
                        <a:t>5</a:t>
                      </a:r>
                    </a:p>
                  </a:txBody>
                  <a:tcPr/>
                </a:tc>
                <a:tc>
                  <a:txBody>
                    <a:bodyPr/>
                    <a:lstStyle/>
                    <a:p>
                      <a:r>
                        <a:rPr lang="en-US" dirty="0"/>
                        <a:t>15</a:t>
                      </a:r>
                    </a:p>
                  </a:txBody>
                  <a:tcPr/>
                </a:tc>
                <a:tc>
                  <a:txBody>
                    <a:bodyPr/>
                    <a:lstStyle/>
                    <a:p>
                      <a:r>
                        <a:rPr lang="en-US" dirty="0"/>
                        <a:t>105</a:t>
                      </a:r>
                    </a:p>
                  </a:txBody>
                  <a:tcPr/>
                </a:tc>
                <a:extLst>
                  <a:ext uri="{0D108BD9-81ED-4DB2-BD59-A6C34878D82A}">
                    <a16:rowId xmlns:a16="http://schemas.microsoft.com/office/drawing/2014/main" val="3452366790"/>
                  </a:ext>
                </a:extLst>
              </a:tr>
              <a:tr h="370840">
                <a:tc>
                  <a:txBody>
                    <a:bodyPr/>
                    <a:lstStyle/>
                    <a:p>
                      <a:r>
                        <a:rPr lang="en-US" dirty="0"/>
                        <a:t>6</a:t>
                      </a:r>
                    </a:p>
                  </a:txBody>
                  <a:tcPr/>
                </a:tc>
                <a:tc>
                  <a:txBody>
                    <a:bodyPr/>
                    <a:lstStyle/>
                    <a:p>
                      <a:r>
                        <a:rPr lang="en-US" dirty="0"/>
                        <a:t>105</a:t>
                      </a:r>
                    </a:p>
                  </a:txBody>
                  <a:tcPr/>
                </a:tc>
                <a:tc>
                  <a:txBody>
                    <a:bodyPr/>
                    <a:lstStyle/>
                    <a:p>
                      <a:r>
                        <a:rPr lang="en-US" dirty="0"/>
                        <a:t>945</a:t>
                      </a:r>
                    </a:p>
                  </a:txBody>
                  <a:tcPr/>
                </a:tc>
                <a:extLst>
                  <a:ext uri="{0D108BD9-81ED-4DB2-BD59-A6C34878D82A}">
                    <a16:rowId xmlns:a16="http://schemas.microsoft.com/office/drawing/2014/main" val="3760660197"/>
                  </a:ext>
                </a:extLst>
              </a:tr>
              <a:tr h="370840">
                <a:tc>
                  <a:txBody>
                    <a:bodyPr/>
                    <a:lstStyle/>
                    <a:p>
                      <a:r>
                        <a:rPr lang="en-US" dirty="0"/>
                        <a:t>7</a:t>
                      </a:r>
                    </a:p>
                  </a:txBody>
                  <a:tcPr/>
                </a:tc>
                <a:tc>
                  <a:txBody>
                    <a:bodyPr/>
                    <a:lstStyle/>
                    <a:p>
                      <a:r>
                        <a:rPr lang="en-US" dirty="0"/>
                        <a:t>945</a:t>
                      </a:r>
                    </a:p>
                  </a:txBody>
                  <a:tcPr/>
                </a:tc>
                <a:tc>
                  <a:txBody>
                    <a:bodyPr/>
                    <a:lstStyle/>
                    <a:p>
                      <a:r>
                        <a:rPr lang="en-US" dirty="0"/>
                        <a:t>10.395</a:t>
                      </a:r>
                    </a:p>
                  </a:txBody>
                  <a:tcPr/>
                </a:tc>
                <a:extLst>
                  <a:ext uri="{0D108BD9-81ED-4DB2-BD59-A6C34878D82A}">
                    <a16:rowId xmlns:a16="http://schemas.microsoft.com/office/drawing/2014/main" val="1651775829"/>
                  </a:ext>
                </a:extLst>
              </a:tr>
              <a:tr h="370840">
                <a:tc>
                  <a:txBody>
                    <a:bodyPr/>
                    <a:lstStyle/>
                    <a:p>
                      <a:r>
                        <a:rPr lang="en-US" dirty="0"/>
                        <a:t>8</a:t>
                      </a:r>
                    </a:p>
                  </a:txBody>
                  <a:tcPr/>
                </a:tc>
                <a:tc>
                  <a:txBody>
                    <a:bodyPr/>
                    <a:lstStyle/>
                    <a:p>
                      <a:r>
                        <a:rPr lang="en-US" dirty="0"/>
                        <a:t>10.395</a:t>
                      </a:r>
                    </a:p>
                  </a:txBody>
                  <a:tcPr/>
                </a:tc>
                <a:tc>
                  <a:txBody>
                    <a:bodyPr/>
                    <a:lstStyle/>
                    <a:p>
                      <a:r>
                        <a:rPr lang="en-US" dirty="0"/>
                        <a:t>1235.1235</a:t>
                      </a:r>
                    </a:p>
                  </a:txBody>
                  <a:tcPr/>
                </a:tc>
                <a:extLst>
                  <a:ext uri="{0D108BD9-81ED-4DB2-BD59-A6C34878D82A}">
                    <a16:rowId xmlns:a16="http://schemas.microsoft.com/office/drawing/2014/main" val="843322598"/>
                  </a:ext>
                </a:extLst>
              </a:tr>
              <a:tr h="370840">
                <a:tc>
                  <a:txBody>
                    <a:bodyPr/>
                    <a:lstStyle/>
                    <a:p>
                      <a:r>
                        <a:rPr lang="en-US" dirty="0"/>
                        <a:t>9</a:t>
                      </a:r>
                    </a:p>
                  </a:txBody>
                  <a:tcPr/>
                </a:tc>
                <a:tc>
                  <a:txBody>
                    <a:bodyPr/>
                    <a:lstStyle/>
                    <a:p>
                      <a:r>
                        <a:rPr lang="en-US" dirty="0"/>
                        <a:t>135.135</a:t>
                      </a:r>
                    </a:p>
                  </a:txBody>
                  <a:tcPr/>
                </a:tc>
                <a:tc>
                  <a:txBody>
                    <a:bodyPr/>
                    <a:lstStyle/>
                    <a:p>
                      <a:r>
                        <a:rPr lang="en-US" dirty="0"/>
                        <a:t>2.027.025</a:t>
                      </a:r>
                    </a:p>
                  </a:txBody>
                  <a:tcPr/>
                </a:tc>
                <a:extLst>
                  <a:ext uri="{0D108BD9-81ED-4DB2-BD59-A6C34878D82A}">
                    <a16:rowId xmlns:a16="http://schemas.microsoft.com/office/drawing/2014/main" val="1200490300"/>
                  </a:ext>
                </a:extLst>
              </a:tr>
              <a:tr h="370840">
                <a:tc>
                  <a:txBody>
                    <a:bodyPr/>
                    <a:lstStyle/>
                    <a:p>
                      <a:r>
                        <a:rPr lang="en-US" dirty="0"/>
                        <a:t>10</a:t>
                      </a:r>
                    </a:p>
                  </a:txBody>
                  <a:tcPr/>
                </a:tc>
                <a:tc>
                  <a:txBody>
                    <a:bodyPr/>
                    <a:lstStyle/>
                    <a:p>
                      <a:r>
                        <a:rPr lang="en-US" dirty="0"/>
                        <a:t>2.027.025</a:t>
                      </a:r>
                    </a:p>
                  </a:txBody>
                  <a:tcPr/>
                </a:tc>
                <a:tc>
                  <a:txBody>
                    <a:bodyPr/>
                    <a:lstStyle/>
                    <a:p>
                      <a:r>
                        <a:rPr lang="en-US" dirty="0"/>
                        <a:t>34.459.425</a:t>
                      </a:r>
                    </a:p>
                  </a:txBody>
                  <a:tcPr/>
                </a:tc>
                <a:extLst>
                  <a:ext uri="{0D108BD9-81ED-4DB2-BD59-A6C34878D82A}">
                    <a16:rowId xmlns:a16="http://schemas.microsoft.com/office/drawing/2014/main" val="2909204625"/>
                  </a:ext>
                </a:extLst>
              </a:tr>
              <a:tr h="370840">
                <a:tc>
                  <a:txBody>
                    <a:bodyPr/>
                    <a:lstStyle/>
                    <a:p>
                      <a:r>
                        <a:rPr lang="en-US" dirty="0"/>
                        <a:t>20</a:t>
                      </a:r>
                    </a:p>
                  </a:txBody>
                  <a:tcPr/>
                </a:tc>
                <a:tc>
                  <a:txBody>
                    <a:bodyPr/>
                    <a:lstStyle/>
                    <a:p>
                      <a:endParaRPr lang="en-US" dirty="0"/>
                    </a:p>
                  </a:txBody>
                  <a:tcPr/>
                </a:tc>
                <a:tc>
                  <a:txBody>
                    <a:bodyPr/>
                    <a:lstStyle/>
                    <a:p>
                      <a:r>
                        <a:rPr lang="en-US" dirty="0"/>
                        <a:t>8.200.794.532.637.891.559.000</a:t>
                      </a:r>
                    </a:p>
                  </a:txBody>
                  <a:tcPr/>
                </a:tc>
                <a:extLst>
                  <a:ext uri="{0D108BD9-81ED-4DB2-BD59-A6C34878D82A}">
                    <a16:rowId xmlns:a16="http://schemas.microsoft.com/office/drawing/2014/main" val="980691452"/>
                  </a:ext>
                </a:extLst>
              </a:tr>
              <a:tr h="370840">
                <a:tc>
                  <a:txBody>
                    <a:bodyPr/>
                    <a:lstStyle/>
                    <a:p>
                      <a:r>
                        <a:rPr lang="en-US" dirty="0"/>
                        <a:t>135</a:t>
                      </a:r>
                    </a:p>
                  </a:txBody>
                  <a:tcPr/>
                </a:tc>
                <a:tc gridSpan="2">
                  <a:txBody>
                    <a:bodyPr/>
                    <a:lstStyle/>
                    <a:p>
                      <a:r>
                        <a:rPr lang="en-US" dirty="0"/>
                        <a:t>(Exceeds the number of particles in the known Universe)</a:t>
                      </a:r>
                    </a:p>
                  </a:txBody>
                  <a:tcPr/>
                </a:tc>
                <a:tc hMerge="1">
                  <a:txBody>
                    <a:bodyPr/>
                    <a:lstStyle/>
                    <a:p>
                      <a:endParaRPr lang="en-US" dirty="0"/>
                    </a:p>
                  </a:txBody>
                  <a:tcPr/>
                </a:tc>
                <a:extLst>
                  <a:ext uri="{0D108BD9-81ED-4DB2-BD59-A6C34878D82A}">
                    <a16:rowId xmlns:a16="http://schemas.microsoft.com/office/drawing/2014/main" val="3498972815"/>
                  </a:ext>
                </a:extLst>
              </a:tr>
            </a:tbl>
          </a:graphicData>
        </a:graphic>
      </p:graphicFrame>
    </p:spTree>
    <p:extLst>
      <p:ext uri="{BB962C8B-B14F-4D97-AF65-F5344CB8AC3E}">
        <p14:creationId xmlns:p14="http://schemas.microsoft.com/office/powerpoint/2010/main" val="1847851711"/>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A43B-AA70-991F-8DDD-50EBE1FAF5DB}"/>
              </a:ext>
            </a:extLst>
          </p:cNvPr>
          <p:cNvSpPr>
            <a:spLocks noGrp="1"/>
          </p:cNvSpPr>
          <p:nvPr>
            <p:ph type="title"/>
          </p:nvPr>
        </p:nvSpPr>
        <p:spPr/>
        <p:txBody>
          <a:bodyPr/>
          <a:lstStyle/>
          <a:p>
            <a:r>
              <a:rPr lang="en-US" dirty="0"/>
              <a:t>Tree Support &amp; Bootstrapping</a:t>
            </a:r>
          </a:p>
        </p:txBody>
      </p:sp>
      <p:sp>
        <p:nvSpPr>
          <p:cNvPr id="3" name="Content Placeholder 2">
            <a:extLst>
              <a:ext uri="{FF2B5EF4-FFF2-40B4-BE49-F238E27FC236}">
                <a16:creationId xmlns:a16="http://schemas.microsoft.com/office/drawing/2014/main" id="{F9708B1F-E1AB-3ED9-5F97-99AB1D8BB223}"/>
              </a:ext>
            </a:extLst>
          </p:cNvPr>
          <p:cNvSpPr>
            <a:spLocks noGrp="1"/>
          </p:cNvSpPr>
          <p:nvPr>
            <p:ph idx="1"/>
          </p:nvPr>
        </p:nvSpPr>
        <p:spPr/>
        <p:txBody>
          <a:bodyPr/>
          <a:lstStyle/>
          <a:p>
            <a:r>
              <a:rPr lang="en-US" dirty="0"/>
              <a:t>Process: </a:t>
            </a:r>
          </a:p>
          <a:p>
            <a:pPr lvl="1"/>
            <a:r>
              <a:rPr lang="en-US" dirty="0"/>
              <a:t>Take a random subsample of columns in the alignment and run the analysis again</a:t>
            </a:r>
          </a:p>
          <a:p>
            <a:pPr lvl="1"/>
            <a:r>
              <a:rPr lang="en-US" dirty="0"/>
              <a:t>Take another sample of columns and analyze again.</a:t>
            </a:r>
          </a:p>
          <a:p>
            <a:pPr lvl="1"/>
            <a:r>
              <a:rPr lang="en-US" dirty="0"/>
              <a:t>Repeat! </a:t>
            </a:r>
          </a:p>
          <a:p>
            <a:r>
              <a:rPr lang="en-US" dirty="0"/>
              <a:t>The same column in the alignment can be included in different bootstrap replicates.</a:t>
            </a:r>
          </a:p>
          <a:p>
            <a:r>
              <a:rPr lang="en-US" dirty="0"/>
              <a:t>A clade found in 95% of the samples has a bootstrap support of 95.</a:t>
            </a:r>
          </a:p>
          <a:p>
            <a:endParaRPr lang="en-US" dirty="0"/>
          </a:p>
        </p:txBody>
      </p:sp>
    </p:spTree>
    <p:extLst>
      <p:ext uri="{BB962C8B-B14F-4D97-AF65-F5344CB8AC3E}">
        <p14:creationId xmlns:p14="http://schemas.microsoft.com/office/powerpoint/2010/main" val="425745773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C116-27CA-4E1E-7184-B79D8FC1F608}"/>
              </a:ext>
            </a:extLst>
          </p:cNvPr>
          <p:cNvSpPr>
            <a:spLocks noGrp="1"/>
          </p:cNvSpPr>
          <p:nvPr>
            <p:ph type="title"/>
          </p:nvPr>
        </p:nvSpPr>
        <p:spPr/>
        <p:txBody>
          <a:bodyPr/>
          <a:lstStyle/>
          <a:p>
            <a:r>
              <a:rPr lang="en-US" dirty="0"/>
              <a:t>Tree Evaluation</a:t>
            </a:r>
          </a:p>
        </p:txBody>
      </p:sp>
      <p:sp>
        <p:nvSpPr>
          <p:cNvPr id="3" name="Content Placeholder 2">
            <a:extLst>
              <a:ext uri="{FF2B5EF4-FFF2-40B4-BE49-F238E27FC236}">
                <a16:creationId xmlns:a16="http://schemas.microsoft.com/office/drawing/2014/main" id="{F34997A1-2517-EF2C-34E6-8523373D4731}"/>
              </a:ext>
            </a:extLst>
          </p:cNvPr>
          <p:cNvSpPr>
            <a:spLocks noGrp="1"/>
          </p:cNvSpPr>
          <p:nvPr>
            <p:ph idx="1"/>
          </p:nvPr>
        </p:nvSpPr>
        <p:spPr/>
        <p:txBody>
          <a:bodyPr/>
          <a:lstStyle/>
          <a:p>
            <a:r>
              <a:rPr lang="en-US" dirty="0"/>
              <a:t>Compare gene tree(s) to species tree</a:t>
            </a:r>
          </a:p>
          <a:p>
            <a:r>
              <a:rPr lang="en-US" i="1" dirty="0"/>
              <a:t>Does it make sense?</a:t>
            </a:r>
            <a:r>
              <a:rPr lang="en-US" dirty="0"/>
              <a:t> </a:t>
            </a:r>
          </a:p>
          <a:p>
            <a:r>
              <a:rPr lang="en-US" dirty="0"/>
              <a:t>Critical evaluation of incongruous trees: </a:t>
            </a:r>
          </a:p>
          <a:p>
            <a:pPr lvl="1"/>
            <a:r>
              <a:rPr lang="en-US" dirty="0"/>
              <a:t>Horizontal/lateral gene transfers?</a:t>
            </a:r>
          </a:p>
          <a:p>
            <a:pPr lvl="1"/>
            <a:r>
              <a:rPr lang="en-US" dirty="0"/>
              <a:t>For species trees: Did you pick a useful gene?</a:t>
            </a:r>
          </a:p>
        </p:txBody>
      </p:sp>
    </p:spTree>
    <p:extLst>
      <p:ext uri="{BB962C8B-B14F-4D97-AF65-F5344CB8AC3E}">
        <p14:creationId xmlns:p14="http://schemas.microsoft.com/office/powerpoint/2010/main" val="2606221892"/>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29"/>
            <a:ext cx="13433421" cy="7565829"/>
            <a:chOff x="0" y="-8467"/>
            <a:chExt cx="12192000" cy="6866467"/>
          </a:xfrm>
        </p:grpSpPr>
        <p:sp>
          <p:nvSpPr>
            <p:cNvPr id="11"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1731" y="-9330"/>
            <a:ext cx="5248599" cy="7565828"/>
            <a:chOff x="67175" y="-8467"/>
            <a:chExt cx="4763558" cy="6866467"/>
          </a:xfrm>
        </p:grpSpPr>
        <p:cxnSp>
          <p:nvCxnSpPr>
            <p:cNvPr id="25" name="Straight Connector 24">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5C43963D-F297-3BAF-7A9B-0E52A13BFD88}"/>
              </a:ext>
            </a:extLst>
          </p:cNvPr>
          <p:cNvSpPr>
            <a:spLocks noGrp="1"/>
          </p:cNvSpPr>
          <p:nvPr>
            <p:ph type="title"/>
          </p:nvPr>
        </p:nvSpPr>
        <p:spPr>
          <a:xfrm>
            <a:off x="746303" y="1413346"/>
            <a:ext cx="5614955" cy="4745839"/>
          </a:xfrm>
        </p:spPr>
        <p:txBody>
          <a:bodyPr vert="horz" lIns="91440" tIns="45720" rIns="91440" bIns="45720" rtlCol="0" anchor="ctr">
            <a:normAutofit/>
          </a:bodyPr>
          <a:lstStyle/>
          <a:p>
            <a:pPr algn="r" defTabSz="457200"/>
            <a:r>
              <a:rPr lang="en-US" sz="5400"/>
              <a:t>Summing Up</a:t>
            </a:r>
          </a:p>
        </p:txBody>
      </p:sp>
      <p:sp>
        <p:nvSpPr>
          <p:cNvPr id="33" name="Freeform: Shape 32">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3155" y="-9330"/>
            <a:ext cx="5591675" cy="7565830"/>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86F317A8-0065-B5E3-7108-3C0B9857F64B}"/>
              </a:ext>
            </a:extLst>
          </p:cNvPr>
          <p:cNvSpPr>
            <a:spLocks noGrp="1"/>
          </p:cNvSpPr>
          <p:nvPr>
            <p:ph type="body" idx="1"/>
          </p:nvPr>
        </p:nvSpPr>
        <p:spPr>
          <a:xfrm>
            <a:off x="8617489" y="3169273"/>
            <a:ext cx="3969391" cy="1208620"/>
          </a:xfrm>
        </p:spPr>
        <p:txBody>
          <a:bodyPr vert="horz" lIns="91440" tIns="45720" rIns="91440" bIns="45720" rtlCol="0" anchor="ctr">
            <a:normAutofit/>
          </a:bodyPr>
          <a:lstStyle/>
          <a:p>
            <a:pPr defTabSz="457200">
              <a:spcBef>
                <a:spcPts val="1000"/>
              </a:spcBef>
            </a:pPr>
            <a:endParaRPr lang="en-US" sz="1800">
              <a:solidFill>
                <a:srgbClr val="FFFFFF"/>
              </a:solidFill>
            </a:endParaRPr>
          </a:p>
        </p:txBody>
      </p:sp>
    </p:spTree>
    <p:extLst>
      <p:ext uri="{BB962C8B-B14F-4D97-AF65-F5344CB8AC3E}">
        <p14:creationId xmlns:p14="http://schemas.microsoft.com/office/powerpoint/2010/main" val="1875267822"/>
      </p:ext>
    </p:extLst>
  </p:cSld>
  <p:clrMapOvr>
    <a:masterClrMapping/>
  </p:clrMapOvr>
  <p:transition spd="slow">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2D6E-ACE1-8843-4EC0-963C0620BC18}"/>
              </a:ext>
            </a:extLst>
          </p:cNvPr>
          <p:cNvSpPr>
            <a:spLocks noGrp="1"/>
          </p:cNvSpPr>
          <p:nvPr>
            <p:ph type="title"/>
          </p:nvPr>
        </p:nvSpPr>
        <p:spPr/>
        <p:txBody>
          <a:bodyPr/>
          <a:lstStyle/>
          <a:p>
            <a:r>
              <a:rPr lang="en-US" dirty="0"/>
              <a:t>Phylogenetic analysis: Workflow</a:t>
            </a:r>
          </a:p>
        </p:txBody>
      </p:sp>
      <p:sp>
        <p:nvSpPr>
          <p:cNvPr id="3" name="Content Placeholder 2">
            <a:extLst>
              <a:ext uri="{FF2B5EF4-FFF2-40B4-BE49-F238E27FC236}">
                <a16:creationId xmlns:a16="http://schemas.microsoft.com/office/drawing/2014/main" id="{4BAAD93F-D88F-1390-AA0F-377039D70A60}"/>
              </a:ext>
            </a:extLst>
          </p:cNvPr>
          <p:cNvSpPr>
            <a:spLocks noGrp="1"/>
          </p:cNvSpPr>
          <p:nvPr>
            <p:ph idx="1"/>
          </p:nvPr>
        </p:nvSpPr>
        <p:spPr/>
        <p:txBody>
          <a:bodyPr>
            <a:normAutofit fontScale="85000" lnSpcReduction="20000"/>
          </a:bodyPr>
          <a:lstStyle/>
          <a:p>
            <a:r>
              <a:rPr lang="en-US" dirty="0"/>
              <a:t>Data: Selection of sequences for analysis</a:t>
            </a:r>
          </a:p>
          <a:p>
            <a:pPr lvl="1"/>
            <a:r>
              <a:rPr lang="en-US" dirty="0"/>
              <a:t>DNA, RNA, protein</a:t>
            </a:r>
          </a:p>
          <a:p>
            <a:pPr lvl="1"/>
            <a:r>
              <a:rPr lang="en-US" dirty="0"/>
              <a:t>BLAST, HMM</a:t>
            </a:r>
          </a:p>
          <a:p>
            <a:r>
              <a:rPr lang="en-US" dirty="0"/>
              <a:t>Multiple Sequence Alignment</a:t>
            </a:r>
          </a:p>
          <a:p>
            <a:pPr lvl="1"/>
            <a:r>
              <a:rPr lang="en-US" dirty="0"/>
              <a:t>CLUSTALW, MAFFT, MUSCLE</a:t>
            </a:r>
          </a:p>
          <a:p>
            <a:r>
              <a:rPr lang="en-US" dirty="0"/>
              <a:t>Construction of tree</a:t>
            </a:r>
          </a:p>
          <a:p>
            <a:pPr lvl="1"/>
            <a:r>
              <a:rPr lang="en-US" dirty="0"/>
              <a:t>Distance methods</a:t>
            </a:r>
          </a:p>
          <a:p>
            <a:pPr lvl="1"/>
            <a:r>
              <a:rPr lang="en-US" dirty="0"/>
              <a:t>Character methods: Maximum parsimony, Maximum likelihood, Bayesian methods </a:t>
            </a:r>
          </a:p>
          <a:p>
            <a:r>
              <a:rPr lang="en-US" dirty="0"/>
              <a:t>Evaluation of tree</a:t>
            </a:r>
          </a:p>
          <a:p>
            <a:pPr lvl="1"/>
            <a:r>
              <a:rPr lang="en-US" dirty="0"/>
              <a:t>Compare the resulting gene tree to the species tree.</a:t>
            </a:r>
          </a:p>
          <a:p>
            <a:pPr lvl="1"/>
            <a:r>
              <a:rPr lang="en-US" dirty="0"/>
              <a:t>Identify gene duplication and speciation events</a:t>
            </a:r>
          </a:p>
          <a:p>
            <a:pPr lvl="1"/>
            <a:r>
              <a:rPr lang="en-US" dirty="0"/>
              <a:t>Can you explain the pattern? Does it make sense?</a:t>
            </a:r>
          </a:p>
          <a:p>
            <a:pPr lvl="1"/>
            <a:r>
              <a:rPr lang="en-US" dirty="0"/>
              <a:t>If not, how can the result be explained?</a:t>
            </a:r>
          </a:p>
        </p:txBody>
      </p:sp>
    </p:spTree>
    <p:extLst>
      <p:ext uri="{BB962C8B-B14F-4D97-AF65-F5344CB8AC3E}">
        <p14:creationId xmlns:p14="http://schemas.microsoft.com/office/powerpoint/2010/main" val="25358673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3425"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5920" y="0"/>
            <a:ext cx="1343342" cy="75565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50234" y="4056371"/>
            <a:ext cx="5248597" cy="3500129"/>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3154" y="-9329"/>
            <a:ext cx="3313566" cy="7565829"/>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8086" y="-9329"/>
            <a:ext cx="2852132" cy="7565829"/>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8643" y="3358444"/>
            <a:ext cx="3591575" cy="4198056"/>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1759" y="-9329"/>
            <a:ext cx="3144962" cy="7565829"/>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533" y="3955501"/>
            <a:ext cx="2002187" cy="3600999"/>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9633" y="-9329"/>
            <a:ext cx="7833792" cy="7565829"/>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485651-48DA-18AA-1A20-C91125248D2B}"/>
              </a:ext>
            </a:extLst>
          </p:cNvPr>
          <p:cNvSpPr>
            <a:spLocks noGrp="1"/>
          </p:cNvSpPr>
          <p:nvPr>
            <p:ph type="title"/>
          </p:nvPr>
        </p:nvSpPr>
        <p:spPr>
          <a:xfrm>
            <a:off x="746302" y="671687"/>
            <a:ext cx="4234718" cy="6110504"/>
          </a:xfrm>
        </p:spPr>
        <p:txBody>
          <a:bodyPr anchor="ctr">
            <a:normAutofit/>
          </a:bodyPr>
          <a:lstStyle/>
          <a:p>
            <a:r>
              <a:rPr lang="en-US">
                <a:solidFill>
                  <a:schemeClr val="tx1">
                    <a:lumMod val="85000"/>
                    <a:lumOff val="15000"/>
                  </a:schemeClr>
                </a:solidFill>
              </a:rPr>
              <a:t>Molecular phylogeny: </a:t>
            </a:r>
            <a:br>
              <a:rPr lang="en-US">
                <a:solidFill>
                  <a:schemeClr val="tx1">
                    <a:lumMod val="85000"/>
                    <a:lumOff val="15000"/>
                  </a:schemeClr>
                </a:solidFill>
              </a:rPr>
            </a:br>
            <a:r>
              <a:rPr lang="en-US">
                <a:solidFill>
                  <a:schemeClr val="tx1">
                    <a:lumMod val="85000"/>
                    <a:lumOff val="15000"/>
                  </a:schemeClr>
                </a:solidFill>
              </a:rPr>
              <a:t>Applications of phylogenetic methods</a:t>
            </a:r>
          </a:p>
        </p:txBody>
      </p:sp>
      <p:sp>
        <p:nvSpPr>
          <p:cNvPr id="3" name="Content Placeholder 2">
            <a:extLst>
              <a:ext uri="{FF2B5EF4-FFF2-40B4-BE49-F238E27FC236}">
                <a16:creationId xmlns:a16="http://schemas.microsoft.com/office/drawing/2014/main" id="{70FE60AD-9BBB-5FA0-9ECE-26FD7EC0C973}"/>
              </a:ext>
            </a:extLst>
          </p:cNvPr>
          <p:cNvSpPr>
            <a:spLocks noGrp="1"/>
          </p:cNvSpPr>
          <p:nvPr>
            <p:ph idx="1"/>
          </p:nvPr>
        </p:nvSpPr>
        <p:spPr>
          <a:xfrm>
            <a:off x="6738841" y="671688"/>
            <a:ext cx="6072472" cy="6110504"/>
          </a:xfrm>
        </p:spPr>
        <p:txBody>
          <a:bodyPr anchor="ctr">
            <a:normAutofit/>
          </a:bodyPr>
          <a:lstStyle/>
          <a:p>
            <a:r>
              <a:rPr lang="en-US" dirty="0">
                <a:solidFill>
                  <a:srgbClr val="FFFFFF"/>
                </a:solidFill>
              </a:rPr>
              <a:t>Reconstruction of evolutionary history</a:t>
            </a:r>
          </a:p>
          <a:p>
            <a:pPr lvl="1"/>
            <a:r>
              <a:rPr lang="en-US" dirty="0">
                <a:solidFill>
                  <a:srgbClr val="FFFFFF"/>
                </a:solidFill>
              </a:rPr>
              <a:t>Species relationships</a:t>
            </a:r>
          </a:p>
          <a:p>
            <a:pPr lvl="1"/>
            <a:r>
              <a:rPr lang="en-US" dirty="0">
                <a:solidFill>
                  <a:srgbClr val="FFFFFF"/>
                </a:solidFill>
              </a:rPr>
              <a:t>Gene family evolution</a:t>
            </a:r>
          </a:p>
          <a:p>
            <a:r>
              <a:rPr lang="en-US" dirty="0">
                <a:solidFill>
                  <a:srgbClr val="FFFFFF"/>
                </a:solidFill>
              </a:rPr>
              <a:t>Estimating divergence times</a:t>
            </a:r>
          </a:p>
          <a:p>
            <a:r>
              <a:rPr lang="en-US" dirty="0">
                <a:solidFill>
                  <a:srgbClr val="FFFFFF"/>
                </a:solidFill>
              </a:rPr>
              <a:t>Reconstructing ancient proteins</a:t>
            </a:r>
          </a:p>
          <a:p>
            <a:r>
              <a:rPr lang="en-US" dirty="0">
                <a:solidFill>
                  <a:srgbClr val="FFFFFF"/>
                </a:solidFill>
              </a:rPr>
              <a:t>Identification of horizontal gene transfer events</a:t>
            </a:r>
          </a:p>
        </p:txBody>
      </p:sp>
    </p:spTree>
    <p:extLst>
      <p:ext uri="{BB962C8B-B14F-4D97-AF65-F5344CB8AC3E}">
        <p14:creationId xmlns:p14="http://schemas.microsoft.com/office/powerpoint/2010/main" val="201580943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7B281052-6F30-8226-CCB1-89A2733B6E83}"/>
              </a:ext>
            </a:extLst>
          </p:cNvPr>
          <p:cNvSpPr>
            <a:spLocks noGrp="1"/>
          </p:cNvSpPr>
          <p:nvPr>
            <p:ph type="title"/>
          </p:nvPr>
        </p:nvSpPr>
        <p:spPr>
          <a:xfrm>
            <a:off x="1086363" y="5017516"/>
            <a:ext cx="9131943" cy="1207977"/>
          </a:xfrm>
        </p:spPr>
        <p:txBody>
          <a:bodyPr vert="horz" lIns="91440" tIns="45720" rIns="91440" bIns="45720" rtlCol="0" anchor="b">
            <a:normAutofit/>
          </a:bodyPr>
          <a:lstStyle/>
          <a:p>
            <a:pPr algn="ctr" defTabSz="457200"/>
            <a:r>
              <a:rPr lang="en-US" sz="5300" kern="1200">
                <a:solidFill>
                  <a:schemeClr val="accent1"/>
                </a:solidFill>
                <a:latin typeface="+mj-lt"/>
                <a:ea typeface="+mj-ea"/>
                <a:cs typeface="+mj-cs"/>
              </a:rPr>
              <a:t>Tutorial</a:t>
            </a:r>
          </a:p>
        </p:txBody>
      </p:sp>
      <p:sp>
        <p:nvSpPr>
          <p:cNvPr id="5" name="Content Placeholder 4">
            <a:extLst>
              <a:ext uri="{FF2B5EF4-FFF2-40B4-BE49-F238E27FC236}">
                <a16:creationId xmlns:a16="http://schemas.microsoft.com/office/drawing/2014/main" id="{95D76F73-6B07-6ABD-1238-D67979A7FD5C}"/>
              </a:ext>
            </a:extLst>
          </p:cNvPr>
          <p:cNvSpPr>
            <a:spLocks noGrp="1"/>
          </p:cNvSpPr>
          <p:nvPr>
            <p:ph idx="1"/>
          </p:nvPr>
        </p:nvSpPr>
        <p:spPr>
          <a:xfrm>
            <a:off x="1086363" y="6225494"/>
            <a:ext cx="9131943" cy="516903"/>
          </a:xfrm>
        </p:spPr>
        <p:txBody>
          <a:bodyPr vert="horz" lIns="91440" tIns="45720" rIns="91440" bIns="45720" rtlCol="0" anchor="t">
            <a:normAutofit/>
          </a:bodyPr>
          <a:lstStyle/>
          <a:p>
            <a:pPr marL="0" indent="0" algn="ctr" defTabSz="457200">
              <a:lnSpc>
                <a:spcPct val="90000"/>
              </a:lnSpc>
              <a:spcBef>
                <a:spcPts val="1000"/>
              </a:spcBef>
              <a:buNone/>
            </a:pPr>
            <a:r>
              <a:rPr lang="en-US" sz="1500" dirty="0">
                <a:solidFill>
                  <a:schemeClr val="tx1">
                    <a:lumMod val="50000"/>
                    <a:lumOff val="50000"/>
                  </a:schemeClr>
                </a:solidFill>
              </a:rPr>
              <a:t>(Will provide link later)</a:t>
            </a:r>
          </a:p>
        </p:txBody>
      </p:sp>
      <p:pic>
        <p:nvPicPr>
          <p:cNvPr id="3" name="Picture 2" descr="Stairs et al. 2021 - FIg 1, phylogeny of Metamonada">
            <a:extLst>
              <a:ext uri="{FF2B5EF4-FFF2-40B4-BE49-F238E27FC236}">
                <a16:creationId xmlns:a16="http://schemas.microsoft.com/office/drawing/2014/main" id="{14517BE3-4AD0-30D3-030C-E6C53F83D27D}"/>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086362" y="1377382"/>
            <a:ext cx="9131944" cy="3287497"/>
          </a:xfrm>
          <a:prstGeom prst="rect">
            <a:avLst/>
          </a:prstGeom>
        </p:spPr>
      </p:pic>
      <p:sp>
        <p:nvSpPr>
          <p:cNvPr id="2" name="TextBox 1">
            <a:extLst>
              <a:ext uri="{FF2B5EF4-FFF2-40B4-BE49-F238E27FC236}">
                <a16:creationId xmlns:a16="http://schemas.microsoft.com/office/drawing/2014/main" id="{16BE4931-CC21-537A-4729-7F1E9206D9C1}"/>
              </a:ext>
            </a:extLst>
          </p:cNvPr>
          <p:cNvSpPr txBox="1"/>
          <p:nvPr/>
        </p:nvSpPr>
        <p:spPr>
          <a:xfrm>
            <a:off x="3861634" y="1080234"/>
            <a:ext cx="3581400" cy="297147"/>
          </a:xfrm>
          <a:prstGeom prst="rect">
            <a:avLst/>
          </a:prstGeom>
          <a:noFill/>
        </p:spPr>
        <p:txBody>
          <a:bodyPr wrap="square" rtlCol="0">
            <a:spAutoFit/>
          </a:bodyPr>
          <a:lstStyle/>
          <a:p>
            <a:r>
              <a:rPr lang="en-US" sz="1300" dirty="0"/>
              <a:t>Stairs et al. 2021 – Phylogeny of </a:t>
            </a:r>
            <a:r>
              <a:rPr lang="en-US" sz="1300" dirty="0" err="1"/>
              <a:t>Metamonada</a:t>
            </a:r>
            <a:endParaRPr lang="sv-SE" sz="1300" dirty="0"/>
          </a:p>
        </p:txBody>
      </p:sp>
    </p:spTree>
    <p:extLst>
      <p:ext uri="{BB962C8B-B14F-4D97-AF65-F5344CB8AC3E}">
        <p14:creationId xmlns:p14="http://schemas.microsoft.com/office/powerpoint/2010/main" val="15221647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7B281052-6F30-8226-CCB1-89A2733B6E83}"/>
              </a:ext>
            </a:extLst>
          </p:cNvPr>
          <p:cNvSpPr>
            <a:spLocks noGrp="1"/>
          </p:cNvSpPr>
          <p:nvPr>
            <p:ph type="title"/>
          </p:nvPr>
        </p:nvSpPr>
        <p:spPr>
          <a:xfrm>
            <a:off x="1763135" y="5037665"/>
            <a:ext cx="8455170" cy="1198436"/>
          </a:xfrm>
        </p:spPr>
        <p:txBody>
          <a:bodyPr vert="horz" lIns="91440" tIns="45720" rIns="91440" bIns="45720" rtlCol="0" anchor="b">
            <a:normAutofit/>
          </a:bodyPr>
          <a:lstStyle/>
          <a:p>
            <a:pPr defTabSz="457200"/>
            <a:r>
              <a:rPr lang="en-US" sz="5300" kern="1200" dirty="0">
                <a:solidFill>
                  <a:schemeClr val="accent1"/>
                </a:solidFill>
                <a:latin typeface="+mj-lt"/>
                <a:ea typeface="+mj-ea"/>
                <a:cs typeface="+mj-cs"/>
              </a:rPr>
              <a:t>Exercise</a:t>
            </a:r>
          </a:p>
        </p:txBody>
      </p:sp>
      <p:sp>
        <p:nvSpPr>
          <p:cNvPr id="5" name="Content Placeholder 4">
            <a:extLst>
              <a:ext uri="{FF2B5EF4-FFF2-40B4-BE49-F238E27FC236}">
                <a16:creationId xmlns:a16="http://schemas.microsoft.com/office/drawing/2014/main" id="{95D76F73-6B07-6ABD-1238-D67979A7FD5C}"/>
              </a:ext>
            </a:extLst>
          </p:cNvPr>
          <p:cNvSpPr>
            <a:spLocks noGrp="1"/>
          </p:cNvSpPr>
          <p:nvPr>
            <p:ph idx="1"/>
          </p:nvPr>
        </p:nvSpPr>
        <p:spPr>
          <a:xfrm>
            <a:off x="1845327" y="6236101"/>
            <a:ext cx="8372978" cy="674219"/>
          </a:xfrm>
        </p:spPr>
        <p:txBody>
          <a:bodyPr vert="horz" lIns="91440" tIns="45720" rIns="91440" bIns="45720" rtlCol="0" anchor="t">
            <a:normAutofit/>
          </a:bodyPr>
          <a:lstStyle/>
          <a:p>
            <a:pPr marL="0" indent="0" defTabSz="457200">
              <a:spcBef>
                <a:spcPts val="1000"/>
              </a:spcBef>
              <a:buNone/>
            </a:pPr>
            <a:r>
              <a:rPr lang="en-US" sz="1800" dirty="0">
                <a:solidFill>
                  <a:schemeClr val="tx1">
                    <a:lumMod val="50000"/>
                    <a:lumOff val="50000"/>
                  </a:schemeClr>
                </a:solidFill>
              </a:rPr>
              <a:t>(Will provide link later)</a:t>
            </a:r>
          </a:p>
        </p:txBody>
      </p:sp>
      <p:pic>
        <p:nvPicPr>
          <p:cNvPr id="3" name="Picture 2" descr="Votýpka et al. 2016 – Phylogeny of Apicomplexa">
            <a:extLst>
              <a:ext uri="{FF2B5EF4-FFF2-40B4-BE49-F238E27FC236}">
                <a16:creationId xmlns:a16="http://schemas.microsoft.com/office/drawing/2014/main" id="{14517BE3-4AD0-30D3-030C-E6C53F83D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38" y="671688"/>
            <a:ext cx="5712937" cy="4013338"/>
          </a:xfrm>
          <a:prstGeom prst="rect">
            <a:avLst/>
          </a:prstGeom>
        </p:spPr>
      </p:pic>
      <p:sp>
        <p:nvSpPr>
          <p:cNvPr id="2" name="TextBox 1">
            <a:extLst>
              <a:ext uri="{FF2B5EF4-FFF2-40B4-BE49-F238E27FC236}">
                <a16:creationId xmlns:a16="http://schemas.microsoft.com/office/drawing/2014/main" id="{C0E56CA7-AEB1-BAF3-BE40-A7EB41735F31}"/>
              </a:ext>
            </a:extLst>
          </p:cNvPr>
          <p:cNvSpPr txBox="1"/>
          <p:nvPr/>
        </p:nvSpPr>
        <p:spPr>
          <a:xfrm>
            <a:off x="1845326" y="4889091"/>
            <a:ext cx="3728385" cy="292388"/>
          </a:xfrm>
          <a:prstGeom prst="rect">
            <a:avLst/>
          </a:prstGeom>
          <a:noFill/>
        </p:spPr>
        <p:txBody>
          <a:bodyPr wrap="square" rtlCol="0">
            <a:spAutoFit/>
          </a:bodyPr>
          <a:lstStyle/>
          <a:p>
            <a:r>
              <a:rPr lang="en-US" sz="1300" dirty="0" err="1"/>
              <a:t>Votýpka</a:t>
            </a:r>
            <a:r>
              <a:rPr lang="en-US" sz="1300" dirty="0"/>
              <a:t> et al. 2016 – Phylogeny of Apicomplexa</a:t>
            </a:r>
            <a:endParaRPr lang="sv-SE" sz="1300" dirty="0"/>
          </a:p>
        </p:txBody>
      </p:sp>
    </p:spTree>
    <p:extLst>
      <p:ext uri="{BB962C8B-B14F-4D97-AF65-F5344CB8AC3E}">
        <p14:creationId xmlns:p14="http://schemas.microsoft.com/office/powerpoint/2010/main" val="24673173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9329"/>
            <a:ext cx="13433428" cy="7565829"/>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74F5B25-B9B0-8E51-85BF-87B135CE3F5E}"/>
              </a:ext>
            </a:extLst>
          </p:cNvPr>
          <p:cNvSpPr>
            <a:spLocks noGrp="1"/>
          </p:cNvSpPr>
          <p:nvPr>
            <p:ph type="title"/>
          </p:nvPr>
        </p:nvSpPr>
        <p:spPr>
          <a:xfrm>
            <a:off x="968624" y="5806436"/>
            <a:ext cx="9131947" cy="1206593"/>
          </a:xfrm>
        </p:spPr>
        <p:txBody>
          <a:bodyPr vert="horz" lIns="91440" tIns="45720" rIns="91440" bIns="45720" rtlCol="0" anchor="b">
            <a:normAutofit/>
          </a:bodyPr>
          <a:lstStyle/>
          <a:p>
            <a:pPr defTabSz="457200">
              <a:lnSpc>
                <a:spcPct val="90000"/>
              </a:lnSpc>
            </a:pPr>
            <a:r>
              <a:rPr lang="en-US" sz="3700" dirty="0"/>
              <a:t>They may look similar, but the genetic distance is quite large!</a:t>
            </a:r>
          </a:p>
        </p:txBody>
      </p:sp>
      <p:pic>
        <p:nvPicPr>
          <p:cNvPr id="5" name="Content Placeholder 4" descr="Eukaryotic tree of life - Wikimedia Commons">
            <a:extLst>
              <a:ext uri="{FF2B5EF4-FFF2-40B4-BE49-F238E27FC236}">
                <a16:creationId xmlns:a16="http://schemas.microsoft.com/office/drawing/2014/main" id="{AA35C2D5-15DF-5D72-A737-39F28954CA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74" y="1121551"/>
            <a:ext cx="4880090" cy="4684885"/>
          </a:xfrm>
          <a:prstGeom prst="rect">
            <a:avLst/>
          </a:prstGeom>
        </p:spPr>
      </p:pic>
      <p:pic>
        <p:nvPicPr>
          <p:cNvPr id="9" name="Graphic 8">
            <a:extLst>
              <a:ext uri="{FF2B5EF4-FFF2-40B4-BE49-F238E27FC236}">
                <a16:creationId xmlns:a16="http://schemas.microsoft.com/office/drawing/2014/main" id="{57D7E023-545E-5DBB-EF88-DC8F853324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6479" y="1800958"/>
            <a:ext cx="5250076" cy="3326071"/>
          </a:xfrm>
          <a:prstGeom prst="rect">
            <a:avLst/>
          </a:prstGeom>
        </p:spPr>
      </p:pic>
      <p:pic>
        <p:nvPicPr>
          <p:cNvPr id="11" name="Picture 10" descr="A close-up of a bug&#10;&#10;Description automatically generated with medium confidence">
            <a:extLst>
              <a:ext uri="{FF2B5EF4-FFF2-40B4-BE49-F238E27FC236}">
                <a16:creationId xmlns:a16="http://schemas.microsoft.com/office/drawing/2014/main" id="{E8632012-EF48-34B7-A46C-373A3EE6A7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9552" y="1855940"/>
            <a:ext cx="459354" cy="457200"/>
          </a:xfrm>
          <a:prstGeom prst="rect">
            <a:avLst/>
          </a:prstGeom>
        </p:spPr>
      </p:pic>
      <p:pic>
        <p:nvPicPr>
          <p:cNvPr id="13" name="Picture 12" descr="A close-up of a fish&#10;&#10;Description automatically generated with medium confidence">
            <a:extLst>
              <a:ext uri="{FF2B5EF4-FFF2-40B4-BE49-F238E27FC236}">
                <a16:creationId xmlns:a16="http://schemas.microsoft.com/office/drawing/2014/main" id="{F95B350B-3B44-83C4-7E1A-70979B3BBA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0350" y="3212247"/>
            <a:ext cx="457200" cy="457200"/>
          </a:xfrm>
          <a:prstGeom prst="rect">
            <a:avLst/>
          </a:prstGeom>
        </p:spPr>
      </p:pic>
      <p:pic>
        <p:nvPicPr>
          <p:cNvPr id="26" name="Picture 25" descr="A picture containing weapon&#10;&#10;Description automatically generated">
            <a:extLst>
              <a:ext uri="{FF2B5EF4-FFF2-40B4-BE49-F238E27FC236}">
                <a16:creationId xmlns:a16="http://schemas.microsoft.com/office/drawing/2014/main" id="{E63603EE-3504-F827-F923-5B717E0857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3774" y="4570493"/>
            <a:ext cx="457200" cy="457200"/>
          </a:xfrm>
          <a:prstGeom prst="rect">
            <a:avLst/>
          </a:prstGeom>
        </p:spPr>
      </p:pic>
      <p:pic>
        <p:nvPicPr>
          <p:cNvPr id="28" name="Picture 27" descr="A picture containing crater&#10;&#10;Description automatically generated">
            <a:extLst>
              <a:ext uri="{FF2B5EF4-FFF2-40B4-BE49-F238E27FC236}">
                <a16:creationId xmlns:a16="http://schemas.microsoft.com/office/drawing/2014/main" id="{87BD03E8-0579-3EA9-142C-7E8796ED9E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45494" y="3850007"/>
            <a:ext cx="455666" cy="457200"/>
          </a:xfrm>
          <a:prstGeom prst="rect">
            <a:avLst/>
          </a:prstGeom>
        </p:spPr>
      </p:pic>
    </p:spTree>
    <p:extLst>
      <p:ext uri="{BB962C8B-B14F-4D97-AF65-F5344CB8AC3E}">
        <p14:creationId xmlns:p14="http://schemas.microsoft.com/office/powerpoint/2010/main" val="2380459261"/>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4271</Words>
  <Application>Microsoft Office PowerPoint</Application>
  <PresentationFormat>Custom</PresentationFormat>
  <Paragraphs>841</Paragraphs>
  <Slides>87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Arial</vt:lpstr>
      <vt:lpstr>Calibri</vt:lpstr>
      <vt:lpstr>Courier New</vt:lpstr>
      <vt:lpstr>Roboto</vt:lpstr>
      <vt:lpstr>Trebuchet MS</vt:lpstr>
      <vt:lpstr>Wingdings 3</vt:lpstr>
      <vt:lpstr>Facet</vt:lpstr>
      <vt:lpstr>Phylogenomics &amp; Phylogenetic Inference</vt:lpstr>
      <vt:lpstr>Phylogenetic inference</vt:lpstr>
      <vt:lpstr>Introducing our example organisms</vt:lpstr>
      <vt:lpstr>Phylogenetic inference:  A simple example</vt:lpstr>
      <vt:lpstr>Phylogenetic inference:  A simple example</vt:lpstr>
      <vt:lpstr>So what do you think the tree looks like?</vt:lpstr>
      <vt:lpstr>Phylogenetic inference:  A “simple” example</vt:lpstr>
      <vt:lpstr>What do you think now? Would you change your species tree?</vt:lpstr>
      <vt:lpstr>They may look similar, but the genetic distance is quite large!</vt:lpstr>
      <vt:lpstr>But remember: Trees are flexible!</vt:lpstr>
      <vt:lpstr>So all of these trees depict the exact same relationships: </vt:lpstr>
      <vt:lpstr>Which brings us to an important point: </vt:lpstr>
      <vt:lpstr>Genome size distribution across the Tree of Life of bacteria and archaea using one representative genome for each genus.</vt:lpstr>
      <vt:lpstr>Nomenclature of Trees</vt:lpstr>
      <vt:lpstr>Nomenclature of Trees</vt:lpstr>
      <vt:lpstr>Nomenclature of Trees</vt:lpstr>
      <vt:lpstr>Nomenclature of Trees</vt:lpstr>
      <vt:lpstr>Nomenclature of Trees</vt:lpstr>
      <vt:lpstr>Nomenclature of Trees</vt:lpstr>
      <vt:lpstr>Nomenclature of Trees</vt:lpstr>
      <vt:lpstr>Nomenclature of Trees</vt:lpstr>
      <vt:lpstr>Nomenclature of Trees</vt:lpstr>
      <vt:lpstr>Nomenclature of Trees</vt:lpstr>
      <vt:lpstr>Nomenclature of Trees</vt:lpstr>
      <vt:lpstr>Rooting the Tree</vt:lpstr>
      <vt:lpstr>Placing the root on the tree is a very important step of the analysis</vt:lpstr>
      <vt:lpstr>Rooting the tree: Outgroup rooting</vt:lpstr>
      <vt:lpstr>Rooting the tree:  Outgroup rooting</vt:lpstr>
      <vt:lpstr>Rooting the tree: Outgroup rooting</vt:lpstr>
      <vt:lpstr>Rooting the tree: Midpoint rooting</vt:lpstr>
      <vt:lpstr>Rooting the tree: Midpoint rooting</vt:lpstr>
      <vt:lpstr>Rooting the tree: Midpoint rooting</vt:lpstr>
      <vt:lpstr>Rooting the tree: Midpoint rooting</vt:lpstr>
      <vt:lpstr>Rooting the tree: Midpoint → Outgroup</vt:lpstr>
      <vt:lpstr>Molecular Phylogeny</vt:lpstr>
      <vt:lpstr>Molecular phylogeny:  Applications of phylogenetic methods</vt:lpstr>
      <vt:lpstr>Molecular phylogeny:  Species tree</vt:lpstr>
      <vt:lpstr>Molecular phylogeny:  Gene tree</vt:lpstr>
      <vt:lpstr>Molecular phylogeny:  Gene tree vs. Species tree</vt:lpstr>
      <vt:lpstr>Molecular phylogeny:  Gene tree vs. Species tree</vt:lpstr>
      <vt:lpstr>Molecular phylogeny:  Homology</vt:lpstr>
      <vt:lpstr>Molecular phylogeny:  Orthology</vt:lpstr>
      <vt:lpstr>A quick vocab check-in… </vt:lpstr>
      <vt:lpstr>Molecular phylogeny:  Paralogy</vt:lpstr>
      <vt:lpstr>A quick vocab check-in… </vt:lpstr>
      <vt:lpstr>Molecular phylogeny:  Gene tree vs. Species tree</vt:lpstr>
      <vt:lpstr>Molecular phylogeny:  Gene tree vs. Species tree</vt:lpstr>
      <vt:lpstr>Molecular phylogeny:  Gene tree vs. Species tree</vt:lpstr>
      <vt:lpstr>Molecular phylogeny:  Gene tree vs. Species tree</vt:lpstr>
      <vt:lpstr>Brainstorming Activity:  What kind of gene should you use to reconstruct a species tree?</vt:lpstr>
      <vt:lpstr>Quick Review: Biological Concepts</vt:lpstr>
      <vt:lpstr>What are the 4 macromolecules?</vt:lpstr>
      <vt:lpstr>Which are the pyrimidines and which are the purines? </vt:lpstr>
      <vt:lpstr>The Central Dogma</vt:lpstr>
      <vt:lpstr>Phylogenetic Analysis</vt:lpstr>
      <vt:lpstr>PowerPoint Presentation</vt:lpstr>
      <vt:lpstr>Phylogenetic analysis: Assumptions</vt:lpstr>
      <vt:lpstr>Phylogenetic analysis: Workflow</vt:lpstr>
      <vt:lpstr>Multiple Sequence Alignment</vt:lpstr>
      <vt:lpstr>Multiple Sequence Alignment (MSA)</vt:lpstr>
      <vt:lpstr>MSAs: Resolving relationships when morphology is hard to interpret</vt:lpstr>
      <vt:lpstr>MSAs: Resolving relationships when morphology is hard to interpret</vt:lpstr>
      <vt:lpstr>MSAs: Tools</vt:lpstr>
      <vt:lpstr>MSAs: Alignment results</vt:lpstr>
      <vt:lpstr>MSAs: Common problems</vt:lpstr>
      <vt:lpstr>MSA Editing</vt:lpstr>
      <vt:lpstr>Phylogenetic Tree File Formats</vt:lpstr>
      <vt:lpstr>Evolution &amp; Phylogenomics</vt:lpstr>
      <vt:lpstr>Principles of Evolution</vt:lpstr>
      <vt:lpstr>Mutations:  Changes in DNA base sequence</vt:lpstr>
      <vt:lpstr>Phylogenetic Methods</vt:lpstr>
      <vt:lpstr>Distance-Based Methods</vt:lpstr>
      <vt:lpstr>Distance-Based Methods</vt:lpstr>
      <vt:lpstr>Distance-Based Methods</vt:lpstr>
      <vt:lpstr>Character-Based Methods</vt:lpstr>
      <vt:lpstr>Maximum Parsimony (MP)</vt:lpstr>
      <vt:lpstr>Maximum Parsimony (MP)</vt:lpstr>
      <vt:lpstr>Maximum Parsimony (MP)</vt:lpstr>
      <vt:lpstr>Maximum Parsimony (MP)</vt:lpstr>
      <vt:lpstr>Rooted vs. Unrooted Trees</vt:lpstr>
      <vt:lpstr>Tree Support &amp; Bootstrapping</vt:lpstr>
      <vt:lpstr>Tree Evaluation</vt:lpstr>
      <vt:lpstr>Summing Up</vt:lpstr>
      <vt:lpstr>Phylogenetic analysis: Workflow</vt:lpstr>
      <vt:lpstr>Molecular phylogeny:  Applications of phylogenetic methods</vt:lpstr>
      <vt:lpstr>Tutorial</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Phylogenomics and Introduction to Phylogenetic inference</dc:title>
  <cp:lastModifiedBy>Virag Varga</cp:lastModifiedBy>
  <cp:revision>118</cp:revision>
  <dcterms:created xsi:type="dcterms:W3CDTF">2023-01-20T09:41:21Z</dcterms:created>
  <dcterms:modified xsi:type="dcterms:W3CDTF">2023-02-09T17:22:41Z</dcterms:modified>
</cp:coreProperties>
</file>